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av" ContentType="audio/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9.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830" r:id="rId1"/>
    <p:sldMasterId id="2147483858" r:id="rId2"/>
    <p:sldMasterId id="2147483882" r:id="rId3"/>
    <p:sldMasterId id="2147483978" r:id="rId4"/>
    <p:sldMasterId id="2147484087" r:id="rId5"/>
    <p:sldMasterId id="2147484103" r:id="rId6"/>
    <p:sldMasterId id="2147484119" r:id="rId7"/>
    <p:sldMasterId id="2147484121" r:id="rId8"/>
    <p:sldMasterId id="2147484146" r:id="rId9"/>
    <p:sldMasterId id="2147484159" r:id="rId10"/>
  </p:sldMasterIdLst>
  <p:notesMasterIdLst>
    <p:notesMasterId r:id="rId112"/>
  </p:notesMasterIdLst>
  <p:sldIdLst>
    <p:sldId id="334" r:id="rId11"/>
    <p:sldId id="668" r:id="rId12"/>
    <p:sldId id="669" r:id="rId13"/>
    <p:sldId id="337" r:id="rId14"/>
    <p:sldId id="338" r:id="rId15"/>
    <p:sldId id="578" r:id="rId16"/>
    <p:sldId id="583" r:id="rId17"/>
    <p:sldId id="670" r:id="rId18"/>
    <p:sldId id="671" r:id="rId19"/>
    <p:sldId id="672" r:id="rId20"/>
    <p:sldId id="674" r:id="rId21"/>
    <p:sldId id="587" r:id="rId22"/>
    <p:sldId id="630" r:id="rId23"/>
    <p:sldId id="631" r:id="rId24"/>
    <p:sldId id="633" r:id="rId25"/>
    <p:sldId id="640" r:id="rId26"/>
    <p:sldId id="642" r:id="rId27"/>
    <p:sldId id="644" r:id="rId28"/>
    <p:sldId id="645" r:id="rId29"/>
    <p:sldId id="646" r:id="rId30"/>
    <p:sldId id="647" r:id="rId31"/>
    <p:sldId id="635" r:id="rId32"/>
    <p:sldId id="655" r:id="rId33"/>
    <p:sldId id="656" r:id="rId34"/>
    <p:sldId id="665" r:id="rId35"/>
    <p:sldId id="657" r:id="rId36"/>
    <p:sldId id="658" r:id="rId37"/>
    <p:sldId id="659" r:id="rId38"/>
    <p:sldId id="660" r:id="rId39"/>
    <p:sldId id="661" r:id="rId40"/>
    <p:sldId id="664" r:id="rId41"/>
    <p:sldId id="675" r:id="rId42"/>
    <p:sldId id="609" r:id="rId43"/>
    <p:sldId id="676" r:id="rId44"/>
    <p:sldId id="677" r:id="rId45"/>
    <p:sldId id="678" r:id="rId46"/>
    <p:sldId id="679" r:id="rId47"/>
    <p:sldId id="680" r:id="rId48"/>
    <p:sldId id="800" r:id="rId49"/>
    <p:sldId id="681" r:id="rId50"/>
    <p:sldId id="684" r:id="rId51"/>
    <p:sldId id="685" r:id="rId52"/>
    <p:sldId id="689" r:id="rId53"/>
    <p:sldId id="694" r:id="rId54"/>
    <p:sldId id="695" r:id="rId55"/>
    <p:sldId id="697" r:id="rId56"/>
    <p:sldId id="699" r:id="rId57"/>
    <p:sldId id="700" r:id="rId58"/>
    <p:sldId id="703" r:id="rId59"/>
    <p:sldId id="707" r:id="rId60"/>
    <p:sldId id="709" r:id="rId61"/>
    <p:sldId id="711" r:id="rId62"/>
    <p:sldId id="714" r:id="rId63"/>
    <p:sldId id="715" r:id="rId64"/>
    <p:sldId id="716" r:id="rId65"/>
    <p:sldId id="718" r:id="rId66"/>
    <p:sldId id="719" r:id="rId67"/>
    <p:sldId id="801" r:id="rId68"/>
    <p:sldId id="723" r:id="rId69"/>
    <p:sldId id="724" r:id="rId70"/>
    <p:sldId id="799" r:id="rId71"/>
    <p:sldId id="802" r:id="rId72"/>
    <p:sldId id="725" r:id="rId73"/>
    <p:sldId id="726" r:id="rId74"/>
    <p:sldId id="803" r:id="rId75"/>
    <p:sldId id="748" r:id="rId76"/>
    <p:sldId id="749" r:id="rId77"/>
    <p:sldId id="750" r:id="rId78"/>
    <p:sldId id="756" r:id="rId79"/>
    <p:sldId id="758" r:id="rId80"/>
    <p:sldId id="804" r:id="rId81"/>
    <p:sldId id="772" r:id="rId82"/>
    <p:sldId id="773" r:id="rId83"/>
    <p:sldId id="774" r:id="rId84"/>
    <p:sldId id="775" r:id="rId85"/>
    <p:sldId id="776" r:id="rId86"/>
    <p:sldId id="777" r:id="rId87"/>
    <p:sldId id="780" r:id="rId88"/>
    <p:sldId id="805" r:id="rId89"/>
    <p:sldId id="806" r:id="rId90"/>
    <p:sldId id="823" r:id="rId91"/>
    <p:sldId id="808" r:id="rId92"/>
    <p:sldId id="809" r:id="rId93"/>
    <p:sldId id="810" r:id="rId94"/>
    <p:sldId id="824" r:id="rId95"/>
    <p:sldId id="825" r:id="rId96"/>
    <p:sldId id="826" r:id="rId97"/>
    <p:sldId id="828" r:id="rId98"/>
    <p:sldId id="831" r:id="rId99"/>
    <p:sldId id="832" r:id="rId100"/>
    <p:sldId id="833" r:id="rId101"/>
    <p:sldId id="834" r:id="rId102"/>
    <p:sldId id="836" r:id="rId103"/>
    <p:sldId id="869" r:id="rId104"/>
    <p:sldId id="844" r:id="rId105"/>
    <p:sldId id="845" r:id="rId106"/>
    <p:sldId id="867" r:id="rId107"/>
    <p:sldId id="868" r:id="rId108"/>
    <p:sldId id="871" r:id="rId109"/>
    <p:sldId id="870" r:id="rId110"/>
    <p:sldId id="807" r:id="rId111"/>
  </p:sldIdLst>
  <p:sldSz cx="12192000" cy="6858000"/>
  <p:notesSz cx="6858000" cy="9144000"/>
  <p:embeddedFontLst>
    <p:embeddedFont>
      <p:font typeface="Batang" panose="02030600000101010101" pitchFamily="18" charset="-127"/>
      <p:regular r:id="rId113"/>
    </p:embeddedFont>
    <p:embeddedFont>
      <p:font typeface="Arial Black" panose="020B0A04020102020204" pitchFamily="34" charset="0"/>
      <p:bold r:id="rId114"/>
    </p:embeddedFont>
    <p:embeddedFont>
      <p:font typeface="Arial Narrow" panose="020B0606020202030204" pitchFamily="34" charset="0"/>
      <p:regular r:id="rId115"/>
      <p:bold r:id="rId116"/>
      <p:italic r:id="rId117"/>
      <p:boldItalic r:id="rId118"/>
    </p:embeddedFont>
    <p:embeddedFont>
      <p:font typeface="Arial Rounded MT Bold" panose="020F0704030504030204" pitchFamily="34" charset="0"/>
      <p:regular r:id="rId119"/>
    </p:embeddedFont>
    <p:embeddedFont>
      <p:font typeface="Book Antiqua" panose="02040602050305030304" pitchFamily="18" charset="0"/>
      <p:regular r:id="rId120"/>
      <p:bold r:id="rId121"/>
      <p:italic r:id="rId122"/>
      <p:boldItalic r:id="rId123"/>
    </p:embeddedFont>
    <p:embeddedFont>
      <p:font typeface="Bookman Old Style" panose="02050604050505020204" pitchFamily="18" charset="0"/>
      <p:regular r:id="rId124"/>
      <p:bold r:id="rId125"/>
      <p:italic r:id="rId126"/>
      <p:boldItalic r:id="rId127"/>
    </p:embeddedFont>
    <p:embeddedFont>
      <p:font typeface="Calibri" panose="020F0502020204030204" pitchFamily="34" charset="0"/>
      <p:regular r:id="rId128"/>
      <p:bold r:id="rId129"/>
      <p:italic r:id="rId130"/>
      <p:boldItalic r:id="rId131"/>
    </p:embeddedFont>
    <p:embeddedFont>
      <p:font typeface="Calibri Light" panose="020F0302020204030204" pitchFamily="34" charset="0"/>
      <p:regular r:id="rId132"/>
      <p:italic r:id="rId133"/>
    </p:embeddedFont>
    <p:embeddedFont>
      <p:font typeface="Cambria" panose="02040503050406030204" pitchFamily="18" charset="0"/>
      <p:regular r:id="rId134"/>
      <p:bold r:id="rId135"/>
      <p:italic r:id="rId136"/>
      <p:boldItalic r:id="rId137"/>
    </p:embeddedFont>
    <p:embeddedFont>
      <p:font typeface="Cambria Math" panose="02040503050406030204" pitchFamily="18" charset="0"/>
      <p:regular r:id="rId138"/>
    </p:embeddedFont>
    <p:embeddedFont>
      <p:font typeface="Century Schoolbook" panose="02040604050505020304" pitchFamily="18" charset="0"/>
      <p:regular r:id="rId139"/>
      <p:bold r:id="rId140"/>
      <p:italic r:id="rId141"/>
      <p:boldItalic r:id="rId142"/>
    </p:embeddedFont>
    <p:embeddedFont>
      <p:font typeface="Comic Sans MS" panose="030F0702030302020204" pitchFamily="66" charset="0"/>
      <p:regular r:id="rId143"/>
      <p:bold r:id="rId144"/>
      <p:italic r:id="rId145"/>
      <p:boldItalic r:id="rId146"/>
    </p:embeddedFont>
    <p:embeddedFont>
      <p:font typeface="Consolas" panose="020B0609020204030204" pitchFamily="49" charset="0"/>
      <p:regular r:id="rId147"/>
      <p:bold r:id="rId148"/>
      <p:italic r:id="rId149"/>
      <p:boldItalic r:id="rId150"/>
    </p:embeddedFont>
    <p:embeddedFont>
      <p:font typeface="Dosis Light" pitchFamily="2" charset="0"/>
      <p:regular r:id="rId151"/>
    </p:embeddedFont>
    <p:embeddedFont>
      <p:font typeface="Garamond" panose="02020404030301010803" pitchFamily="18" charset="0"/>
      <p:regular r:id="rId152"/>
      <p:bold r:id="rId153"/>
      <p:italic r:id="rId154"/>
    </p:embeddedFont>
    <p:embeddedFont>
      <p:font typeface="Georgia" panose="02040502050405020303" pitchFamily="18" charset="0"/>
      <p:regular r:id="rId155"/>
      <p:bold r:id="rId156"/>
      <p:italic r:id="rId157"/>
      <p:boldItalic r:id="rId158"/>
    </p:embeddedFont>
    <p:embeddedFont>
      <p:font typeface="Helvetica" panose="020B0604020202020204" pitchFamily="34" charset="0"/>
      <p:regular r:id="rId159"/>
      <p:bold r:id="rId160"/>
      <p:italic r:id="rId161"/>
      <p:boldItalic r:id="rId162"/>
    </p:embeddedFont>
    <p:embeddedFont>
      <p:font typeface="Palatino Linotype" panose="02040502050505030304" pitchFamily="18" charset="0"/>
      <p:regular r:id="rId163"/>
      <p:bold r:id="rId164"/>
      <p:italic r:id="rId165"/>
      <p:boldItalic r:id="rId166"/>
    </p:embeddedFont>
    <p:embeddedFont>
      <p:font typeface="Rockwell" panose="02060603020205020403" pitchFamily="18" charset="0"/>
      <p:regular r:id="rId167"/>
      <p:bold r:id="rId168"/>
      <p:italic r:id="rId169"/>
      <p:boldItalic r:id="rId170"/>
    </p:embeddedFont>
    <p:embeddedFont>
      <p:font typeface="Segoe Print" panose="02000600000000000000" pitchFamily="2" charset="0"/>
      <p:regular r:id="rId171"/>
      <p:bold r:id="rId172"/>
    </p:embeddedFont>
    <p:embeddedFont>
      <p:font typeface="Segoe UI Black" panose="020B0A02040204020203" pitchFamily="34" charset="0"/>
      <p:bold r:id="rId173"/>
      <p:boldItalic r:id="rId174"/>
    </p:embeddedFont>
    <p:embeddedFont>
      <p:font typeface="Segoe UI Symbol" panose="020B0502040204020203" pitchFamily="34" charset="0"/>
      <p:regular r:id="rId175"/>
    </p:embeddedFont>
    <p:embeddedFont>
      <p:font typeface="Tahoma" panose="020B0604030504040204" pitchFamily="34" charset="0"/>
      <p:regular r:id="rId176"/>
      <p:bold r:id="rId177"/>
    </p:embeddedFont>
    <p:embeddedFont>
      <p:font typeface="Verdana" panose="020B0604030504040204" pitchFamily="34" charset="0"/>
      <p:regular r:id="rId178"/>
      <p:bold r:id="rId179"/>
      <p:italic r:id="rId180"/>
      <p:boldItalic r:id="rId181"/>
    </p:embeddedFont>
    <p:embeddedFont>
      <p:font typeface="Wingdings 2" panose="05020102010507070707" pitchFamily="18" charset="2"/>
      <p:regular r:id="rId182"/>
    </p:embeddedFont>
  </p:embeddedFontLst>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EC1BC84B-8A36-45B5-BCF4-07AEB0195709}">
          <p14:sldIdLst>
            <p14:sldId id="334"/>
            <p14:sldId id="668"/>
            <p14:sldId id="669"/>
            <p14:sldId id="337"/>
            <p14:sldId id="338"/>
            <p14:sldId id="578"/>
            <p14:sldId id="583"/>
            <p14:sldId id="670"/>
            <p14:sldId id="671"/>
            <p14:sldId id="672"/>
            <p14:sldId id="674"/>
            <p14:sldId id="587"/>
            <p14:sldId id="630"/>
            <p14:sldId id="631"/>
            <p14:sldId id="633"/>
            <p14:sldId id="640"/>
            <p14:sldId id="642"/>
            <p14:sldId id="644"/>
            <p14:sldId id="645"/>
            <p14:sldId id="646"/>
            <p14:sldId id="647"/>
            <p14:sldId id="635"/>
            <p14:sldId id="655"/>
            <p14:sldId id="656"/>
            <p14:sldId id="665"/>
            <p14:sldId id="657"/>
            <p14:sldId id="658"/>
            <p14:sldId id="659"/>
            <p14:sldId id="660"/>
            <p14:sldId id="661"/>
            <p14:sldId id="664"/>
            <p14:sldId id="675"/>
            <p14:sldId id="609"/>
            <p14:sldId id="676"/>
            <p14:sldId id="677"/>
            <p14:sldId id="678"/>
            <p14:sldId id="679"/>
            <p14:sldId id="680"/>
            <p14:sldId id="800"/>
            <p14:sldId id="681"/>
            <p14:sldId id="684"/>
            <p14:sldId id="685"/>
            <p14:sldId id="689"/>
            <p14:sldId id="694"/>
            <p14:sldId id="695"/>
            <p14:sldId id="697"/>
            <p14:sldId id="699"/>
            <p14:sldId id="700"/>
            <p14:sldId id="703"/>
            <p14:sldId id="707"/>
            <p14:sldId id="709"/>
            <p14:sldId id="711"/>
            <p14:sldId id="714"/>
            <p14:sldId id="715"/>
            <p14:sldId id="716"/>
            <p14:sldId id="718"/>
            <p14:sldId id="719"/>
            <p14:sldId id="801"/>
            <p14:sldId id="723"/>
            <p14:sldId id="724"/>
            <p14:sldId id="799"/>
            <p14:sldId id="802"/>
            <p14:sldId id="725"/>
            <p14:sldId id="726"/>
            <p14:sldId id="803"/>
            <p14:sldId id="748"/>
            <p14:sldId id="749"/>
            <p14:sldId id="750"/>
            <p14:sldId id="756"/>
            <p14:sldId id="758"/>
            <p14:sldId id="804"/>
            <p14:sldId id="772"/>
            <p14:sldId id="773"/>
            <p14:sldId id="774"/>
            <p14:sldId id="775"/>
            <p14:sldId id="776"/>
            <p14:sldId id="777"/>
            <p14:sldId id="780"/>
            <p14:sldId id="805"/>
            <p14:sldId id="806"/>
            <p14:sldId id="823"/>
            <p14:sldId id="808"/>
            <p14:sldId id="809"/>
            <p14:sldId id="810"/>
            <p14:sldId id="824"/>
            <p14:sldId id="825"/>
            <p14:sldId id="826"/>
            <p14:sldId id="828"/>
            <p14:sldId id="831"/>
            <p14:sldId id="832"/>
            <p14:sldId id="833"/>
            <p14:sldId id="834"/>
            <p14:sldId id="836"/>
            <p14:sldId id="869"/>
            <p14:sldId id="844"/>
            <p14:sldId id="845"/>
          </p14:sldIdLst>
        </p14:section>
        <p14:section name="Untitled Section" id="{B80F49BA-88AC-4B40-A376-ED690DD75A72}">
          <p14:sldIdLst>
            <p14:sldId id="867"/>
            <p14:sldId id="868"/>
            <p14:sldId id="871"/>
            <p14:sldId id="870"/>
            <p14:sldId id="80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000000"/>
    <a:srgbClr val="A50021"/>
    <a:srgbClr val="000099"/>
    <a:srgbClr val="FF0000"/>
    <a:srgbClr val="FFB03D"/>
    <a:srgbClr val="FFBD5B"/>
    <a:srgbClr val="FF9900"/>
    <a:srgbClr val="D67F00"/>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9" autoAdjust="0"/>
    <p:restoredTop sz="94651" autoAdjust="0"/>
  </p:normalViewPr>
  <p:slideViewPr>
    <p:cSldViewPr>
      <p:cViewPr varScale="1">
        <p:scale>
          <a:sx n="80" d="100"/>
          <a:sy n="80" d="100"/>
        </p:scale>
        <p:origin x="691" y="67"/>
      </p:cViewPr>
      <p:guideLst>
        <p:guide orient="horz" pos="2160"/>
        <p:guide pos="3840"/>
      </p:guideLst>
    </p:cSldViewPr>
  </p:slideViewPr>
  <p:outlineViewPr>
    <p:cViewPr>
      <p:scale>
        <a:sx n="33" d="100"/>
        <a:sy n="33" d="100"/>
      </p:scale>
      <p:origin x="0" y="-23346"/>
    </p:cViewPr>
  </p:outlineViewPr>
  <p:notesTextViewPr>
    <p:cViewPr>
      <p:scale>
        <a:sx n="100" d="100"/>
        <a:sy n="100" d="100"/>
      </p:scale>
      <p:origin x="0" y="0"/>
    </p:cViewPr>
  </p:notesTextViewPr>
  <p:sorterViewPr>
    <p:cViewPr varScale="1">
      <p:scale>
        <a:sx n="1" d="1"/>
        <a:sy n="1" d="1"/>
      </p:scale>
      <p:origin x="0" y="-1869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5.fntdata"/><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font" Target="fonts/font26.fntdata"/><Relationship Id="rId159" Type="http://schemas.openxmlformats.org/officeDocument/2006/relationships/font" Target="fonts/font47.fntdata"/><Relationship Id="rId170" Type="http://schemas.openxmlformats.org/officeDocument/2006/relationships/font" Target="fonts/font58.fntdata"/><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font" Target="fonts/font16.fntdata"/><Relationship Id="rId149" Type="http://schemas.openxmlformats.org/officeDocument/2006/relationships/font" Target="fonts/font37.fntdata"/><Relationship Id="rId5" Type="http://schemas.openxmlformats.org/officeDocument/2006/relationships/slideMaster" Target="slideMasters/slideMaster5.xml"/><Relationship Id="rId95" Type="http://schemas.openxmlformats.org/officeDocument/2006/relationships/slide" Target="slides/slide85.xml"/><Relationship Id="rId160" Type="http://schemas.openxmlformats.org/officeDocument/2006/relationships/font" Target="fonts/font48.fntdata"/><Relationship Id="rId181" Type="http://schemas.openxmlformats.org/officeDocument/2006/relationships/font" Target="fonts/font69.fntdata"/><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font" Target="fonts/font6.fntdata"/><Relationship Id="rId139" Type="http://schemas.openxmlformats.org/officeDocument/2006/relationships/font" Target="fonts/font27.fntdata"/><Relationship Id="rId85" Type="http://schemas.openxmlformats.org/officeDocument/2006/relationships/slide" Target="slides/slide75.xml"/><Relationship Id="rId150" Type="http://schemas.openxmlformats.org/officeDocument/2006/relationships/font" Target="fonts/font38.fntdata"/><Relationship Id="rId171" Type="http://schemas.openxmlformats.org/officeDocument/2006/relationships/font" Target="fonts/font59.fntdata"/><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font" Target="fonts/font17.fntdata"/><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font" Target="fonts/font28.fntdata"/><Relationship Id="rId161" Type="http://schemas.openxmlformats.org/officeDocument/2006/relationships/font" Target="fonts/font49.fntdata"/><Relationship Id="rId182" Type="http://schemas.openxmlformats.org/officeDocument/2006/relationships/font" Target="fonts/font70.fntdata"/><Relationship Id="rId6" Type="http://schemas.openxmlformats.org/officeDocument/2006/relationships/slideMaster" Target="slideMasters/slideMaster6.xml"/><Relationship Id="rId23" Type="http://schemas.openxmlformats.org/officeDocument/2006/relationships/slide" Target="slides/slide13.xml"/><Relationship Id="rId119" Type="http://schemas.openxmlformats.org/officeDocument/2006/relationships/font" Target="fonts/font7.fntdata"/><Relationship Id="rId44" Type="http://schemas.openxmlformats.org/officeDocument/2006/relationships/slide" Target="slides/slide34.xml"/><Relationship Id="rId65" Type="http://schemas.openxmlformats.org/officeDocument/2006/relationships/slide" Target="slides/slide55.xml"/><Relationship Id="rId86" Type="http://schemas.openxmlformats.org/officeDocument/2006/relationships/slide" Target="slides/slide76.xml"/><Relationship Id="rId130" Type="http://schemas.openxmlformats.org/officeDocument/2006/relationships/font" Target="fonts/font18.fntdata"/><Relationship Id="rId151" Type="http://schemas.openxmlformats.org/officeDocument/2006/relationships/font" Target="fonts/font39.fntdata"/><Relationship Id="rId172" Type="http://schemas.openxmlformats.org/officeDocument/2006/relationships/font" Target="fonts/font60.fntdata"/><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font" Target="fonts/font8.fntdata"/><Relationship Id="rId125" Type="http://schemas.openxmlformats.org/officeDocument/2006/relationships/font" Target="fonts/font13.fntdata"/><Relationship Id="rId141" Type="http://schemas.openxmlformats.org/officeDocument/2006/relationships/font" Target="fonts/font29.fntdata"/><Relationship Id="rId146" Type="http://schemas.openxmlformats.org/officeDocument/2006/relationships/font" Target="fonts/font34.fntdata"/><Relationship Id="rId167" Type="http://schemas.openxmlformats.org/officeDocument/2006/relationships/font" Target="fonts/font55.fntdata"/><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font" Target="fonts/font50.fntdata"/><Relationship Id="rId183"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font" Target="fonts/font3.fntdata"/><Relationship Id="rId131" Type="http://schemas.openxmlformats.org/officeDocument/2006/relationships/font" Target="fonts/font19.fntdata"/><Relationship Id="rId136" Type="http://schemas.openxmlformats.org/officeDocument/2006/relationships/font" Target="fonts/font24.fntdata"/><Relationship Id="rId157" Type="http://schemas.openxmlformats.org/officeDocument/2006/relationships/font" Target="fonts/font45.fntdata"/><Relationship Id="rId178" Type="http://schemas.openxmlformats.org/officeDocument/2006/relationships/font" Target="fonts/font66.fntdata"/><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font" Target="fonts/font40.fntdata"/><Relationship Id="rId173" Type="http://schemas.openxmlformats.org/officeDocument/2006/relationships/font" Target="fonts/font61.fntdata"/><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font" Target="fonts/font14.fntdata"/><Relationship Id="rId147" Type="http://schemas.openxmlformats.org/officeDocument/2006/relationships/font" Target="fonts/font35.fntdata"/><Relationship Id="rId168" Type="http://schemas.openxmlformats.org/officeDocument/2006/relationships/font" Target="fonts/font56.fntdata"/><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font" Target="fonts/font9.fntdata"/><Relationship Id="rId142" Type="http://schemas.openxmlformats.org/officeDocument/2006/relationships/font" Target="fonts/font30.fntdata"/><Relationship Id="rId163" Type="http://schemas.openxmlformats.org/officeDocument/2006/relationships/font" Target="fonts/font51.fntdata"/><Relationship Id="rId184"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font" Target="fonts/font4.fntdata"/><Relationship Id="rId137" Type="http://schemas.openxmlformats.org/officeDocument/2006/relationships/font" Target="fonts/font25.fntdata"/><Relationship Id="rId158" Type="http://schemas.openxmlformats.org/officeDocument/2006/relationships/font" Target="fonts/font46.fntdata"/><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font" Target="fonts/font20.fntdata"/><Relationship Id="rId153" Type="http://schemas.openxmlformats.org/officeDocument/2006/relationships/font" Target="fonts/font41.fntdata"/><Relationship Id="rId174" Type="http://schemas.openxmlformats.org/officeDocument/2006/relationships/font" Target="fonts/font62.fntdata"/><Relationship Id="rId179" Type="http://schemas.openxmlformats.org/officeDocument/2006/relationships/font" Target="fonts/font67.fntdata"/><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font" Target="fonts/font15.fntdata"/><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font" Target="fonts/font10.fntdata"/><Relationship Id="rId143" Type="http://schemas.openxmlformats.org/officeDocument/2006/relationships/font" Target="fonts/font31.fntdata"/><Relationship Id="rId148" Type="http://schemas.openxmlformats.org/officeDocument/2006/relationships/font" Target="fonts/font36.fntdata"/><Relationship Id="rId164" Type="http://schemas.openxmlformats.org/officeDocument/2006/relationships/font" Target="fonts/font52.fntdata"/><Relationship Id="rId169" Type="http://schemas.openxmlformats.org/officeDocument/2006/relationships/font" Target="fonts/font57.fntdata"/><Relationship Id="rId18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font" Target="fonts/font68.fntdata"/><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notesMaster" Target="notesMasters/notesMaster1.xml"/><Relationship Id="rId133" Type="http://schemas.openxmlformats.org/officeDocument/2006/relationships/font" Target="fonts/font21.fntdata"/><Relationship Id="rId154" Type="http://schemas.openxmlformats.org/officeDocument/2006/relationships/font" Target="fonts/font42.fntdata"/><Relationship Id="rId175" Type="http://schemas.openxmlformats.org/officeDocument/2006/relationships/font" Target="fonts/font63.fntdata"/><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font" Target="fonts/font11.fntdata"/><Relationship Id="rId144" Type="http://schemas.openxmlformats.org/officeDocument/2006/relationships/font" Target="fonts/font32.fntdata"/><Relationship Id="rId90" Type="http://schemas.openxmlformats.org/officeDocument/2006/relationships/slide" Target="slides/slide80.xml"/><Relationship Id="rId165" Type="http://schemas.openxmlformats.org/officeDocument/2006/relationships/font" Target="fonts/font53.fntdata"/><Relationship Id="rId186" Type="http://schemas.openxmlformats.org/officeDocument/2006/relationships/tableStyles" Target="tableStyles.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font" Target="fonts/font1.fntdata"/><Relationship Id="rId134" Type="http://schemas.openxmlformats.org/officeDocument/2006/relationships/font" Target="fonts/font22.fntdata"/><Relationship Id="rId80" Type="http://schemas.openxmlformats.org/officeDocument/2006/relationships/slide" Target="slides/slide70.xml"/><Relationship Id="rId155" Type="http://schemas.openxmlformats.org/officeDocument/2006/relationships/font" Target="fonts/font43.fntdata"/><Relationship Id="rId176" Type="http://schemas.openxmlformats.org/officeDocument/2006/relationships/font" Target="fonts/font64.fntdata"/><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font" Target="fonts/font12.fntdata"/><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font" Target="fonts/font33.fntdata"/><Relationship Id="rId166" Type="http://schemas.openxmlformats.org/officeDocument/2006/relationships/font" Target="fonts/font54.fntdata"/><Relationship Id="rId1" Type="http://schemas.openxmlformats.org/officeDocument/2006/relationships/slideMaster" Target="slideMasters/slideMaster1.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font" Target="fonts/font2.fntdata"/><Relationship Id="rId60" Type="http://schemas.openxmlformats.org/officeDocument/2006/relationships/slide" Target="slides/slide50.xml"/><Relationship Id="rId81" Type="http://schemas.openxmlformats.org/officeDocument/2006/relationships/slide" Target="slides/slide71.xml"/><Relationship Id="rId135" Type="http://schemas.openxmlformats.org/officeDocument/2006/relationships/font" Target="fonts/font23.fntdata"/><Relationship Id="rId156" Type="http://schemas.openxmlformats.org/officeDocument/2006/relationships/font" Target="fonts/font44.fntdata"/><Relationship Id="rId177" Type="http://schemas.openxmlformats.org/officeDocument/2006/relationships/font" Target="fonts/font65.fntdata"/></Relationships>
</file>

<file path=ppt/charts/_rels/chart1.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1"/>
  <c:style val="2"/>
  <c:clrMapOvr bg1="lt1" tx1="dk1" bg2="lt2" tx2="dk2" accent1="accent1" accent2="accent2" accent3="accent3" accent4="accent4" accent5="accent5" accent6="accent6" hlink="hlink" folHlink="folHlink"/>
  <c:chart>
    <c:title>
      <c:tx>
        <c:rich>
          <a:bodyPr/>
          <a:lstStyle/>
          <a:p>
            <a:pPr>
              <a:defRPr sz="2000" u="sng"/>
            </a:pPr>
            <a:r>
              <a:rPr lang="en-US" sz="2000" u="sng" dirty="0"/>
              <a:t>Appreciate Relation between </a:t>
            </a:r>
            <a:r>
              <a:rPr lang="en-US" sz="2000" u="sng" dirty="0" err="1"/>
              <a:t>NPV</a:t>
            </a:r>
            <a:r>
              <a:rPr lang="en-US" sz="2000" u="sng" dirty="0"/>
              <a:t> and Discount Rate</a:t>
            </a:r>
          </a:p>
        </c:rich>
      </c:tx>
      <c:layout>
        <c:manualLayout>
          <c:xMode val="edge"/>
          <c:yMode val="edge"/>
          <c:x val="0.16678116797900264"/>
          <c:y val="3.3333333333333333E-2"/>
        </c:manualLayout>
      </c:layout>
      <c:overlay val="1"/>
    </c:title>
    <c:autoTitleDeleted val="0"/>
    <c:plotArea>
      <c:layout>
        <c:manualLayout>
          <c:layoutTarget val="inner"/>
          <c:xMode val="edge"/>
          <c:yMode val="edge"/>
          <c:x val="8.3333333333333329E-2"/>
          <c:y val="2.0370370370370372E-2"/>
          <c:w val="0.85"/>
          <c:h val="0.92407407407407405"/>
        </c:manualLayout>
      </c:layout>
      <c:lineChart>
        <c:grouping val="standard"/>
        <c:varyColors val="1"/>
        <c:ser>
          <c:idx val="0"/>
          <c:order val="0"/>
          <c:tx>
            <c:v>NPV</c:v>
          </c:tx>
          <c:spPr>
            <a:ln w="19050">
              <a:solidFill>
                <a:srgbClr val="C00000"/>
              </a:solidFill>
            </a:ln>
            <a:effectLst/>
          </c:spPr>
          <c:marker>
            <c:symbol val="diamond"/>
            <c:size val="4"/>
            <c:spPr>
              <a:ln>
                <a:solidFill>
                  <a:srgbClr val="C00000"/>
                </a:solidFill>
              </a:ln>
              <a:effectLst/>
            </c:spPr>
          </c:marker>
          <c:cat>
            <c:numRef>
              <c:f>'NPV AND DISCOUNT RATE'!$A$16:$A$76</c:f>
              <c:numCache>
                <c:formatCode>0.00%</c:formatCode>
                <c:ptCount val="61"/>
                <c:pt idx="0">
                  <c:v>0</c:v>
                </c:pt>
                <c:pt idx="1">
                  <c:v>5.0000000000000218E-3</c:v>
                </c:pt>
                <c:pt idx="2">
                  <c:v>1.0000000000000037E-2</c:v>
                </c:pt>
                <c:pt idx="3">
                  <c:v>1.4999999999999998E-2</c:v>
                </c:pt>
                <c:pt idx="4">
                  <c:v>2.0000000000000052E-2</c:v>
                </c:pt>
                <c:pt idx="5">
                  <c:v>2.5000000000000095E-2</c:v>
                </c:pt>
                <c:pt idx="6">
                  <c:v>3.0000000000000113E-2</c:v>
                </c:pt>
                <c:pt idx="7">
                  <c:v>3.5000000000000191E-2</c:v>
                </c:pt>
                <c:pt idx="8">
                  <c:v>4.0000000000000112E-2</c:v>
                </c:pt>
                <c:pt idx="9">
                  <c:v>4.5000000000000033E-2</c:v>
                </c:pt>
                <c:pt idx="10">
                  <c:v>5.0000000000000114E-2</c:v>
                </c:pt>
                <c:pt idx="11">
                  <c:v>5.5000000000000132E-2</c:v>
                </c:pt>
                <c:pt idx="12">
                  <c:v>6.0000000000000192E-2</c:v>
                </c:pt>
                <c:pt idx="13">
                  <c:v>6.5000000000000113E-2</c:v>
                </c:pt>
                <c:pt idx="14">
                  <c:v>7.0000000000000034E-2</c:v>
                </c:pt>
                <c:pt idx="15">
                  <c:v>7.5000000000000247E-2</c:v>
                </c:pt>
                <c:pt idx="16">
                  <c:v>8.0000000000000224E-2</c:v>
                </c:pt>
                <c:pt idx="17">
                  <c:v>8.5000000000000048E-2</c:v>
                </c:pt>
                <c:pt idx="18">
                  <c:v>9.0000000000000066E-2</c:v>
                </c:pt>
                <c:pt idx="19">
                  <c:v>9.5000000000000265E-2</c:v>
                </c:pt>
                <c:pt idx="20">
                  <c:v>0.10000000000000002</c:v>
                </c:pt>
                <c:pt idx="21">
                  <c:v>0.10500000000000002</c:v>
                </c:pt>
                <c:pt idx="22">
                  <c:v>0.11000000000000019</c:v>
                </c:pt>
                <c:pt idx="23">
                  <c:v>0.11500000000000021</c:v>
                </c:pt>
                <c:pt idx="24">
                  <c:v>0.12000000000000006</c:v>
                </c:pt>
                <c:pt idx="25">
                  <c:v>0.12500000000000003</c:v>
                </c:pt>
                <c:pt idx="26">
                  <c:v>0.13000000000000003</c:v>
                </c:pt>
                <c:pt idx="27">
                  <c:v>0.13500000000000004</c:v>
                </c:pt>
                <c:pt idx="28">
                  <c:v>0.14000000000000004</c:v>
                </c:pt>
                <c:pt idx="29">
                  <c:v>0.14500000000000021</c:v>
                </c:pt>
                <c:pt idx="30">
                  <c:v>0.15000000000000024</c:v>
                </c:pt>
                <c:pt idx="31">
                  <c:v>0.15500000000000044</c:v>
                </c:pt>
                <c:pt idx="32">
                  <c:v>0.16000000000000042</c:v>
                </c:pt>
                <c:pt idx="33">
                  <c:v>0.16500000000000048</c:v>
                </c:pt>
                <c:pt idx="34">
                  <c:v>0.17000000000000021</c:v>
                </c:pt>
                <c:pt idx="35">
                  <c:v>0.17500000000000021</c:v>
                </c:pt>
                <c:pt idx="36">
                  <c:v>0.18000000000000024</c:v>
                </c:pt>
                <c:pt idx="37">
                  <c:v>0.18500000000000041</c:v>
                </c:pt>
                <c:pt idx="38">
                  <c:v>0.19000000000000045</c:v>
                </c:pt>
                <c:pt idx="39">
                  <c:v>0.19500000000000053</c:v>
                </c:pt>
                <c:pt idx="40">
                  <c:v>0.20000000000000009</c:v>
                </c:pt>
                <c:pt idx="41">
                  <c:v>0.20500000000000021</c:v>
                </c:pt>
                <c:pt idx="42">
                  <c:v>0.21000000000000021</c:v>
                </c:pt>
                <c:pt idx="43">
                  <c:v>0.21500000000000041</c:v>
                </c:pt>
                <c:pt idx="44">
                  <c:v>0.22000000000000047</c:v>
                </c:pt>
                <c:pt idx="45">
                  <c:v>0.22500000000000053</c:v>
                </c:pt>
                <c:pt idx="46">
                  <c:v>0.2300000000000002</c:v>
                </c:pt>
                <c:pt idx="47">
                  <c:v>0.23500000000000021</c:v>
                </c:pt>
                <c:pt idx="48">
                  <c:v>0.24000000000000021</c:v>
                </c:pt>
                <c:pt idx="49">
                  <c:v>0.24500000000000041</c:v>
                </c:pt>
                <c:pt idx="50">
                  <c:v>0.25000000000000011</c:v>
                </c:pt>
                <c:pt idx="51">
                  <c:v>0.25500000000000012</c:v>
                </c:pt>
                <c:pt idx="52">
                  <c:v>0.26000000000000012</c:v>
                </c:pt>
                <c:pt idx="53">
                  <c:v>0.26500000000000012</c:v>
                </c:pt>
                <c:pt idx="54">
                  <c:v>0.27000000000000018</c:v>
                </c:pt>
                <c:pt idx="55">
                  <c:v>0.2750000000000003</c:v>
                </c:pt>
                <c:pt idx="56">
                  <c:v>0.2800000000000003</c:v>
                </c:pt>
                <c:pt idx="57">
                  <c:v>0.28500000000000031</c:v>
                </c:pt>
                <c:pt idx="58">
                  <c:v>0.29000000000000031</c:v>
                </c:pt>
                <c:pt idx="59">
                  <c:v>0.29500000000000032</c:v>
                </c:pt>
                <c:pt idx="60">
                  <c:v>0.30000000000000032</c:v>
                </c:pt>
              </c:numCache>
            </c:numRef>
          </c:cat>
          <c:val>
            <c:numRef>
              <c:f>'NPV AND DISCOUNT RATE'!$B$16:$B$76</c:f>
              <c:numCache>
                <c:formatCode>General</c:formatCode>
                <c:ptCount val="61"/>
                <c:pt idx="0">
                  <c:v>980</c:v>
                </c:pt>
                <c:pt idx="1">
                  <c:v>938.07495622410852</c:v>
                </c:pt>
                <c:pt idx="2">
                  <c:v>897.27512140371289</c:v>
                </c:pt>
                <c:pt idx="3">
                  <c:v>857.56447446497316</c:v>
                </c:pt>
                <c:pt idx="4">
                  <c:v>818.90832679953621</c:v>
                </c:pt>
                <c:pt idx="5">
                  <c:v>781.27326650387954</c:v>
                </c:pt>
                <c:pt idx="6">
                  <c:v>744.62710521775386</c:v>
                </c:pt>
                <c:pt idx="7">
                  <c:v>708.93882742845199</c:v>
                </c:pt>
                <c:pt idx="8">
                  <c:v>674.17854211498752</c:v>
                </c:pt>
                <c:pt idx="9">
                  <c:v>640.3174366133253</c:v>
                </c:pt>
                <c:pt idx="10">
                  <c:v>607.32773259035457</c:v>
                </c:pt>
                <c:pt idx="11">
                  <c:v>575.18264402052421</c:v>
                </c:pt>
                <c:pt idx="12">
                  <c:v>543.8563370648277</c:v>
                </c:pt>
                <c:pt idx="13">
                  <c:v>513.32389175736853</c:v>
                </c:pt>
                <c:pt idx="14">
                  <c:v>483.5612654098021</c:v>
                </c:pt>
                <c:pt idx="15">
                  <c:v>454.54525764890923</c:v>
                </c:pt>
                <c:pt idx="16">
                  <c:v>426.25347700699399</c:v>
                </c:pt>
                <c:pt idx="17">
                  <c:v>398.66430898921681</c:v>
                </c:pt>
                <c:pt idx="18">
                  <c:v>371.75688554593904</c:v>
                </c:pt>
                <c:pt idx="19">
                  <c:v>345.51105588202364</c:v>
                </c:pt>
                <c:pt idx="20">
                  <c:v>319.90735853859684</c:v>
                </c:pt>
                <c:pt idx="21">
                  <c:v>294.92699468620219</c:v>
                </c:pt>
                <c:pt idx="22">
                  <c:v>270.55180257143371</c:v>
                </c:pt>
                <c:pt idx="23">
                  <c:v>246.76423306220579</c:v>
                </c:pt>
                <c:pt idx="24">
                  <c:v>223.54732623962525</c:v>
                </c:pt>
                <c:pt idx="25">
                  <c:v>200.88468898711227</c:v>
                </c:pt>
                <c:pt idx="26">
                  <c:v>178.76047352999998</c:v>
                </c:pt>
                <c:pt idx="27">
                  <c:v>157.1593568811864</c:v>
                </c:pt>
                <c:pt idx="28">
                  <c:v>136.06652115070165</c:v>
                </c:pt>
                <c:pt idx="29">
                  <c:v>115.46763467920937</c:v>
                </c:pt>
                <c:pt idx="30">
                  <c:v>95.348833957419089</c:v>
                </c:pt>
                <c:pt idx="31">
                  <c:v>75.696706295391778</c:v>
                </c:pt>
                <c:pt idx="32">
                  <c:v>56.49827320741457</c:v>
                </c:pt>
                <c:pt idx="33">
                  <c:v>37.740974479945194</c:v>
                </c:pt>
                <c:pt idx="34">
                  <c:v>19.412652891638189</c:v>
                </c:pt>
                <c:pt idx="35">
                  <c:v>1.501539556079869</c:v>
                </c:pt>
                <c:pt idx="36">
                  <c:v>-16.003760140764712</c:v>
                </c:pt>
                <c:pt idx="37">
                  <c:v>-33.114280034954731</c:v>
                </c:pt>
                <c:pt idx="38">
                  <c:v>-49.840706136149862</c:v>
                </c:pt>
                <c:pt idx="39">
                  <c:v>-66.193389060399909</c:v>
                </c:pt>
                <c:pt idx="40">
                  <c:v>-82.182355967078749</c:v>
                </c:pt>
                <c:pt idx="41">
                  <c:v>-97.817322021727705</c:v>
                </c:pt>
                <c:pt idx="42">
                  <c:v>-113.10770140559362</c:v>
                </c:pt>
                <c:pt idx="43">
                  <c:v>-128.06261789159544</c:v>
                </c:pt>
                <c:pt idx="44">
                  <c:v>-142.69091500555788</c:v>
                </c:pt>
                <c:pt idx="45">
                  <c:v>-157.0011657906357</c:v>
                </c:pt>
                <c:pt idx="46">
                  <c:v>-171.00168219200052</c:v>
                </c:pt>
                <c:pt idx="47">
                  <c:v>-184.70052407809465</c:v>
                </c:pt>
                <c:pt idx="48">
                  <c:v>-198.10550791394468</c:v>
                </c:pt>
                <c:pt idx="49">
                  <c:v>-211.22421510134043</c:v>
                </c:pt>
                <c:pt idx="50">
                  <c:v>-224.06399999999985</c:v>
                </c:pt>
                <c:pt idx="51">
                  <c:v>-236.63199764313686</c:v>
                </c:pt>
                <c:pt idx="52">
                  <c:v>-248.93513116032113</c:v>
                </c:pt>
                <c:pt idx="53">
                  <c:v>-260.98011891983163</c:v>
                </c:pt>
                <c:pt idx="54">
                  <c:v>-272.77348140222023</c:v>
                </c:pt>
                <c:pt idx="55">
                  <c:v>-284.32154781622069</c:v>
                </c:pt>
                <c:pt idx="56">
                  <c:v>-295.63046246766999</c:v>
                </c:pt>
                <c:pt idx="57">
                  <c:v>-306.70619089160664</c:v>
                </c:pt>
                <c:pt idx="58">
                  <c:v>-317.55452575725167</c:v>
                </c:pt>
                <c:pt idx="59">
                  <c:v>-328.18109255515384</c:v>
                </c:pt>
                <c:pt idx="60">
                  <c:v>-338.59135507537013</c:v>
                </c:pt>
              </c:numCache>
            </c:numRef>
          </c:val>
          <c:smooth val="1"/>
          <c:extLst>
            <c:ext xmlns:c16="http://schemas.microsoft.com/office/drawing/2014/chart" uri="{C3380CC4-5D6E-409C-BE32-E72D297353CC}">
              <c16:uniqueId val="{00000000-BD4C-47A3-B081-88AA9269C457}"/>
            </c:ext>
          </c:extLst>
        </c:ser>
        <c:dLbls>
          <c:showLegendKey val="0"/>
          <c:showVal val="0"/>
          <c:showCatName val="0"/>
          <c:showSerName val="0"/>
          <c:showPercent val="0"/>
          <c:showBubbleSize val="0"/>
        </c:dLbls>
        <c:marker val="1"/>
        <c:smooth val="0"/>
        <c:axId val="-245369616"/>
        <c:axId val="-409815472"/>
      </c:lineChart>
      <c:catAx>
        <c:axId val="-245369616"/>
        <c:scaling>
          <c:orientation val="minMax"/>
        </c:scaling>
        <c:delete val="1"/>
        <c:axPos val="b"/>
        <c:title>
          <c:tx>
            <c:rich>
              <a:bodyPr/>
              <a:lstStyle/>
              <a:p>
                <a:pPr>
                  <a:defRPr sz="2000">
                    <a:solidFill>
                      <a:schemeClr val="bg1"/>
                    </a:solidFill>
                  </a:defRPr>
                </a:pPr>
                <a:r>
                  <a:rPr lang="en-US" altLang="ko-KR" sz="2000" dirty="0">
                    <a:solidFill>
                      <a:schemeClr val="bg1"/>
                    </a:solidFill>
                  </a:rPr>
                  <a:t>Discount Rate</a:t>
                </a:r>
              </a:p>
            </c:rich>
          </c:tx>
          <c:layout>
            <c:manualLayout>
              <c:xMode val="edge"/>
              <c:yMode val="edge"/>
              <c:x val="0.44178466754155732"/>
              <c:y val="0.94923140857392829"/>
            </c:manualLayout>
          </c:layout>
          <c:overlay val="0"/>
        </c:title>
        <c:numFmt formatCode="0.0%" sourceLinked="0"/>
        <c:majorTickMark val="cross"/>
        <c:minorTickMark val="cross"/>
        <c:tickLblPos val="nextTo"/>
        <c:crossAx val="-409815472"/>
        <c:crosses val="autoZero"/>
        <c:auto val="1"/>
        <c:lblAlgn val="ctr"/>
        <c:lblOffset val="100"/>
        <c:noMultiLvlLbl val="1"/>
      </c:catAx>
      <c:valAx>
        <c:axId val="-409815472"/>
        <c:scaling>
          <c:orientation val="minMax"/>
          <c:max val="1000"/>
          <c:min val="-400"/>
        </c:scaling>
        <c:delete val="1"/>
        <c:axPos val="l"/>
        <c:majorGridlines/>
        <c:title>
          <c:tx>
            <c:rich>
              <a:bodyPr/>
              <a:lstStyle/>
              <a:p>
                <a:pPr>
                  <a:defRPr sz="2400">
                    <a:solidFill>
                      <a:schemeClr val="bg1"/>
                    </a:solidFill>
                  </a:defRPr>
                </a:pPr>
                <a:r>
                  <a:rPr lang="en-US" altLang="ko-KR" sz="2400" dirty="0" err="1">
                    <a:solidFill>
                      <a:schemeClr val="bg1"/>
                    </a:solidFill>
                  </a:rPr>
                  <a:t>NPV</a:t>
                </a:r>
                <a:endParaRPr lang="en-US" altLang="ko-KR" sz="2400" dirty="0">
                  <a:solidFill>
                    <a:schemeClr val="bg1"/>
                  </a:solidFill>
                </a:endParaRPr>
              </a:p>
            </c:rich>
          </c:tx>
          <c:overlay val="0"/>
        </c:title>
        <c:numFmt formatCode="General" sourceLinked="1"/>
        <c:majorTickMark val="cross"/>
        <c:minorTickMark val="cross"/>
        <c:tickLblPos val="nextTo"/>
        <c:crossAx val="-245369616"/>
        <c:crosses val="autoZero"/>
        <c:crossBetween val="midCat"/>
      </c:valAx>
      <c:spPr>
        <a:gradFill>
          <a:gsLst>
            <a:gs pos="0">
              <a:srgbClr val="8064A2">
                <a:lumMod val="20000"/>
                <a:lumOff val="80000"/>
              </a:srgbClr>
            </a:gs>
            <a:gs pos="50000">
              <a:sysClr val="window" lastClr="FFFFFF"/>
            </a:gs>
            <a:gs pos="100000">
              <a:schemeClr val="bg1"/>
            </a:gs>
          </a:gsLst>
          <a:lin ang="5400000" scaled="0"/>
        </a:gradFill>
      </c:spPr>
    </c:plotArea>
    <c:plotVisOnly val="1"/>
    <c:dispBlanksAs val="zero"/>
    <c:showDLblsOverMax val="1"/>
  </c:chart>
  <c:spPr>
    <a:solidFill>
      <a:srgbClr val="000000"/>
    </a:solidFill>
    <a:ln>
      <a:solidFill>
        <a:srgbClr val="000000"/>
      </a:solidFill>
    </a:ln>
  </c:sp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EB720A-CA7C-40AA-9350-2D5CB78B4200}" type="doc">
      <dgm:prSet loTypeId="urn:microsoft.com/office/officeart/2005/8/layout/hierarchy1" loCatId="hierarchy" qsTypeId="urn:microsoft.com/office/officeart/2005/8/quickstyle/3d2" qsCatId="3D" csTypeId="urn:microsoft.com/office/officeart/2005/8/colors/colorful1#7" csCatId="colorful" phldr="1"/>
      <dgm:spPr/>
      <dgm:t>
        <a:bodyPr/>
        <a:lstStyle/>
        <a:p>
          <a:endParaRPr lang="en-US"/>
        </a:p>
      </dgm:t>
    </dgm:pt>
    <dgm:pt modelId="{7CCCD25E-9702-4D00-A0B7-F1B8C9D78FFA}">
      <dgm:prSet phldrT="[Text]" custT="1"/>
      <dgm:spPr/>
      <dgm:t>
        <a:bodyPr lIns="0" tIns="0" rIns="0" bIns="0"/>
        <a:lstStyle/>
        <a:p>
          <a:r>
            <a:rPr lang="en-US" sz="2000" dirty="0">
              <a:latin typeface="+mj-lt"/>
            </a:rPr>
            <a:t>Maximization of Shareholders Value</a:t>
          </a:r>
        </a:p>
      </dgm:t>
    </dgm:pt>
    <dgm:pt modelId="{30FBFEEF-0CCE-49CA-85DB-734BF6FAA8BC}" type="parTrans" cxnId="{985EFC85-58E9-49D7-8A6B-4F4508143F1A}">
      <dgm:prSet/>
      <dgm:spPr/>
      <dgm:t>
        <a:bodyPr/>
        <a:lstStyle/>
        <a:p>
          <a:endParaRPr lang="en-US"/>
        </a:p>
      </dgm:t>
    </dgm:pt>
    <dgm:pt modelId="{1A6F9F47-13BD-42A7-B6E9-99ECFD54BBAF}" type="sibTrans" cxnId="{985EFC85-58E9-49D7-8A6B-4F4508143F1A}">
      <dgm:prSet/>
      <dgm:spPr/>
      <dgm:t>
        <a:bodyPr/>
        <a:lstStyle/>
        <a:p>
          <a:endParaRPr lang="en-US"/>
        </a:p>
      </dgm:t>
    </dgm:pt>
    <dgm:pt modelId="{601C0934-8A96-47D8-861A-AD21F084E951}">
      <dgm:prSet phldrT="[Text]" custT="1"/>
      <dgm:spPr/>
      <dgm:t>
        <a:bodyPr/>
        <a:lstStyle/>
        <a:p>
          <a:r>
            <a:rPr lang="en-US" sz="2000" dirty="0">
              <a:latin typeface="+mj-lt"/>
            </a:rPr>
            <a:t>Risk &amp; Return </a:t>
          </a:r>
        </a:p>
      </dgm:t>
    </dgm:pt>
    <dgm:pt modelId="{16B3DFDE-4A50-47FC-96AA-9D9E9185E3F0}" type="parTrans" cxnId="{027AC057-78F4-4C18-A2BB-37D233771CC1}">
      <dgm:prSet/>
      <dgm:spPr/>
      <dgm:t>
        <a:bodyPr/>
        <a:lstStyle/>
        <a:p>
          <a:endParaRPr lang="en-US"/>
        </a:p>
      </dgm:t>
    </dgm:pt>
    <dgm:pt modelId="{CD8A2CE2-00C5-444C-84B0-2CF8CD6B7B46}" type="sibTrans" cxnId="{027AC057-78F4-4C18-A2BB-37D233771CC1}">
      <dgm:prSet/>
      <dgm:spPr/>
      <dgm:t>
        <a:bodyPr/>
        <a:lstStyle/>
        <a:p>
          <a:endParaRPr lang="en-US"/>
        </a:p>
      </dgm:t>
    </dgm:pt>
    <dgm:pt modelId="{7BD43FB8-5AB2-4F71-8AAF-87F20648F1AD}">
      <dgm:prSet phldrT="[Text]"/>
      <dgm:spPr/>
      <dgm:t>
        <a:bodyPr/>
        <a:lstStyle/>
        <a:p>
          <a:r>
            <a:rPr lang="en-US" dirty="0"/>
            <a:t>The Objective</a:t>
          </a:r>
        </a:p>
      </dgm:t>
    </dgm:pt>
    <dgm:pt modelId="{3C18C698-27C3-4CC6-9BCE-8BE4B5FDAC34}" type="parTrans" cxnId="{CCF4F07C-BF79-49D2-82DE-7211563F50F8}">
      <dgm:prSet/>
      <dgm:spPr/>
      <dgm:t>
        <a:bodyPr/>
        <a:lstStyle/>
        <a:p>
          <a:endParaRPr lang="en-US"/>
        </a:p>
      </dgm:t>
    </dgm:pt>
    <dgm:pt modelId="{22CDB0CB-B7DE-472B-B623-72B37F7F91FD}" type="sibTrans" cxnId="{CCF4F07C-BF79-49D2-82DE-7211563F50F8}">
      <dgm:prSet/>
      <dgm:spPr/>
      <dgm:t>
        <a:bodyPr/>
        <a:lstStyle/>
        <a:p>
          <a:endParaRPr lang="en-US"/>
        </a:p>
      </dgm:t>
    </dgm:pt>
    <dgm:pt modelId="{09B9DE9B-FDEA-4C88-9D6E-967ED8110BBA}">
      <dgm:prSet phldrT="[Text]"/>
      <dgm:spPr/>
      <dgm:t>
        <a:bodyPr/>
        <a:lstStyle/>
        <a:p>
          <a:r>
            <a:rPr lang="en-US" dirty="0"/>
            <a:t>Parameters impacting objective</a:t>
          </a:r>
        </a:p>
      </dgm:t>
    </dgm:pt>
    <dgm:pt modelId="{85E0F3B3-05DC-4569-BF2D-79F1F1CA14DF}" type="parTrans" cxnId="{660446BD-2CF0-4C34-AD48-EBBF0966F70E}">
      <dgm:prSet/>
      <dgm:spPr/>
      <dgm:t>
        <a:bodyPr/>
        <a:lstStyle/>
        <a:p>
          <a:endParaRPr lang="en-US"/>
        </a:p>
      </dgm:t>
    </dgm:pt>
    <dgm:pt modelId="{BE7D0C41-5E0E-4641-80F4-9B0D96DCD6DA}" type="sibTrans" cxnId="{660446BD-2CF0-4C34-AD48-EBBF0966F70E}">
      <dgm:prSet/>
      <dgm:spPr/>
      <dgm:t>
        <a:bodyPr/>
        <a:lstStyle/>
        <a:p>
          <a:endParaRPr lang="en-US"/>
        </a:p>
      </dgm:t>
    </dgm:pt>
    <dgm:pt modelId="{5AC82C31-0889-401B-BD0D-38FE974BC3CF}">
      <dgm:prSet phldrT="[Text]"/>
      <dgm:spPr/>
      <dgm:t>
        <a:bodyPr/>
        <a:lstStyle/>
        <a:p>
          <a:r>
            <a:rPr lang="en-US" dirty="0"/>
            <a:t>Main Decisions </a:t>
          </a:r>
        </a:p>
      </dgm:t>
    </dgm:pt>
    <dgm:pt modelId="{DED442FA-F0E6-40DF-82B8-E165F3A09639}" type="parTrans" cxnId="{E0EB1E3B-84A3-48D5-956B-43448BB2ED31}">
      <dgm:prSet/>
      <dgm:spPr/>
      <dgm:t>
        <a:bodyPr/>
        <a:lstStyle/>
        <a:p>
          <a:endParaRPr lang="en-US"/>
        </a:p>
      </dgm:t>
    </dgm:pt>
    <dgm:pt modelId="{EE18C94E-03DD-4B4B-BDEB-32A9B048196E}" type="sibTrans" cxnId="{E0EB1E3B-84A3-48D5-956B-43448BB2ED31}">
      <dgm:prSet/>
      <dgm:spPr/>
      <dgm:t>
        <a:bodyPr/>
        <a:lstStyle/>
        <a:p>
          <a:endParaRPr lang="en-US"/>
        </a:p>
      </dgm:t>
    </dgm:pt>
    <dgm:pt modelId="{B78455DA-D8F6-47CA-921A-05EB58155A29}">
      <dgm:prSet phldrT="[Text]" custT="1"/>
      <dgm:spPr/>
      <dgm:t>
        <a:bodyPr/>
        <a:lstStyle/>
        <a:p>
          <a:r>
            <a:rPr lang="en-US" sz="1600">
              <a:latin typeface="+mj-lt"/>
            </a:rPr>
            <a:t>Working Capital  Decisions </a:t>
          </a:r>
          <a:endParaRPr lang="en-US" sz="1600" dirty="0">
            <a:latin typeface="+mj-lt"/>
          </a:endParaRPr>
        </a:p>
      </dgm:t>
    </dgm:pt>
    <dgm:pt modelId="{69D33032-1AF8-40C6-8ACF-6B1429EA2B0F}" type="parTrans" cxnId="{3667D917-B040-4428-BB35-6F5802F1FE6C}">
      <dgm:prSet/>
      <dgm:spPr/>
      <dgm:t>
        <a:bodyPr/>
        <a:lstStyle/>
        <a:p>
          <a:endParaRPr lang="en-US"/>
        </a:p>
      </dgm:t>
    </dgm:pt>
    <dgm:pt modelId="{350C8905-AE3F-4D16-A762-348CBD4761BB}" type="sibTrans" cxnId="{3667D917-B040-4428-BB35-6F5802F1FE6C}">
      <dgm:prSet/>
      <dgm:spPr/>
      <dgm:t>
        <a:bodyPr/>
        <a:lstStyle/>
        <a:p>
          <a:endParaRPr lang="en-US"/>
        </a:p>
      </dgm:t>
    </dgm:pt>
    <dgm:pt modelId="{8BD5E17F-1687-409D-A997-C9CDD40A70A0}">
      <dgm:prSet phldrT="[Text]" custT="1"/>
      <dgm:spPr/>
      <dgm:t>
        <a:bodyPr/>
        <a:lstStyle/>
        <a:p>
          <a:r>
            <a:rPr lang="en-US" sz="1600">
              <a:latin typeface="+mj-lt"/>
            </a:rPr>
            <a:t>Investment Decisions</a:t>
          </a:r>
          <a:endParaRPr lang="en-US" sz="1600" dirty="0">
            <a:latin typeface="+mj-lt"/>
          </a:endParaRPr>
        </a:p>
      </dgm:t>
    </dgm:pt>
    <dgm:pt modelId="{A963D0CB-6F53-49D7-A2CF-EDE71318F91E}" type="parTrans" cxnId="{F2A7AAC5-5DF5-40E5-9DE7-361C9A7002A0}">
      <dgm:prSet/>
      <dgm:spPr/>
      <dgm:t>
        <a:bodyPr/>
        <a:lstStyle/>
        <a:p>
          <a:endParaRPr lang="en-US"/>
        </a:p>
      </dgm:t>
    </dgm:pt>
    <dgm:pt modelId="{48551351-41AA-4AC0-8536-2B7BE82FB673}" type="sibTrans" cxnId="{F2A7AAC5-5DF5-40E5-9DE7-361C9A7002A0}">
      <dgm:prSet/>
      <dgm:spPr/>
      <dgm:t>
        <a:bodyPr/>
        <a:lstStyle/>
        <a:p>
          <a:endParaRPr lang="en-US"/>
        </a:p>
      </dgm:t>
    </dgm:pt>
    <dgm:pt modelId="{E9DFE81F-C9E9-472A-9D94-D8B48B59F0B9}">
      <dgm:prSet phldrT="[Text]" custT="1"/>
      <dgm:spPr/>
      <dgm:t>
        <a:bodyPr/>
        <a:lstStyle/>
        <a:p>
          <a:r>
            <a:rPr lang="en-US" sz="1600">
              <a:latin typeface="+mj-lt"/>
            </a:rPr>
            <a:t>Financing Decisions </a:t>
          </a:r>
          <a:endParaRPr lang="en-US" sz="1600" dirty="0">
            <a:latin typeface="+mj-lt"/>
          </a:endParaRPr>
        </a:p>
      </dgm:t>
    </dgm:pt>
    <dgm:pt modelId="{C7978A26-B235-4B25-98AE-03B42766A892}" type="parTrans" cxnId="{0B68204D-1188-41B3-9EC6-18B03C478B53}">
      <dgm:prSet/>
      <dgm:spPr/>
      <dgm:t>
        <a:bodyPr/>
        <a:lstStyle/>
        <a:p>
          <a:endParaRPr lang="en-US"/>
        </a:p>
      </dgm:t>
    </dgm:pt>
    <dgm:pt modelId="{CA2480E4-8F87-4A03-A652-02EE5798BA31}" type="sibTrans" cxnId="{0B68204D-1188-41B3-9EC6-18B03C478B53}">
      <dgm:prSet/>
      <dgm:spPr/>
      <dgm:t>
        <a:bodyPr/>
        <a:lstStyle/>
        <a:p>
          <a:endParaRPr lang="en-US"/>
        </a:p>
      </dgm:t>
    </dgm:pt>
    <dgm:pt modelId="{82B77119-A1A6-4D5A-BAD9-FA3F06B57154}">
      <dgm:prSet phldrT="[Text]" custT="1"/>
      <dgm:spPr/>
      <dgm:t>
        <a:bodyPr/>
        <a:lstStyle/>
        <a:p>
          <a:r>
            <a:rPr lang="en-US" sz="1600">
              <a:latin typeface="+mj-lt"/>
            </a:rPr>
            <a:t>Dividend Decisions </a:t>
          </a:r>
          <a:endParaRPr lang="en-US" sz="1600" dirty="0">
            <a:latin typeface="+mj-lt"/>
          </a:endParaRPr>
        </a:p>
      </dgm:t>
    </dgm:pt>
    <dgm:pt modelId="{BD9E8DFB-A5AD-4845-8FA0-97057965D528}" type="parTrans" cxnId="{C86849DD-F621-47C9-A754-DA1A40FAEE0A}">
      <dgm:prSet/>
      <dgm:spPr/>
      <dgm:t>
        <a:bodyPr/>
        <a:lstStyle/>
        <a:p>
          <a:endParaRPr lang="en-US"/>
        </a:p>
      </dgm:t>
    </dgm:pt>
    <dgm:pt modelId="{A8E68A43-BE76-4BBF-86C3-975BE4EFF7BD}" type="sibTrans" cxnId="{C86849DD-F621-47C9-A754-DA1A40FAEE0A}">
      <dgm:prSet/>
      <dgm:spPr/>
      <dgm:t>
        <a:bodyPr/>
        <a:lstStyle/>
        <a:p>
          <a:endParaRPr lang="en-US"/>
        </a:p>
      </dgm:t>
    </dgm:pt>
    <dgm:pt modelId="{95FDA077-8E19-4BD1-A508-D787B4835A4D}" type="pres">
      <dgm:prSet presAssocID="{5FEB720A-CA7C-40AA-9350-2D5CB78B4200}" presName="hierChild1" presStyleCnt="0">
        <dgm:presLayoutVars>
          <dgm:chPref val="1"/>
          <dgm:dir/>
          <dgm:animOne val="branch"/>
          <dgm:animLvl val="lvl"/>
          <dgm:resizeHandles/>
        </dgm:presLayoutVars>
      </dgm:prSet>
      <dgm:spPr/>
    </dgm:pt>
    <dgm:pt modelId="{D6B8C1D8-D862-456F-A6D4-B3F8123BB84F}" type="pres">
      <dgm:prSet presAssocID="{7CCCD25E-9702-4D00-A0B7-F1B8C9D78FFA}" presName="hierRoot1" presStyleCnt="0"/>
      <dgm:spPr/>
    </dgm:pt>
    <dgm:pt modelId="{1EB052A7-3345-4289-8CF1-9615283ABE9D}" type="pres">
      <dgm:prSet presAssocID="{7CCCD25E-9702-4D00-A0B7-F1B8C9D78FFA}" presName="composite" presStyleCnt="0"/>
      <dgm:spPr/>
    </dgm:pt>
    <dgm:pt modelId="{3EFA1E9E-5576-412A-B684-90E14A9CD212}" type="pres">
      <dgm:prSet presAssocID="{7CCCD25E-9702-4D00-A0B7-F1B8C9D78FFA}" presName="background" presStyleLbl="node0" presStyleIdx="0" presStyleCnt="4"/>
      <dgm:spPr/>
    </dgm:pt>
    <dgm:pt modelId="{28373271-0A19-42ED-B1D3-7E5908FD9AE9}" type="pres">
      <dgm:prSet presAssocID="{7CCCD25E-9702-4D00-A0B7-F1B8C9D78FFA}" presName="text" presStyleLbl="fgAcc0" presStyleIdx="0" presStyleCnt="4" custScaleX="271367" custLinFactX="64079" custLinFactY="-100000" custLinFactNeighborX="100000" custLinFactNeighborY="-109036">
        <dgm:presLayoutVars>
          <dgm:chPref val="3"/>
        </dgm:presLayoutVars>
      </dgm:prSet>
      <dgm:spPr/>
    </dgm:pt>
    <dgm:pt modelId="{F95BCB40-FED5-4C6A-B749-88DEC3D1110F}" type="pres">
      <dgm:prSet presAssocID="{7CCCD25E-9702-4D00-A0B7-F1B8C9D78FFA}" presName="hierChild2" presStyleCnt="0"/>
      <dgm:spPr/>
    </dgm:pt>
    <dgm:pt modelId="{DE2B3A45-8966-40D2-97F1-E8F616FBE71E}" type="pres">
      <dgm:prSet presAssocID="{16B3DFDE-4A50-47FC-96AA-9D9E9185E3F0}" presName="Name10" presStyleLbl="parChTrans1D2" presStyleIdx="0" presStyleCnt="1"/>
      <dgm:spPr/>
    </dgm:pt>
    <dgm:pt modelId="{0846DFFF-0E3A-4E48-B85B-04E75DAD2679}" type="pres">
      <dgm:prSet presAssocID="{601C0934-8A96-47D8-861A-AD21F084E951}" presName="hierRoot2" presStyleCnt="0"/>
      <dgm:spPr/>
    </dgm:pt>
    <dgm:pt modelId="{95116DA7-C6E9-4C9A-858C-5B2330F364DA}" type="pres">
      <dgm:prSet presAssocID="{601C0934-8A96-47D8-861A-AD21F084E951}" presName="composite2" presStyleCnt="0"/>
      <dgm:spPr/>
    </dgm:pt>
    <dgm:pt modelId="{642FC0DC-9746-4040-95D8-27095A33048E}" type="pres">
      <dgm:prSet presAssocID="{601C0934-8A96-47D8-861A-AD21F084E951}" presName="background2" presStyleLbl="node2" presStyleIdx="0" presStyleCnt="1"/>
      <dgm:spPr/>
    </dgm:pt>
    <dgm:pt modelId="{A404441A-74A8-4DD3-B38B-883CABD1BB2B}" type="pres">
      <dgm:prSet presAssocID="{601C0934-8A96-47D8-861A-AD21F084E951}" presName="text2" presStyleLbl="fgAcc2" presStyleIdx="0" presStyleCnt="1" custScaleX="280140" custLinFactX="64980" custLinFactY="-8344" custLinFactNeighborX="100000" custLinFactNeighborY="-100000">
        <dgm:presLayoutVars>
          <dgm:chPref val="3"/>
        </dgm:presLayoutVars>
      </dgm:prSet>
      <dgm:spPr/>
    </dgm:pt>
    <dgm:pt modelId="{4DF0A0B5-56E1-4E28-A59C-31CE51FEBCB5}" type="pres">
      <dgm:prSet presAssocID="{601C0934-8A96-47D8-861A-AD21F084E951}" presName="hierChild3" presStyleCnt="0"/>
      <dgm:spPr/>
    </dgm:pt>
    <dgm:pt modelId="{89E41BF3-5A21-4AF5-9B7D-E48DA86FDB99}" type="pres">
      <dgm:prSet presAssocID="{A963D0CB-6F53-49D7-A2CF-EDE71318F91E}" presName="Name17" presStyleLbl="parChTrans1D3" presStyleIdx="0" presStyleCnt="4"/>
      <dgm:spPr/>
    </dgm:pt>
    <dgm:pt modelId="{BB1884EB-168F-4023-B2D0-DE5C2F288590}" type="pres">
      <dgm:prSet presAssocID="{8BD5E17F-1687-409D-A997-C9CDD40A70A0}" presName="hierRoot3" presStyleCnt="0"/>
      <dgm:spPr/>
    </dgm:pt>
    <dgm:pt modelId="{30E8574D-2466-48F6-B6C1-C8F011E3003E}" type="pres">
      <dgm:prSet presAssocID="{8BD5E17F-1687-409D-A997-C9CDD40A70A0}" presName="composite3" presStyleCnt="0"/>
      <dgm:spPr/>
    </dgm:pt>
    <dgm:pt modelId="{DF3A5277-C16D-4347-86B0-30FC41DF517E}" type="pres">
      <dgm:prSet presAssocID="{8BD5E17F-1687-409D-A997-C9CDD40A70A0}" presName="background3" presStyleLbl="node3" presStyleIdx="0" presStyleCnt="4"/>
      <dgm:spPr/>
    </dgm:pt>
    <dgm:pt modelId="{5E77A32C-0E71-4B12-8D06-7FF1E4EE550E}" type="pres">
      <dgm:prSet presAssocID="{8BD5E17F-1687-409D-A997-C9CDD40A70A0}" presName="text3" presStyleLbl="fgAcc3" presStyleIdx="0" presStyleCnt="4" custScaleX="153563" custLinFactX="19821" custLinFactNeighborX="100000" custLinFactNeighborY="74037">
        <dgm:presLayoutVars>
          <dgm:chPref val="3"/>
        </dgm:presLayoutVars>
      </dgm:prSet>
      <dgm:spPr/>
    </dgm:pt>
    <dgm:pt modelId="{5DA9D43C-B33C-4F9F-AAEA-C04FF05D7690}" type="pres">
      <dgm:prSet presAssocID="{8BD5E17F-1687-409D-A997-C9CDD40A70A0}" presName="hierChild4" presStyleCnt="0"/>
      <dgm:spPr/>
    </dgm:pt>
    <dgm:pt modelId="{F2D5069F-4C6B-4129-9E33-33F16DFB95EE}" type="pres">
      <dgm:prSet presAssocID="{C7978A26-B235-4B25-98AE-03B42766A892}" presName="Name17" presStyleLbl="parChTrans1D3" presStyleIdx="1" presStyleCnt="4"/>
      <dgm:spPr/>
    </dgm:pt>
    <dgm:pt modelId="{C7626A79-DAF6-497C-874D-CE3DC79C98BB}" type="pres">
      <dgm:prSet presAssocID="{E9DFE81F-C9E9-472A-9D94-D8B48B59F0B9}" presName="hierRoot3" presStyleCnt="0"/>
      <dgm:spPr/>
    </dgm:pt>
    <dgm:pt modelId="{EEC17442-85E4-4794-8BD5-E77AC83D1411}" type="pres">
      <dgm:prSet presAssocID="{E9DFE81F-C9E9-472A-9D94-D8B48B59F0B9}" presName="composite3" presStyleCnt="0"/>
      <dgm:spPr/>
    </dgm:pt>
    <dgm:pt modelId="{444066B2-32A1-4914-B8B2-602751C842B2}" type="pres">
      <dgm:prSet presAssocID="{E9DFE81F-C9E9-472A-9D94-D8B48B59F0B9}" presName="background3" presStyleLbl="node3" presStyleIdx="1" presStyleCnt="4"/>
      <dgm:spPr/>
    </dgm:pt>
    <dgm:pt modelId="{749D9275-33BA-4AA2-98C4-91C3BADA5062}" type="pres">
      <dgm:prSet presAssocID="{E9DFE81F-C9E9-472A-9D94-D8B48B59F0B9}" presName="text3" presStyleLbl="fgAcc3" presStyleIdx="1" presStyleCnt="4" custScaleX="158015" custLinFactX="19196" custLinFactNeighborX="100000" custLinFactNeighborY="74037">
        <dgm:presLayoutVars>
          <dgm:chPref val="3"/>
        </dgm:presLayoutVars>
      </dgm:prSet>
      <dgm:spPr/>
    </dgm:pt>
    <dgm:pt modelId="{F360216D-460D-456A-880B-42C30E3D643C}" type="pres">
      <dgm:prSet presAssocID="{E9DFE81F-C9E9-472A-9D94-D8B48B59F0B9}" presName="hierChild4" presStyleCnt="0"/>
      <dgm:spPr/>
    </dgm:pt>
    <dgm:pt modelId="{7C6DB7C2-EE42-47A1-88E9-C029658A977B}" type="pres">
      <dgm:prSet presAssocID="{BD9E8DFB-A5AD-4845-8FA0-97057965D528}" presName="Name17" presStyleLbl="parChTrans1D3" presStyleIdx="2" presStyleCnt="4"/>
      <dgm:spPr/>
    </dgm:pt>
    <dgm:pt modelId="{D5BF760C-6F46-42CC-A786-DB47ADA27B16}" type="pres">
      <dgm:prSet presAssocID="{82B77119-A1A6-4D5A-BAD9-FA3F06B57154}" presName="hierRoot3" presStyleCnt="0"/>
      <dgm:spPr/>
    </dgm:pt>
    <dgm:pt modelId="{61819BB2-203F-4E2D-8E0A-F0D835EBAB01}" type="pres">
      <dgm:prSet presAssocID="{82B77119-A1A6-4D5A-BAD9-FA3F06B57154}" presName="composite3" presStyleCnt="0"/>
      <dgm:spPr/>
    </dgm:pt>
    <dgm:pt modelId="{C84F38A1-40C6-4422-81C4-B3EC8A2F18C2}" type="pres">
      <dgm:prSet presAssocID="{82B77119-A1A6-4D5A-BAD9-FA3F06B57154}" presName="background3" presStyleLbl="node3" presStyleIdx="2" presStyleCnt="4"/>
      <dgm:spPr/>
    </dgm:pt>
    <dgm:pt modelId="{ED0E492F-FE6E-449E-AB6F-6E07ACDE6E95}" type="pres">
      <dgm:prSet presAssocID="{82B77119-A1A6-4D5A-BAD9-FA3F06B57154}" presName="text3" presStyleLbl="fgAcc3" presStyleIdx="2" presStyleCnt="4" custScaleX="130212" custLinFactX="36015" custLinFactNeighborX="100000" custLinFactNeighborY="74037">
        <dgm:presLayoutVars>
          <dgm:chPref val="3"/>
        </dgm:presLayoutVars>
      </dgm:prSet>
      <dgm:spPr/>
    </dgm:pt>
    <dgm:pt modelId="{A5567DEE-CBAD-415B-B866-6A0DB91700E9}" type="pres">
      <dgm:prSet presAssocID="{82B77119-A1A6-4D5A-BAD9-FA3F06B57154}" presName="hierChild4" presStyleCnt="0"/>
      <dgm:spPr/>
    </dgm:pt>
    <dgm:pt modelId="{B8ADF53F-4948-4844-9275-27D22E5DCF60}" type="pres">
      <dgm:prSet presAssocID="{69D33032-1AF8-40C6-8ACF-6B1429EA2B0F}" presName="Name17" presStyleLbl="parChTrans1D3" presStyleIdx="3" presStyleCnt="4"/>
      <dgm:spPr/>
    </dgm:pt>
    <dgm:pt modelId="{8F2C9D66-3A37-4CAA-A12D-4EB3900700AE}" type="pres">
      <dgm:prSet presAssocID="{B78455DA-D8F6-47CA-921A-05EB58155A29}" presName="hierRoot3" presStyleCnt="0"/>
      <dgm:spPr/>
    </dgm:pt>
    <dgm:pt modelId="{9BD8DFE3-254B-4B8F-882A-BF4F7B494772}" type="pres">
      <dgm:prSet presAssocID="{B78455DA-D8F6-47CA-921A-05EB58155A29}" presName="composite3" presStyleCnt="0"/>
      <dgm:spPr/>
    </dgm:pt>
    <dgm:pt modelId="{BFA3C502-218B-4515-80C7-4F484BE2AE31}" type="pres">
      <dgm:prSet presAssocID="{B78455DA-D8F6-47CA-921A-05EB58155A29}" presName="background3" presStyleLbl="node3" presStyleIdx="3" presStyleCnt="4"/>
      <dgm:spPr/>
    </dgm:pt>
    <dgm:pt modelId="{70E8198B-896F-4BB3-A452-C34F0D868C90}" type="pres">
      <dgm:prSet presAssocID="{B78455DA-D8F6-47CA-921A-05EB58155A29}" presName="text3" presStyleLbl="fgAcc3" presStyleIdx="3" presStyleCnt="4" custScaleX="126893" custLinFactX="100000" custLinFactNeighborX="160404" custLinFactNeighborY="71081">
        <dgm:presLayoutVars>
          <dgm:chPref val="3"/>
        </dgm:presLayoutVars>
      </dgm:prSet>
      <dgm:spPr/>
    </dgm:pt>
    <dgm:pt modelId="{CC0DB996-61EF-4D1A-AE8B-66473E623CBD}" type="pres">
      <dgm:prSet presAssocID="{B78455DA-D8F6-47CA-921A-05EB58155A29}" presName="hierChild4" presStyleCnt="0"/>
      <dgm:spPr/>
    </dgm:pt>
    <dgm:pt modelId="{1E7212A6-468A-4718-97AC-80149F81642B}" type="pres">
      <dgm:prSet presAssocID="{7BD43FB8-5AB2-4F71-8AAF-87F20648F1AD}" presName="hierRoot1" presStyleCnt="0"/>
      <dgm:spPr/>
    </dgm:pt>
    <dgm:pt modelId="{766F5B28-7E97-42E5-A1B5-6B50C9C14301}" type="pres">
      <dgm:prSet presAssocID="{7BD43FB8-5AB2-4F71-8AAF-87F20648F1AD}" presName="composite" presStyleCnt="0"/>
      <dgm:spPr/>
    </dgm:pt>
    <dgm:pt modelId="{85FA1B0C-96C4-4083-9588-A82CF09DD020}" type="pres">
      <dgm:prSet presAssocID="{7BD43FB8-5AB2-4F71-8AAF-87F20648F1AD}" presName="background" presStyleLbl="node0" presStyleIdx="1" presStyleCnt="4"/>
      <dgm:spPr/>
    </dgm:pt>
    <dgm:pt modelId="{E8F45153-17CB-4565-B468-49C02AD8DCEB}" type="pres">
      <dgm:prSet presAssocID="{7BD43FB8-5AB2-4F71-8AAF-87F20648F1AD}" presName="text" presStyleLbl="fgAcc0" presStyleIdx="1" presStyleCnt="4" custLinFactX="-300000" custLinFactY="-100000" custLinFactNeighborX="-376221" custLinFactNeighborY="-166727">
        <dgm:presLayoutVars>
          <dgm:chPref val="3"/>
        </dgm:presLayoutVars>
      </dgm:prSet>
      <dgm:spPr/>
    </dgm:pt>
    <dgm:pt modelId="{F05B02AA-939E-48AF-878E-513062C30BF5}" type="pres">
      <dgm:prSet presAssocID="{7BD43FB8-5AB2-4F71-8AAF-87F20648F1AD}" presName="hierChild2" presStyleCnt="0"/>
      <dgm:spPr/>
    </dgm:pt>
    <dgm:pt modelId="{C75A4DE0-2C84-4497-A84A-8F8AEE2AAE82}" type="pres">
      <dgm:prSet presAssocID="{09B9DE9B-FDEA-4C88-9D6E-967ED8110BBA}" presName="hierRoot1" presStyleCnt="0"/>
      <dgm:spPr/>
    </dgm:pt>
    <dgm:pt modelId="{0A49AAF1-C00C-4BEB-81C7-2E36BAB478A3}" type="pres">
      <dgm:prSet presAssocID="{09B9DE9B-FDEA-4C88-9D6E-967ED8110BBA}" presName="composite" presStyleCnt="0"/>
      <dgm:spPr/>
    </dgm:pt>
    <dgm:pt modelId="{5D9884AF-D9F5-4E7F-9390-B8DA2C4B9FD8}" type="pres">
      <dgm:prSet presAssocID="{09B9DE9B-FDEA-4C88-9D6E-967ED8110BBA}" presName="background" presStyleLbl="node0" presStyleIdx="2" presStyleCnt="4"/>
      <dgm:spPr/>
    </dgm:pt>
    <dgm:pt modelId="{5A320194-254F-42AF-A1BB-4C2055259C34}" type="pres">
      <dgm:prSet presAssocID="{09B9DE9B-FDEA-4C88-9D6E-967ED8110BBA}" presName="text" presStyleLbl="fgAcc0" presStyleIdx="2" presStyleCnt="4" custLinFactX="-398443" custLinFactNeighborX="-400000" custLinFactNeighborY="-36014">
        <dgm:presLayoutVars>
          <dgm:chPref val="3"/>
        </dgm:presLayoutVars>
      </dgm:prSet>
      <dgm:spPr/>
    </dgm:pt>
    <dgm:pt modelId="{8878C70F-8184-428D-89A2-B0E166BD4182}" type="pres">
      <dgm:prSet presAssocID="{09B9DE9B-FDEA-4C88-9D6E-967ED8110BBA}" presName="hierChild2" presStyleCnt="0"/>
      <dgm:spPr/>
    </dgm:pt>
    <dgm:pt modelId="{CA914DCD-C62C-42DA-B4B1-78769240D1D5}" type="pres">
      <dgm:prSet presAssocID="{5AC82C31-0889-401B-BD0D-38FE974BC3CF}" presName="hierRoot1" presStyleCnt="0"/>
      <dgm:spPr/>
    </dgm:pt>
    <dgm:pt modelId="{D2B476A6-7766-4B64-8D24-A40B8AE8D99C}" type="pres">
      <dgm:prSet presAssocID="{5AC82C31-0889-401B-BD0D-38FE974BC3CF}" presName="composite" presStyleCnt="0"/>
      <dgm:spPr/>
    </dgm:pt>
    <dgm:pt modelId="{6CF0AC3D-C13C-41A8-8852-E9665E2E7A22}" type="pres">
      <dgm:prSet presAssocID="{5AC82C31-0889-401B-BD0D-38FE974BC3CF}" presName="background" presStyleLbl="node0" presStyleIdx="3" presStyleCnt="4"/>
      <dgm:spPr/>
    </dgm:pt>
    <dgm:pt modelId="{944C2CE8-C7AA-4D49-879B-DCB717F96013}" type="pres">
      <dgm:prSet presAssocID="{5AC82C31-0889-401B-BD0D-38FE974BC3CF}" presName="text" presStyleLbl="fgAcc0" presStyleIdx="3" presStyleCnt="4" custLinFactX="-329059" custLinFactY="100000" custLinFactNeighborX="-400000" custLinFactNeighborY="125744">
        <dgm:presLayoutVars>
          <dgm:chPref val="3"/>
        </dgm:presLayoutVars>
      </dgm:prSet>
      <dgm:spPr/>
    </dgm:pt>
    <dgm:pt modelId="{FEDEC25F-0C7B-4FEB-946E-3EF057D111AC}" type="pres">
      <dgm:prSet presAssocID="{5AC82C31-0889-401B-BD0D-38FE974BC3CF}" presName="hierChild2" presStyleCnt="0"/>
      <dgm:spPr/>
    </dgm:pt>
  </dgm:ptLst>
  <dgm:cxnLst>
    <dgm:cxn modelId="{3667D917-B040-4428-BB35-6F5802F1FE6C}" srcId="{601C0934-8A96-47D8-861A-AD21F084E951}" destId="{B78455DA-D8F6-47CA-921A-05EB58155A29}" srcOrd="3" destOrd="0" parTransId="{69D33032-1AF8-40C6-8ACF-6B1429EA2B0F}" sibTransId="{350C8905-AE3F-4D16-A762-348CBD4761BB}"/>
    <dgm:cxn modelId="{EAA70F1C-81A2-4B29-BC3B-D84C42EBF55A}" type="presOf" srcId="{601C0934-8A96-47D8-861A-AD21F084E951}" destId="{A404441A-74A8-4DD3-B38B-883CABD1BB2B}" srcOrd="0" destOrd="0" presId="urn:microsoft.com/office/officeart/2005/8/layout/hierarchy1"/>
    <dgm:cxn modelId="{6AC60D2E-289A-4520-BD40-4AD6C660398A}" type="presOf" srcId="{C7978A26-B235-4B25-98AE-03B42766A892}" destId="{F2D5069F-4C6B-4129-9E33-33F16DFB95EE}" srcOrd="0" destOrd="0" presId="urn:microsoft.com/office/officeart/2005/8/layout/hierarchy1"/>
    <dgm:cxn modelId="{F13C0137-179F-41AD-956C-77C96A52B8DA}" type="presOf" srcId="{5AC82C31-0889-401B-BD0D-38FE974BC3CF}" destId="{944C2CE8-C7AA-4D49-879B-DCB717F96013}" srcOrd="0" destOrd="0" presId="urn:microsoft.com/office/officeart/2005/8/layout/hierarchy1"/>
    <dgm:cxn modelId="{E0EB1E3B-84A3-48D5-956B-43448BB2ED31}" srcId="{5FEB720A-CA7C-40AA-9350-2D5CB78B4200}" destId="{5AC82C31-0889-401B-BD0D-38FE974BC3CF}" srcOrd="3" destOrd="0" parTransId="{DED442FA-F0E6-40DF-82B8-E165F3A09639}" sibTransId="{EE18C94E-03DD-4B4B-BDEB-32A9B048196E}"/>
    <dgm:cxn modelId="{B0C16340-90C8-459D-9D60-250DC29F5B75}" type="presOf" srcId="{A963D0CB-6F53-49D7-A2CF-EDE71318F91E}" destId="{89E41BF3-5A21-4AF5-9B7D-E48DA86FDB99}" srcOrd="0" destOrd="0" presId="urn:microsoft.com/office/officeart/2005/8/layout/hierarchy1"/>
    <dgm:cxn modelId="{8ECBBD66-FB83-4C9B-AB74-07C12D866A46}" type="presOf" srcId="{5FEB720A-CA7C-40AA-9350-2D5CB78B4200}" destId="{95FDA077-8E19-4BD1-A508-D787B4835A4D}" srcOrd="0" destOrd="0" presId="urn:microsoft.com/office/officeart/2005/8/layout/hierarchy1"/>
    <dgm:cxn modelId="{0B68204D-1188-41B3-9EC6-18B03C478B53}" srcId="{601C0934-8A96-47D8-861A-AD21F084E951}" destId="{E9DFE81F-C9E9-472A-9D94-D8B48B59F0B9}" srcOrd="1" destOrd="0" parTransId="{C7978A26-B235-4B25-98AE-03B42766A892}" sibTransId="{CA2480E4-8F87-4A03-A652-02EE5798BA31}"/>
    <dgm:cxn modelId="{027AC057-78F4-4C18-A2BB-37D233771CC1}" srcId="{7CCCD25E-9702-4D00-A0B7-F1B8C9D78FFA}" destId="{601C0934-8A96-47D8-861A-AD21F084E951}" srcOrd="0" destOrd="0" parTransId="{16B3DFDE-4A50-47FC-96AA-9D9E9185E3F0}" sibTransId="{CD8A2CE2-00C5-444C-84B0-2CF8CD6B7B46}"/>
    <dgm:cxn modelId="{CCF4F07C-BF79-49D2-82DE-7211563F50F8}" srcId="{5FEB720A-CA7C-40AA-9350-2D5CB78B4200}" destId="{7BD43FB8-5AB2-4F71-8AAF-87F20648F1AD}" srcOrd="1" destOrd="0" parTransId="{3C18C698-27C3-4CC6-9BCE-8BE4B5FDAC34}" sibTransId="{22CDB0CB-B7DE-472B-B623-72B37F7F91FD}"/>
    <dgm:cxn modelId="{4FBD8180-DC32-4F8F-B25C-25566279B9CF}" type="presOf" srcId="{BD9E8DFB-A5AD-4845-8FA0-97057965D528}" destId="{7C6DB7C2-EE42-47A1-88E9-C029658A977B}" srcOrd="0" destOrd="0" presId="urn:microsoft.com/office/officeart/2005/8/layout/hierarchy1"/>
    <dgm:cxn modelId="{18D98A85-E420-4F7E-820B-056CF3CA974E}" type="presOf" srcId="{E9DFE81F-C9E9-472A-9D94-D8B48B59F0B9}" destId="{749D9275-33BA-4AA2-98C4-91C3BADA5062}" srcOrd="0" destOrd="0" presId="urn:microsoft.com/office/officeart/2005/8/layout/hierarchy1"/>
    <dgm:cxn modelId="{985EFC85-58E9-49D7-8A6B-4F4508143F1A}" srcId="{5FEB720A-CA7C-40AA-9350-2D5CB78B4200}" destId="{7CCCD25E-9702-4D00-A0B7-F1B8C9D78FFA}" srcOrd="0" destOrd="0" parTransId="{30FBFEEF-0CCE-49CA-85DB-734BF6FAA8BC}" sibTransId="{1A6F9F47-13BD-42A7-B6E9-99ECFD54BBAF}"/>
    <dgm:cxn modelId="{CDCB079D-1AB6-4957-AA8A-DBA0A7F9BA73}" type="presOf" srcId="{7BD43FB8-5AB2-4F71-8AAF-87F20648F1AD}" destId="{E8F45153-17CB-4565-B468-49C02AD8DCEB}" srcOrd="0" destOrd="0" presId="urn:microsoft.com/office/officeart/2005/8/layout/hierarchy1"/>
    <dgm:cxn modelId="{C20056BB-B356-4221-9608-2A1DE1589B5D}" type="presOf" srcId="{7CCCD25E-9702-4D00-A0B7-F1B8C9D78FFA}" destId="{28373271-0A19-42ED-B1D3-7E5908FD9AE9}" srcOrd="0" destOrd="0" presId="urn:microsoft.com/office/officeart/2005/8/layout/hierarchy1"/>
    <dgm:cxn modelId="{660446BD-2CF0-4C34-AD48-EBBF0966F70E}" srcId="{5FEB720A-CA7C-40AA-9350-2D5CB78B4200}" destId="{09B9DE9B-FDEA-4C88-9D6E-967ED8110BBA}" srcOrd="2" destOrd="0" parTransId="{85E0F3B3-05DC-4569-BF2D-79F1F1CA14DF}" sibTransId="{BE7D0C41-5E0E-4641-80F4-9B0D96DCD6DA}"/>
    <dgm:cxn modelId="{D20DB5BD-5A32-4758-879C-FDE7D4CD7FB1}" type="presOf" srcId="{B78455DA-D8F6-47CA-921A-05EB58155A29}" destId="{70E8198B-896F-4BB3-A452-C34F0D868C90}" srcOrd="0" destOrd="0" presId="urn:microsoft.com/office/officeart/2005/8/layout/hierarchy1"/>
    <dgm:cxn modelId="{4863B5BE-E31E-4DFB-A496-855E27FF3E8D}" type="presOf" srcId="{8BD5E17F-1687-409D-A997-C9CDD40A70A0}" destId="{5E77A32C-0E71-4B12-8D06-7FF1E4EE550E}" srcOrd="0" destOrd="0" presId="urn:microsoft.com/office/officeart/2005/8/layout/hierarchy1"/>
    <dgm:cxn modelId="{F2A7AAC5-5DF5-40E5-9DE7-361C9A7002A0}" srcId="{601C0934-8A96-47D8-861A-AD21F084E951}" destId="{8BD5E17F-1687-409D-A997-C9CDD40A70A0}" srcOrd="0" destOrd="0" parTransId="{A963D0CB-6F53-49D7-A2CF-EDE71318F91E}" sibTransId="{48551351-41AA-4AC0-8536-2B7BE82FB673}"/>
    <dgm:cxn modelId="{EA8DCCC7-0026-4320-908F-7C43013E03AB}" type="presOf" srcId="{82B77119-A1A6-4D5A-BAD9-FA3F06B57154}" destId="{ED0E492F-FE6E-449E-AB6F-6E07ACDE6E95}" srcOrd="0" destOrd="0" presId="urn:microsoft.com/office/officeart/2005/8/layout/hierarchy1"/>
    <dgm:cxn modelId="{C86849DD-F621-47C9-A754-DA1A40FAEE0A}" srcId="{601C0934-8A96-47D8-861A-AD21F084E951}" destId="{82B77119-A1A6-4D5A-BAD9-FA3F06B57154}" srcOrd="2" destOrd="0" parTransId="{BD9E8DFB-A5AD-4845-8FA0-97057965D528}" sibTransId="{A8E68A43-BE76-4BBF-86C3-975BE4EFF7BD}"/>
    <dgm:cxn modelId="{2D9B70DF-CB6A-4E1A-978A-14401E53C9EE}" type="presOf" srcId="{69D33032-1AF8-40C6-8ACF-6B1429EA2B0F}" destId="{B8ADF53F-4948-4844-9275-27D22E5DCF60}" srcOrd="0" destOrd="0" presId="urn:microsoft.com/office/officeart/2005/8/layout/hierarchy1"/>
    <dgm:cxn modelId="{5C9882F0-E31E-4B1C-9C5B-1B39E27258F8}" type="presOf" srcId="{09B9DE9B-FDEA-4C88-9D6E-967ED8110BBA}" destId="{5A320194-254F-42AF-A1BB-4C2055259C34}" srcOrd="0" destOrd="0" presId="urn:microsoft.com/office/officeart/2005/8/layout/hierarchy1"/>
    <dgm:cxn modelId="{A94333FF-8B49-4D13-8C28-7BA252433576}" type="presOf" srcId="{16B3DFDE-4A50-47FC-96AA-9D9E9185E3F0}" destId="{DE2B3A45-8966-40D2-97F1-E8F616FBE71E}" srcOrd="0" destOrd="0" presId="urn:microsoft.com/office/officeart/2005/8/layout/hierarchy1"/>
    <dgm:cxn modelId="{A0F91CBE-4431-4C11-9B80-CF551F46C6BD}" type="presParOf" srcId="{95FDA077-8E19-4BD1-A508-D787B4835A4D}" destId="{D6B8C1D8-D862-456F-A6D4-B3F8123BB84F}" srcOrd="0" destOrd="0" presId="urn:microsoft.com/office/officeart/2005/8/layout/hierarchy1"/>
    <dgm:cxn modelId="{D17E7918-8E37-4CD3-B412-07FE3EAFE910}" type="presParOf" srcId="{D6B8C1D8-D862-456F-A6D4-B3F8123BB84F}" destId="{1EB052A7-3345-4289-8CF1-9615283ABE9D}" srcOrd="0" destOrd="0" presId="urn:microsoft.com/office/officeart/2005/8/layout/hierarchy1"/>
    <dgm:cxn modelId="{913ADBBB-35D2-4C2D-8200-79F31D7B2026}" type="presParOf" srcId="{1EB052A7-3345-4289-8CF1-9615283ABE9D}" destId="{3EFA1E9E-5576-412A-B684-90E14A9CD212}" srcOrd="0" destOrd="0" presId="urn:microsoft.com/office/officeart/2005/8/layout/hierarchy1"/>
    <dgm:cxn modelId="{F7379791-8FA7-43CE-AC89-A1D5477357AA}" type="presParOf" srcId="{1EB052A7-3345-4289-8CF1-9615283ABE9D}" destId="{28373271-0A19-42ED-B1D3-7E5908FD9AE9}" srcOrd="1" destOrd="0" presId="urn:microsoft.com/office/officeart/2005/8/layout/hierarchy1"/>
    <dgm:cxn modelId="{CCC48FFE-2DEA-48EF-A08F-E6211F70E42E}" type="presParOf" srcId="{D6B8C1D8-D862-456F-A6D4-B3F8123BB84F}" destId="{F95BCB40-FED5-4C6A-B749-88DEC3D1110F}" srcOrd="1" destOrd="0" presId="urn:microsoft.com/office/officeart/2005/8/layout/hierarchy1"/>
    <dgm:cxn modelId="{5F396EC9-5CCE-4DBF-9C9B-867880ACC4CC}" type="presParOf" srcId="{F95BCB40-FED5-4C6A-B749-88DEC3D1110F}" destId="{DE2B3A45-8966-40D2-97F1-E8F616FBE71E}" srcOrd="0" destOrd="0" presId="urn:microsoft.com/office/officeart/2005/8/layout/hierarchy1"/>
    <dgm:cxn modelId="{6DD8EAAC-D926-46A4-9FCC-C0AF2301425C}" type="presParOf" srcId="{F95BCB40-FED5-4C6A-B749-88DEC3D1110F}" destId="{0846DFFF-0E3A-4E48-B85B-04E75DAD2679}" srcOrd="1" destOrd="0" presId="urn:microsoft.com/office/officeart/2005/8/layout/hierarchy1"/>
    <dgm:cxn modelId="{698FA9B7-FFAC-42E9-BC99-A35A7B2E36EC}" type="presParOf" srcId="{0846DFFF-0E3A-4E48-B85B-04E75DAD2679}" destId="{95116DA7-C6E9-4C9A-858C-5B2330F364DA}" srcOrd="0" destOrd="0" presId="urn:microsoft.com/office/officeart/2005/8/layout/hierarchy1"/>
    <dgm:cxn modelId="{81973855-FDFD-4AA8-9AB1-274B04FEF99C}" type="presParOf" srcId="{95116DA7-C6E9-4C9A-858C-5B2330F364DA}" destId="{642FC0DC-9746-4040-95D8-27095A33048E}" srcOrd="0" destOrd="0" presId="urn:microsoft.com/office/officeart/2005/8/layout/hierarchy1"/>
    <dgm:cxn modelId="{DDA6C543-AFCE-4811-B276-AFA5B78CBD02}" type="presParOf" srcId="{95116DA7-C6E9-4C9A-858C-5B2330F364DA}" destId="{A404441A-74A8-4DD3-B38B-883CABD1BB2B}" srcOrd="1" destOrd="0" presId="urn:microsoft.com/office/officeart/2005/8/layout/hierarchy1"/>
    <dgm:cxn modelId="{86C347FB-5835-43DF-84ED-129CA480C67D}" type="presParOf" srcId="{0846DFFF-0E3A-4E48-B85B-04E75DAD2679}" destId="{4DF0A0B5-56E1-4E28-A59C-31CE51FEBCB5}" srcOrd="1" destOrd="0" presId="urn:microsoft.com/office/officeart/2005/8/layout/hierarchy1"/>
    <dgm:cxn modelId="{54ED692B-77AA-49CA-A0BE-F8EF17848C33}" type="presParOf" srcId="{4DF0A0B5-56E1-4E28-A59C-31CE51FEBCB5}" destId="{89E41BF3-5A21-4AF5-9B7D-E48DA86FDB99}" srcOrd="0" destOrd="0" presId="urn:microsoft.com/office/officeart/2005/8/layout/hierarchy1"/>
    <dgm:cxn modelId="{14EEA3F7-251F-4700-81EA-04C4607717A5}" type="presParOf" srcId="{4DF0A0B5-56E1-4E28-A59C-31CE51FEBCB5}" destId="{BB1884EB-168F-4023-B2D0-DE5C2F288590}" srcOrd="1" destOrd="0" presId="urn:microsoft.com/office/officeart/2005/8/layout/hierarchy1"/>
    <dgm:cxn modelId="{F9235C07-3EA4-4A49-8AC1-E84C251DA1E6}" type="presParOf" srcId="{BB1884EB-168F-4023-B2D0-DE5C2F288590}" destId="{30E8574D-2466-48F6-B6C1-C8F011E3003E}" srcOrd="0" destOrd="0" presId="urn:microsoft.com/office/officeart/2005/8/layout/hierarchy1"/>
    <dgm:cxn modelId="{C1C06CBC-62E3-4FEB-BC0C-6B32EF2574AB}" type="presParOf" srcId="{30E8574D-2466-48F6-B6C1-C8F011E3003E}" destId="{DF3A5277-C16D-4347-86B0-30FC41DF517E}" srcOrd="0" destOrd="0" presId="urn:microsoft.com/office/officeart/2005/8/layout/hierarchy1"/>
    <dgm:cxn modelId="{8E3C8D53-E12B-4CCF-8CC9-6563A588A5A5}" type="presParOf" srcId="{30E8574D-2466-48F6-B6C1-C8F011E3003E}" destId="{5E77A32C-0E71-4B12-8D06-7FF1E4EE550E}" srcOrd="1" destOrd="0" presId="urn:microsoft.com/office/officeart/2005/8/layout/hierarchy1"/>
    <dgm:cxn modelId="{97FE9483-898F-4435-917A-3E5ECF80A316}" type="presParOf" srcId="{BB1884EB-168F-4023-B2D0-DE5C2F288590}" destId="{5DA9D43C-B33C-4F9F-AAEA-C04FF05D7690}" srcOrd="1" destOrd="0" presId="urn:microsoft.com/office/officeart/2005/8/layout/hierarchy1"/>
    <dgm:cxn modelId="{E14083F4-1B21-434B-986C-83E13FCDE5D5}" type="presParOf" srcId="{4DF0A0B5-56E1-4E28-A59C-31CE51FEBCB5}" destId="{F2D5069F-4C6B-4129-9E33-33F16DFB95EE}" srcOrd="2" destOrd="0" presId="urn:microsoft.com/office/officeart/2005/8/layout/hierarchy1"/>
    <dgm:cxn modelId="{0F80D8AB-2501-4B72-A94A-5B9D9A4BBB1D}" type="presParOf" srcId="{4DF0A0B5-56E1-4E28-A59C-31CE51FEBCB5}" destId="{C7626A79-DAF6-497C-874D-CE3DC79C98BB}" srcOrd="3" destOrd="0" presId="urn:microsoft.com/office/officeart/2005/8/layout/hierarchy1"/>
    <dgm:cxn modelId="{7FBF8A60-6BC3-4EB0-B026-4B33F0139C5A}" type="presParOf" srcId="{C7626A79-DAF6-497C-874D-CE3DC79C98BB}" destId="{EEC17442-85E4-4794-8BD5-E77AC83D1411}" srcOrd="0" destOrd="0" presId="urn:microsoft.com/office/officeart/2005/8/layout/hierarchy1"/>
    <dgm:cxn modelId="{9A6B9F78-6C6F-426A-82A9-97C57DBBEAE7}" type="presParOf" srcId="{EEC17442-85E4-4794-8BD5-E77AC83D1411}" destId="{444066B2-32A1-4914-B8B2-602751C842B2}" srcOrd="0" destOrd="0" presId="urn:microsoft.com/office/officeart/2005/8/layout/hierarchy1"/>
    <dgm:cxn modelId="{D48B470D-B995-431F-A5A6-80EE032B9B46}" type="presParOf" srcId="{EEC17442-85E4-4794-8BD5-E77AC83D1411}" destId="{749D9275-33BA-4AA2-98C4-91C3BADA5062}" srcOrd="1" destOrd="0" presId="urn:microsoft.com/office/officeart/2005/8/layout/hierarchy1"/>
    <dgm:cxn modelId="{B3801269-F6DD-4300-9A72-1B2725271848}" type="presParOf" srcId="{C7626A79-DAF6-497C-874D-CE3DC79C98BB}" destId="{F360216D-460D-456A-880B-42C30E3D643C}" srcOrd="1" destOrd="0" presId="urn:microsoft.com/office/officeart/2005/8/layout/hierarchy1"/>
    <dgm:cxn modelId="{AC67A680-ECAB-46EC-8612-0304F6A2A813}" type="presParOf" srcId="{4DF0A0B5-56E1-4E28-A59C-31CE51FEBCB5}" destId="{7C6DB7C2-EE42-47A1-88E9-C029658A977B}" srcOrd="4" destOrd="0" presId="urn:microsoft.com/office/officeart/2005/8/layout/hierarchy1"/>
    <dgm:cxn modelId="{38789A57-A724-4E1D-B8FF-2FCD68555FA6}" type="presParOf" srcId="{4DF0A0B5-56E1-4E28-A59C-31CE51FEBCB5}" destId="{D5BF760C-6F46-42CC-A786-DB47ADA27B16}" srcOrd="5" destOrd="0" presId="urn:microsoft.com/office/officeart/2005/8/layout/hierarchy1"/>
    <dgm:cxn modelId="{D122E2A1-D738-4C94-9A8A-73E2A667575D}" type="presParOf" srcId="{D5BF760C-6F46-42CC-A786-DB47ADA27B16}" destId="{61819BB2-203F-4E2D-8E0A-F0D835EBAB01}" srcOrd="0" destOrd="0" presId="urn:microsoft.com/office/officeart/2005/8/layout/hierarchy1"/>
    <dgm:cxn modelId="{7D03905B-449F-461F-B8B2-5C76613C10E9}" type="presParOf" srcId="{61819BB2-203F-4E2D-8E0A-F0D835EBAB01}" destId="{C84F38A1-40C6-4422-81C4-B3EC8A2F18C2}" srcOrd="0" destOrd="0" presId="urn:microsoft.com/office/officeart/2005/8/layout/hierarchy1"/>
    <dgm:cxn modelId="{52FF9999-0BC1-4840-B70A-C0C29607E9A1}" type="presParOf" srcId="{61819BB2-203F-4E2D-8E0A-F0D835EBAB01}" destId="{ED0E492F-FE6E-449E-AB6F-6E07ACDE6E95}" srcOrd="1" destOrd="0" presId="urn:microsoft.com/office/officeart/2005/8/layout/hierarchy1"/>
    <dgm:cxn modelId="{E2D34FCF-C6B8-49F1-A75B-AFCCC2CA90BE}" type="presParOf" srcId="{D5BF760C-6F46-42CC-A786-DB47ADA27B16}" destId="{A5567DEE-CBAD-415B-B866-6A0DB91700E9}" srcOrd="1" destOrd="0" presId="urn:microsoft.com/office/officeart/2005/8/layout/hierarchy1"/>
    <dgm:cxn modelId="{7A8003D3-5749-480B-8A07-B8A5631D333B}" type="presParOf" srcId="{4DF0A0B5-56E1-4E28-A59C-31CE51FEBCB5}" destId="{B8ADF53F-4948-4844-9275-27D22E5DCF60}" srcOrd="6" destOrd="0" presId="urn:microsoft.com/office/officeart/2005/8/layout/hierarchy1"/>
    <dgm:cxn modelId="{F06595C7-2C37-4D04-821C-93A0DEA25B42}" type="presParOf" srcId="{4DF0A0B5-56E1-4E28-A59C-31CE51FEBCB5}" destId="{8F2C9D66-3A37-4CAA-A12D-4EB3900700AE}" srcOrd="7" destOrd="0" presId="urn:microsoft.com/office/officeart/2005/8/layout/hierarchy1"/>
    <dgm:cxn modelId="{56408222-4B84-439E-91AB-E75D2520A650}" type="presParOf" srcId="{8F2C9D66-3A37-4CAA-A12D-4EB3900700AE}" destId="{9BD8DFE3-254B-4B8F-882A-BF4F7B494772}" srcOrd="0" destOrd="0" presId="urn:microsoft.com/office/officeart/2005/8/layout/hierarchy1"/>
    <dgm:cxn modelId="{D18A38E7-C795-49DA-A4BD-C2B75612933D}" type="presParOf" srcId="{9BD8DFE3-254B-4B8F-882A-BF4F7B494772}" destId="{BFA3C502-218B-4515-80C7-4F484BE2AE31}" srcOrd="0" destOrd="0" presId="urn:microsoft.com/office/officeart/2005/8/layout/hierarchy1"/>
    <dgm:cxn modelId="{81D419BA-9EB4-4C58-BC21-82EC6B1CE573}" type="presParOf" srcId="{9BD8DFE3-254B-4B8F-882A-BF4F7B494772}" destId="{70E8198B-896F-4BB3-A452-C34F0D868C90}" srcOrd="1" destOrd="0" presId="urn:microsoft.com/office/officeart/2005/8/layout/hierarchy1"/>
    <dgm:cxn modelId="{FE03B015-6E41-403F-8965-F86008D58B30}" type="presParOf" srcId="{8F2C9D66-3A37-4CAA-A12D-4EB3900700AE}" destId="{CC0DB996-61EF-4D1A-AE8B-66473E623CBD}" srcOrd="1" destOrd="0" presId="urn:microsoft.com/office/officeart/2005/8/layout/hierarchy1"/>
    <dgm:cxn modelId="{01F67573-92B2-4024-A86D-9C5F1E5FE056}" type="presParOf" srcId="{95FDA077-8E19-4BD1-A508-D787B4835A4D}" destId="{1E7212A6-468A-4718-97AC-80149F81642B}" srcOrd="1" destOrd="0" presId="urn:microsoft.com/office/officeart/2005/8/layout/hierarchy1"/>
    <dgm:cxn modelId="{201F47A3-4C83-4CE8-AF90-F1B6227DB987}" type="presParOf" srcId="{1E7212A6-468A-4718-97AC-80149F81642B}" destId="{766F5B28-7E97-42E5-A1B5-6B50C9C14301}" srcOrd="0" destOrd="0" presId="urn:microsoft.com/office/officeart/2005/8/layout/hierarchy1"/>
    <dgm:cxn modelId="{0A8AB181-8966-44F8-A2C1-69926EF05F3F}" type="presParOf" srcId="{766F5B28-7E97-42E5-A1B5-6B50C9C14301}" destId="{85FA1B0C-96C4-4083-9588-A82CF09DD020}" srcOrd="0" destOrd="0" presId="urn:microsoft.com/office/officeart/2005/8/layout/hierarchy1"/>
    <dgm:cxn modelId="{25902F26-EC03-4C80-AA75-0C75D3E3CABB}" type="presParOf" srcId="{766F5B28-7E97-42E5-A1B5-6B50C9C14301}" destId="{E8F45153-17CB-4565-B468-49C02AD8DCEB}" srcOrd="1" destOrd="0" presId="urn:microsoft.com/office/officeart/2005/8/layout/hierarchy1"/>
    <dgm:cxn modelId="{4341459A-E509-40CB-8981-B5E7F71A4A6C}" type="presParOf" srcId="{1E7212A6-468A-4718-97AC-80149F81642B}" destId="{F05B02AA-939E-48AF-878E-513062C30BF5}" srcOrd="1" destOrd="0" presId="urn:microsoft.com/office/officeart/2005/8/layout/hierarchy1"/>
    <dgm:cxn modelId="{21247DDC-D148-432D-99A4-789EE4C766CF}" type="presParOf" srcId="{95FDA077-8E19-4BD1-A508-D787B4835A4D}" destId="{C75A4DE0-2C84-4497-A84A-8F8AEE2AAE82}" srcOrd="2" destOrd="0" presId="urn:microsoft.com/office/officeart/2005/8/layout/hierarchy1"/>
    <dgm:cxn modelId="{54B59797-C0AF-47E1-A5EA-004EBF7CF97F}" type="presParOf" srcId="{C75A4DE0-2C84-4497-A84A-8F8AEE2AAE82}" destId="{0A49AAF1-C00C-4BEB-81C7-2E36BAB478A3}" srcOrd="0" destOrd="0" presId="urn:microsoft.com/office/officeart/2005/8/layout/hierarchy1"/>
    <dgm:cxn modelId="{501C5152-4F21-4F1D-8DE1-1B4E8D5B57A7}" type="presParOf" srcId="{0A49AAF1-C00C-4BEB-81C7-2E36BAB478A3}" destId="{5D9884AF-D9F5-4E7F-9390-B8DA2C4B9FD8}" srcOrd="0" destOrd="0" presId="urn:microsoft.com/office/officeart/2005/8/layout/hierarchy1"/>
    <dgm:cxn modelId="{454EEB44-6CA7-46CE-B495-31176EAA292E}" type="presParOf" srcId="{0A49AAF1-C00C-4BEB-81C7-2E36BAB478A3}" destId="{5A320194-254F-42AF-A1BB-4C2055259C34}" srcOrd="1" destOrd="0" presId="urn:microsoft.com/office/officeart/2005/8/layout/hierarchy1"/>
    <dgm:cxn modelId="{85A81D03-ADDC-40B8-97E7-1E4F7E1216AE}" type="presParOf" srcId="{C75A4DE0-2C84-4497-A84A-8F8AEE2AAE82}" destId="{8878C70F-8184-428D-89A2-B0E166BD4182}" srcOrd="1" destOrd="0" presId="urn:microsoft.com/office/officeart/2005/8/layout/hierarchy1"/>
    <dgm:cxn modelId="{CCB9BC40-B0FD-44EB-87B0-3FF976796A09}" type="presParOf" srcId="{95FDA077-8E19-4BD1-A508-D787B4835A4D}" destId="{CA914DCD-C62C-42DA-B4B1-78769240D1D5}" srcOrd="3" destOrd="0" presId="urn:microsoft.com/office/officeart/2005/8/layout/hierarchy1"/>
    <dgm:cxn modelId="{36653DCB-5DD1-40F7-8A76-709B680A3C8C}" type="presParOf" srcId="{CA914DCD-C62C-42DA-B4B1-78769240D1D5}" destId="{D2B476A6-7766-4B64-8D24-A40B8AE8D99C}" srcOrd="0" destOrd="0" presId="urn:microsoft.com/office/officeart/2005/8/layout/hierarchy1"/>
    <dgm:cxn modelId="{CA65AE5E-7FD9-47D5-A122-7062A6B58B43}" type="presParOf" srcId="{D2B476A6-7766-4B64-8D24-A40B8AE8D99C}" destId="{6CF0AC3D-C13C-41A8-8852-E9665E2E7A22}" srcOrd="0" destOrd="0" presId="urn:microsoft.com/office/officeart/2005/8/layout/hierarchy1"/>
    <dgm:cxn modelId="{FB3E4EBF-33CE-43FB-A407-8A2A8AE3FA9A}" type="presParOf" srcId="{D2B476A6-7766-4B64-8D24-A40B8AE8D99C}" destId="{944C2CE8-C7AA-4D49-879B-DCB717F96013}" srcOrd="1" destOrd="0" presId="urn:microsoft.com/office/officeart/2005/8/layout/hierarchy1"/>
    <dgm:cxn modelId="{6A6BF326-76C9-44BB-BBAD-A06ACDC13B91}" type="presParOf" srcId="{CA914DCD-C62C-42DA-B4B1-78769240D1D5}" destId="{FEDEC25F-0C7B-4FEB-946E-3EF057D111A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A67D02-7F7A-4407-BFD4-7B92135E0CF0}" type="doc">
      <dgm:prSet loTypeId="urn:microsoft.com/office/officeart/2005/8/layout/list1" loCatId="list" qsTypeId="urn:microsoft.com/office/officeart/2005/8/quickstyle/3d2" qsCatId="3D" csTypeId="urn:microsoft.com/office/officeart/2005/8/colors/colorful2" csCatId="colorful" phldr="1"/>
      <dgm:spPr/>
      <dgm:t>
        <a:bodyPr/>
        <a:lstStyle/>
        <a:p>
          <a:endParaRPr lang="en-US" altLang="ko-KR"/>
        </a:p>
      </dgm:t>
    </dgm:pt>
    <dgm:pt modelId="{3C934CC3-C9B3-4939-B2D5-E066FC20476D}">
      <dgm:prSet phldrT="[Text]" custT="1"/>
      <dgm:spPr/>
      <dgm:t>
        <a:bodyPr/>
        <a:lstStyle/>
        <a:p>
          <a:r>
            <a:rPr lang="en-US" altLang="ko-KR" sz="2000" dirty="0"/>
            <a:t>Separation Principle</a:t>
          </a:r>
        </a:p>
      </dgm:t>
    </dgm:pt>
    <dgm:pt modelId="{3AB96E2A-F745-42B5-B5D2-06CCF892072F}" type="parTrans" cxnId="{233D3806-27F7-4597-B97F-9D29DC6157A9}">
      <dgm:prSet/>
      <dgm:spPr/>
      <dgm:t>
        <a:bodyPr/>
        <a:lstStyle/>
        <a:p>
          <a:endParaRPr lang="en-US" altLang="ko-KR"/>
        </a:p>
      </dgm:t>
    </dgm:pt>
    <dgm:pt modelId="{64982256-B5AB-40E8-A4F9-C16D4E7AD272}" type="sibTrans" cxnId="{233D3806-27F7-4597-B97F-9D29DC6157A9}">
      <dgm:prSet/>
      <dgm:spPr/>
      <dgm:t>
        <a:bodyPr/>
        <a:lstStyle/>
        <a:p>
          <a:endParaRPr lang="en-US" altLang="ko-KR"/>
        </a:p>
      </dgm:t>
    </dgm:pt>
    <dgm:pt modelId="{54651A2E-1CDA-4FD3-B997-AD7071FA09E5}">
      <dgm:prSet phldrT="[Text]" custT="1"/>
      <dgm:spPr/>
      <dgm:t>
        <a:bodyPr/>
        <a:lstStyle/>
        <a:p>
          <a:r>
            <a:rPr lang="en-US" altLang="ko-KR" sz="2000" b="0" cap="none" spc="0" dirty="0">
              <a:ln w="0"/>
              <a:solidFill>
                <a:schemeClr val="bg1"/>
              </a:solidFill>
              <a:effectLst>
                <a:outerShdw blurRad="38100" dist="19050" dir="2700000" algn="tl" rotWithShape="0">
                  <a:schemeClr val="dk1">
                    <a:alpha val="40000"/>
                  </a:schemeClr>
                </a:outerShdw>
              </a:effectLst>
            </a:rPr>
            <a:t>Incremental Principle</a:t>
          </a:r>
        </a:p>
      </dgm:t>
    </dgm:pt>
    <dgm:pt modelId="{3A6A40A4-9F27-4A65-BF4C-E3CD52B0DD38}" type="parTrans" cxnId="{D97E176A-F7A0-4038-9D6F-8DFA26422983}">
      <dgm:prSet/>
      <dgm:spPr/>
      <dgm:t>
        <a:bodyPr/>
        <a:lstStyle/>
        <a:p>
          <a:endParaRPr lang="en-US" altLang="ko-KR"/>
        </a:p>
      </dgm:t>
    </dgm:pt>
    <dgm:pt modelId="{2C1000BC-6DC6-44A4-85E0-1924B00A1290}" type="sibTrans" cxnId="{D97E176A-F7A0-4038-9D6F-8DFA26422983}">
      <dgm:prSet/>
      <dgm:spPr/>
      <dgm:t>
        <a:bodyPr/>
        <a:lstStyle/>
        <a:p>
          <a:endParaRPr lang="en-US" altLang="ko-KR"/>
        </a:p>
      </dgm:t>
    </dgm:pt>
    <dgm:pt modelId="{C8368CA1-0546-4BC9-A63F-8E950D9CE220}">
      <dgm:prSet phldrT="[Text]" custT="1"/>
      <dgm:spPr/>
      <dgm:t>
        <a:bodyPr/>
        <a:lstStyle/>
        <a:p>
          <a:r>
            <a:rPr lang="en-US" altLang="ko-KR" sz="2000" b="0" cap="none" spc="0" dirty="0">
              <a:ln w="0"/>
              <a:solidFill>
                <a:schemeClr val="bg1"/>
              </a:solidFill>
              <a:effectLst>
                <a:outerShdw blurRad="38100" dist="19050" dir="2700000" algn="tl" rotWithShape="0">
                  <a:schemeClr val="dk1">
                    <a:alpha val="40000"/>
                  </a:schemeClr>
                </a:outerShdw>
              </a:effectLst>
            </a:rPr>
            <a:t>Post-Tax Principle </a:t>
          </a:r>
        </a:p>
      </dgm:t>
    </dgm:pt>
    <dgm:pt modelId="{4E2006C1-910A-484F-A67B-FE92EFE156C7}" type="parTrans" cxnId="{101511C7-AD8A-4C99-810B-D8D0D5BAE522}">
      <dgm:prSet/>
      <dgm:spPr/>
      <dgm:t>
        <a:bodyPr/>
        <a:lstStyle/>
        <a:p>
          <a:endParaRPr lang="en-US" altLang="ko-KR"/>
        </a:p>
      </dgm:t>
    </dgm:pt>
    <dgm:pt modelId="{055A456A-2A73-4829-9DD7-296831C13D76}" type="sibTrans" cxnId="{101511C7-AD8A-4C99-810B-D8D0D5BAE522}">
      <dgm:prSet/>
      <dgm:spPr/>
      <dgm:t>
        <a:bodyPr/>
        <a:lstStyle/>
        <a:p>
          <a:endParaRPr lang="en-US" altLang="ko-KR"/>
        </a:p>
      </dgm:t>
    </dgm:pt>
    <dgm:pt modelId="{CE71FE3B-8112-459E-999D-62A6982EDDEE}">
      <dgm:prSet phldrT="[Text]" custT="1"/>
      <dgm:spPr/>
      <dgm:t>
        <a:bodyPr/>
        <a:lstStyle/>
        <a:p>
          <a:r>
            <a:rPr lang="en-US" altLang="ko-KR" sz="2000" b="0" cap="none" spc="0" dirty="0">
              <a:ln w="0"/>
              <a:solidFill>
                <a:schemeClr val="bg1"/>
              </a:solidFill>
              <a:effectLst>
                <a:outerShdw blurRad="38100" dist="19050" dir="2700000" algn="tl" rotWithShape="0">
                  <a:schemeClr val="dk1">
                    <a:alpha val="40000"/>
                  </a:schemeClr>
                </a:outerShdw>
              </a:effectLst>
            </a:rPr>
            <a:t>Consistency Principle </a:t>
          </a:r>
        </a:p>
      </dgm:t>
    </dgm:pt>
    <dgm:pt modelId="{82C36B5A-F4E5-4753-A72B-23EC9D022D73}" type="parTrans" cxnId="{B0057DE4-06E4-4C45-8B42-0CAF8E28A90E}">
      <dgm:prSet/>
      <dgm:spPr/>
      <dgm:t>
        <a:bodyPr/>
        <a:lstStyle/>
        <a:p>
          <a:endParaRPr lang="en-US" altLang="ko-KR"/>
        </a:p>
      </dgm:t>
    </dgm:pt>
    <dgm:pt modelId="{5C607417-D2CB-44BD-9CFB-4BBC2CD9C9B2}" type="sibTrans" cxnId="{B0057DE4-06E4-4C45-8B42-0CAF8E28A90E}">
      <dgm:prSet/>
      <dgm:spPr/>
      <dgm:t>
        <a:bodyPr/>
        <a:lstStyle/>
        <a:p>
          <a:endParaRPr lang="en-US" altLang="ko-KR"/>
        </a:p>
      </dgm:t>
    </dgm:pt>
    <dgm:pt modelId="{8227EF8D-2B98-43A7-86B5-F3B681C9BC94}">
      <dgm:prSet phldrT="[Text]" custT="1"/>
      <dgm:spPr/>
      <dgm:t>
        <a:bodyPr/>
        <a:lstStyle/>
        <a:p>
          <a:r>
            <a:rPr lang="en-US" altLang="ko-KR" sz="1700" b="0" cap="none" spc="0" dirty="0">
              <a:ln w="0"/>
              <a:solidFill>
                <a:srgbClr val="660033"/>
              </a:solidFill>
              <a:effectLst>
                <a:outerShdw blurRad="38100" dist="19050" dir="2700000" algn="tl" rotWithShape="0">
                  <a:schemeClr val="dk1">
                    <a:alpha val="40000"/>
                  </a:schemeClr>
                </a:outerShdw>
              </a:effectLst>
              <a:latin typeface="Consolas" panose="020B0609020204030204" pitchFamily="49" charset="0"/>
            </a:rPr>
            <a:t>It is an investment decision and hence, any cash flows related to financing decision should be kept separate.</a:t>
          </a:r>
        </a:p>
      </dgm:t>
    </dgm:pt>
    <dgm:pt modelId="{A1F3194C-35D7-4F28-911E-138EFAE9A218}" type="parTrans" cxnId="{9A6BC964-34C4-4524-8C00-AA278FCC462F}">
      <dgm:prSet/>
      <dgm:spPr/>
      <dgm:t>
        <a:bodyPr/>
        <a:lstStyle/>
        <a:p>
          <a:endParaRPr lang="en-US" altLang="ko-KR"/>
        </a:p>
      </dgm:t>
    </dgm:pt>
    <dgm:pt modelId="{2C2BCC8B-4758-4203-BBBF-FFCE9D595C40}" type="sibTrans" cxnId="{9A6BC964-34C4-4524-8C00-AA278FCC462F}">
      <dgm:prSet/>
      <dgm:spPr/>
      <dgm:t>
        <a:bodyPr/>
        <a:lstStyle/>
        <a:p>
          <a:endParaRPr lang="en-US" altLang="ko-KR"/>
        </a:p>
      </dgm:t>
    </dgm:pt>
    <dgm:pt modelId="{F336943B-29CE-4A3E-B786-FE0D8DC015C8}">
      <dgm:prSet phldrT="[Text]" custT="1"/>
      <dgm:spPr/>
      <dgm:t>
        <a:bodyPr/>
        <a:lstStyle/>
        <a:p>
          <a:r>
            <a:rPr lang="en-US" altLang="ko-KR" sz="1700" b="0" cap="none" spc="0" dirty="0">
              <a:ln w="0"/>
              <a:solidFill>
                <a:srgbClr val="660033"/>
              </a:solidFill>
              <a:effectLst>
                <a:outerShdw blurRad="38100" dist="19050" dir="2700000" algn="tl" rotWithShape="0">
                  <a:schemeClr val="dk1">
                    <a:alpha val="40000"/>
                  </a:schemeClr>
                </a:outerShdw>
              </a:effectLst>
              <a:latin typeface="Consolas" panose="020B0609020204030204" pitchFamily="49" charset="0"/>
            </a:rPr>
            <a:t>Cash flows in a project are to be measured in terms of INCREMENTAL manner.</a:t>
          </a:r>
        </a:p>
      </dgm:t>
    </dgm:pt>
    <dgm:pt modelId="{3F13E791-2E35-449A-A7B5-373122755B63}" type="parTrans" cxnId="{3FE68952-E158-4791-8086-F9BCCF514C2B}">
      <dgm:prSet/>
      <dgm:spPr/>
      <dgm:t>
        <a:bodyPr/>
        <a:lstStyle/>
        <a:p>
          <a:endParaRPr lang="en-US" altLang="ko-KR"/>
        </a:p>
      </dgm:t>
    </dgm:pt>
    <dgm:pt modelId="{CAE3CD49-1518-46C4-97A0-B89006D66132}" type="sibTrans" cxnId="{3FE68952-E158-4791-8086-F9BCCF514C2B}">
      <dgm:prSet/>
      <dgm:spPr/>
      <dgm:t>
        <a:bodyPr/>
        <a:lstStyle/>
        <a:p>
          <a:endParaRPr lang="en-US" altLang="ko-KR"/>
        </a:p>
      </dgm:t>
    </dgm:pt>
    <dgm:pt modelId="{58BD2FD7-2BD6-4E95-A8FF-F413FC24A76D}">
      <dgm:prSet phldrT="[Text]" custT="1"/>
      <dgm:spPr/>
      <dgm:t>
        <a:bodyPr/>
        <a:lstStyle/>
        <a:p>
          <a:r>
            <a:rPr lang="en-US" altLang="ko-KR" sz="1700" b="0" cap="none" spc="0" dirty="0">
              <a:ln w="0"/>
              <a:solidFill>
                <a:srgbClr val="660033"/>
              </a:solidFill>
              <a:effectLst>
                <a:outerShdw blurRad="38100" dist="19050" dir="2700000" algn="tl" rotWithShape="0">
                  <a:schemeClr val="dk1">
                    <a:alpha val="40000"/>
                  </a:schemeClr>
                </a:outerShdw>
              </a:effectLst>
              <a:latin typeface="Consolas" panose="020B0609020204030204" pitchFamily="49" charset="0"/>
            </a:rPr>
            <a:t>All cash flows are to be determined only AFTER TAX.</a:t>
          </a:r>
          <a:endParaRPr lang="en-US" altLang="ko-KR" sz="1700" b="0" cap="none" spc="0" dirty="0">
            <a:ln w="0"/>
            <a:solidFill>
              <a:srgbClr val="660033"/>
            </a:solidFill>
            <a:effectLst>
              <a:outerShdw blurRad="38100" dist="19050" dir="2700000" algn="tl" rotWithShape="0">
                <a:schemeClr val="dk1">
                  <a:alpha val="40000"/>
                </a:schemeClr>
              </a:outerShdw>
            </a:effectLst>
          </a:endParaRPr>
        </a:p>
      </dgm:t>
    </dgm:pt>
    <dgm:pt modelId="{3790E13D-73F3-400D-918C-9BC88606B807}" type="parTrans" cxnId="{B1BF023B-20E3-4180-8BEA-617F193FB9E9}">
      <dgm:prSet/>
      <dgm:spPr/>
      <dgm:t>
        <a:bodyPr/>
        <a:lstStyle/>
        <a:p>
          <a:endParaRPr lang="en-US" altLang="ko-KR"/>
        </a:p>
      </dgm:t>
    </dgm:pt>
    <dgm:pt modelId="{20E7CF14-E59E-4191-93BC-48A3F8A71A76}" type="sibTrans" cxnId="{B1BF023B-20E3-4180-8BEA-617F193FB9E9}">
      <dgm:prSet/>
      <dgm:spPr/>
      <dgm:t>
        <a:bodyPr/>
        <a:lstStyle/>
        <a:p>
          <a:endParaRPr lang="en-US" altLang="ko-KR"/>
        </a:p>
      </dgm:t>
    </dgm:pt>
    <dgm:pt modelId="{6500CCE4-4153-4979-AD82-B1572B323213}">
      <dgm:prSet phldrT="[Text]" custT="1"/>
      <dgm:spPr/>
      <dgm:t>
        <a:bodyPr/>
        <a:lstStyle/>
        <a:p>
          <a:r>
            <a:rPr lang="en-US" altLang="ko-KR" sz="1700" b="0" cap="none" spc="0" dirty="0">
              <a:ln w="0"/>
              <a:solidFill>
                <a:srgbClr val="660033"/>
              </a:solidFill>
              <a:effectLst>
                <a:outerShdw blurRad="38100" dist="19050" dir="2700000" algn="tl" rotWithShape="0">
                  <a:schemeClr val="dk1">
                    <a:alpha val="40000"/>
                  </a:schemeClr>
                </a:outerShdw>
              </a:effectLst>
              <a:latin typeface="Consolas" panose="020B0609020204030204" pitchFamily="49" charset="0"/>
            </a:rPr>
            <a:t>Since a project is to be evaluated from the perspective of a firm, cash flows are to be estimated for the FIRM. </a:t>
          </a:r>
          <a:endParaRPr lang="en-US" altLang="ko-KR" sz="1700" b="0" cap="none" spc="0" dirty="0">
            <a:ln w="0"/>
            <a:solidFill>
              <a:srgbClr val="660033"/>
            </a:solidFill>
            <a:effectLst>
              <a:outerShdw blurRad="38100" dist="19050" dir="2700000" algn="tl" rotWithShape="0">
                <a:schemeClr val="dk1">
                  <a:alpha val="40000"/>
                </a:schemeClr>
              </a:outerShdw>
            </a:effectLst>
          </a:endParaRPr>
        </a:p>
      </dgm:t>
    </dgm:pt>
    <dgm:pt modelId="{E558EC35-4CB4-4A6E-9F74-4BF679A2E4AE}" type="parTrans" cxnId="{5AF8ABBE-EC06-43D7-AF7D-931C6ED974E2}">
      <dgm:prSet/>
      <dgm:spPr/>
      <dgm:t>
        <a:bodyPr/>
        <a:lstStyle/>
        <a:p>
          <a:endParaRPr lang="en-US" altLang="ko-KR"/>
        </a:p>
      </dgm:t>
    </dgm:pt>
    <dgm:pt modelId="{001A0175-D62E-46CA-96B6-B54FB8E7E05C}" type="sibTrans" cxnId="{5AF8ABBE-EC06-43D7-AF7D-931C6ED974E2}">
      <dgm:prSet/>
      <dgm:spPr/>
      <dgm:t>
        <a:bodyPr/>
        <a:lstStyle/>
        <a:p>
          <a:endParaRPr lang="en-US" altLang="ko-KR"/>
        </a:p>
      </dgm:t>
    </dgm:pt>
    <dgm:pt modelId="{6E214E58-344E-488D-81A7-0866E2FE220A}" type="pres">
      <dgm:prSet presAssocID="{C0A67D02-7F7A-4407-BFD4-7B92135E0CF0}" presName="linear" presStyleCnt="0">
        <dgm:presLayoutVars>
          <dgm:dir/>
          <dgm:animLvl val="lvl"/>
          <dgm:resizeHandles val="exact"/>
        </dgm:presLayoutVars>
      </dgm:prSet>
      <dgm:spPr/>
    </dgm:pt>
    <dgm:pt modelId="{DEA9DF27-65AA-46E8-95AF-C57328BF4FE1}" type="pres">
      <dgm:prSet presAssocID="{3C934CC3-C9B3-4939-B2D5-E066FC20476D}" presName="parentLin" presStyleCnt="0"/>
      <dgm:spPr/>
    </dgm:pt>
    <dgm:pt modelId="{4954DD42-03DA-4A3E-A4F1-D9E0CAB4CF62}" type="pres">
      <dgm:prSet presAssocID="{3C934CC3-C9B3-4939-B2D5-E066FC20476D}" presName="parentLeftMargin" presStyleLbl="node1" presStyleIdx="0" presStyleCnt="4"/>
      <dgm:spPr/>
    </dgm:pt>
    <dgm:pt modelId="{7C8E1564-BDB8-4FDC-83C0-82314EDB9F37}" type="pres">
      <dgm:prSet presAssocID="{3C934CC3-C9B3-4939-B2D5-E066FC20476D}" presName="parentText" presStyleLbl="node1" presStyleIdx="0" presStyleCnt="4">
        <dgm:presLayoutVars>
          <dgm:chMax val="0"/>
          <dgm:bulletEnabled val="1"/>
        </dgm:presLayoutVars>
      </dgm:prSet>
      <dgm:spPr/>
    </dgm:pt>
    <dgm:pt modelId="{6D217861-507E-46A4-9FC5-DED9E0BB36BC}" type="pres">
      <dgm:prSet presAssocID="{3C934CC3-C9B3-4939-B2D5-E066FC20476D}" presName="negativeSpace" presStyleCnt="0"/>
      <dgm:spPr/>
    </dgm:pt>
    <dgm:pt modelId="{06A19674-3258-4A4C-A59C-F967D9D8DF2F}" type="pres">
      <dgm:prSet presAssocID="{3C934CC3-C9B3-4939-B2D5-E066FC20476D}" presName="childText" presStyleLbl="conFgAcc1" presStyleIdx="0" presStyleCnt="4">
        <dgm:presLayoutVars>
          <dgm:bulletEnabled val="1"/>
        </dgm:presLayoutVars>
      </dgm:prSet>
      <dgm:spPr/>
    </dgm:pt>
    <dgm:pt modelId="{0B8BEB64-C2E8-472E-8F5F-C4E52620E10E}" type="pres">
      <dgm:prSet presAssocID="{64982256-B5AB-40E8-A4F9-C16D4E7AD272}" presName="spaceBetweenRectangles" presStyleCnt="0"/>
      <dgm:spPr/>
    </dgm:pt>
    <dgm:pt modelId="{C215958A-F805-409E-8019-60A35D9F6130}" type="pres">
      <dgm:prSet presAssocID="{54651A2E-1CDA-4FD3-B997-AD7071FA09E5}" presName="parentLin" presStyleCnt="0"/>
      <dgm:spPr/>
    </dgm:pt>
    <dgm:pt modelId="{8D90FAD4-5295-42C3-9921-6587B2038C9F}" type="pres">
      <dgm:prSet presAssocID="{54651A2E-1CDA-4FD3-B997-AD7071FA09E5}" presName="parentLeftMargin" presStyleLbl="node1" presStyleIdx="0" presStyleCnt="4"/>
      <dgm:spPr/>
    </dgm:pt>
    <dgm:pt modelId="{14B90B22-8E91-4F9A-B424-1C735B48DF3B}" type="pres">
      <dgm:prSet presAssocID="{54651A2E-1CDA-4FD3-B997-AD7071FA09E5}" presName="parentText" presStyleLbl="node1" presStyleIdx="1" presStyleCnt="4">
        <dgm:presLayoutVars>
          <dgm:chMax val="0"/>
          <dgm:bulletEnabled val="1"/>
        </dgm:presLayoutVars>
      </dgm:prSet>
      <dgm:spPr/>
    </dgm:pt>
    <dgm:pt modelId="{90BB3FFF-46F8-44D4-AC84-9A0AFBD54977}" type="pres">
      <dgm:prSet presAssocID="{54651A2E-1CDA-4FD3-B997-AD7071FA09E5}" presName="negativeSpace" presStyleCnt="0"/>
      <dgm:spPr/>
    </dgm:pt>
    <dgm:pt modelId="{85C88F16-1E53-4ECE-AA89-8FF3AB050C66}" type="pres">
      <dgm:prSet presAssocID="{54651A2E-1CDA-4FD3-B997-AD7071FA09E5}" presName="childText" presStyleLbl="conFgAcc1" presStyleIdx="1" presStyleCnt="4">
        <dgm:presLayoutVars>
          <dgm:bulletEnabled val="1"/>
        </dgm:presLayoutVars>
      </dgm:prSet>
      <dgm:spPr/>
    </dgm:pt>
    <dgm:pt modelId="{C9487AF1-305D-48BE-87BE-677AD6B044BE}" type="pres">
      <dgm:prSet presAssocID="{2C1000BC-6DC6-44A4-85E0-1924B00A1290}" presName="spaceBetweenRectangles" presStyleCnt="0"/>
      <dgm:spPr/>
    </dgm:pt>
    <dgm:pt modelId="{1B240F73-C60D-4504-B45A-B5CB96FC4A54}" type="pres">
      <dgm:prSet presAssocID="{C8368CA1-0546-4BC9-A63F-8E950D9CE220}" presName="parentLin" presStyleCnt="0"/>
      <dgm:spPr/>
    </dgm:pt>
    <dgm:pt modelId="{7739518A-29A2-435A-9302-1106431AA618}" type="pres">
      <dgm:prSet presAssocID="{C8368CA1-0546-4BC9-A63F-8E950D9CE220}" presName="parentLeftMargin" presStyleLbl="node1" presStyleIdx="1" presStyleCnt="4"/>
      <dgm:spPr/>
    </dgm:pt>
    <dgm:pt modelId="{B5242893-C336-43C7-BD7E-503132A1A0EF}" type="pres">
      <dgm:prSet presAssocID="{C8368CA1-0546-4BC9-A63F-8E950D9CE220}" presName="parentText" presStyleLbl="node1" presStyleIdx="2" presStyleCnt="4">
        <dgm:presLayoutVars>
          <dgm:chMax val="0"/>
          <dgm:bulletEnabled val="1"/>
        </dgm:presLayoutVars>
      </dgm:prSet>
      <dgm:spPr/>
    </dgm:pt>
    <dgm:pt modelId="{23A9407C-0A8D-4D2C-B5F5-C5BE6BC7D6C4}" type="pres">
      <dgm:prSet presAssocID="{C8368CA1-0546-4BC9-A63F-8E950D9CE220}" presName="negativeSpace" presStyleCnt="0"/>
      <dgm:spPr/>
    </dgm:pt>
    <dgm:pt modelId="{94BEBDCE-8BF8-40F9-892D-50897A35AAC3}" type="pres">
      <dgm:prSet presAssocID="{C8368CA1-0546-4BC9-A63F-8E950D9CE220}" presName="childText" presStyleLbl="conFgAcc1" presStyleIdx="2" presStyleCnt="4">
        <dgm:presLayoutVars>
          <dgm:bulletEnabled val="1"/>
        </dgm:presLayoutVars>
      </dgm:prSet>
      <dgm:spPr/>
    </dgm:pt>
    <dgm:pt modelId="{23442BEB-0E07-4C02-BEC7-73F4B1BE758E}" type="pres">
      <dgm:prSet presAssocID="{055A456A-2A73-4829-9DD7-296831C13D76}" presName="spaceBetweenRectangles" presStyleCnt="0"/>
      <dgm:spPr/>
    </dgm:pt>
    <dgm:pt modelId="{2CFBD2DE-A5B8-4758-84E1-DEA023901D06}" type="pres">
      <dgm:prSet presAssocID="{CE71FE3B-8112-459E-999D-62A6982EDDEE}" presName="parentLin" presStyleCnt="0"/>
      <dgm:spPr/>
    </dgm:pt>
    <dgm:pt modelId="{7E4AEC0A-49AB-49B2-9FC1-F848D48972CB}" type="pres">
      <dgm:prSet presAssocID="{CE71FE3B-8112-459E-999D-62A6982EDDEE}" presName="parentLeftMargin" presStyleLbl="node1" presStyleIdx="2" presStyleCnt="4"/>
      <dgm:spPr/>
    </dgm:pt>
    <dgm:pt modelId="{3E171162-C307-4124-A98A-14A9B129D3B5}" type="pres">
      <dgm:prSet presAssocID="{CE71FE3B-8112-459E-999D-62A6982EDDEE}" presName="parentText" presStyleLbl="node1" presStyleIdx="3" presStyleCnt="4">
        <dgm:presLayoutVars>
          <dgm:chMax val="0"/>
          <dgm:bulletEnabled val="1"/>
        </dgm:presLayoutVars>
      </dgm:prSet>
      <dgm:spPr/>
    </dgm:pt>
    <dgm:pt modelId="{B5137B29-0A78-47BC-850F-52674B99CE6A}" type="pres">
      <dgm:prSet presAssocID="{CE71FE3B-8112-459E-999D-62A6982EDDEE}" presName="negativeSpace" presStyleCnt="0"/>
      <dgm:spPr/>
    </dgm:pt>
    <dgm:pt modelId="{3A63B6B1-E4AC-4B32-B24D-FC77A5D36976}" type="pres">
      <dgm:prSet presAssocID="{CE71FE3B-8112-459E-999D-62A6982EDDEE}" presName="childText" presStyleLbl="conFgAcc1" presStyleIdx="3" presStyleCnt="4">
        <dgm:presLayoutVars>
          <dgm:bulletEnabled val="1"/>
        </dgm:presLayoutVars>
      </dgm:prSet>
      <dgm:spPr/>
    </dgm:pt>
  </dgm:ptLst>
  <dgm:cxnLst>
    <dgm:cxn modelId="{233D3806-27F7-4597-B97F-9D29DC6157A9}" srcId="{C0A67D02-7F7A-4407-BFD4-7B92135E0CF0}" destId="{3C934CC3-C9B3-4939-B2D5-E066FC20476D}" srcOrd="0" destOrd="0" parTransId="{3AB96E2A-F745-42B5-B5D2-06CCF892072F}" sibTransId="{64982256-B5AB-40E8-A4F9-C16D4E7AD272}"/>
    <dgm:cxn modelId="{738C3808-2A29-4094-8E69-63BD8F5C5707}" type="presOf" srcId="{CE71FE3B-8112-459E-999D-62A6982EDDEE}" destId="{7E4AEC0A-49AB-49B2-9FC1-F848D48972CB}" srcOrd="0" destOrd="0" presId="urn:microsoft.com/office/officeart/2005/8/layout/list1"/>
    <dgm:cxn modelId="{AD4B3612-1BBF-423D-BA76-BCD654D9603B}" type="presOf" srcId="{54651A2E-1CDA-4FD3-B997-AD7071FA09E5}" destId="{14B90B22-8E91-4F9A-B424-1C735B48DF3B}" srcOrd="1" destOrd="0" presId="urn:microsoft.com/office/officeart/2005/8/layout/list1"/>
    <dgm:cxn modelId="{938FDD1D-679C-4457-8B5B-DFB69C90F62B}" type="presOf" srcId="{C8368CA1-0546-4BC9-A63F-8E950D9CE220}" destId="{B5242893-C336-43C7-BD7E-503132A1A0EF}" srcOrd="1" destOrd="0" presId="urn:microsoft.com/office/officeart/2005/8/layout/list1"/>
    <dgm:cxn modelId="{B1BF023B-20E3-4180-8BEA-617F193FB9E9}" srcId="{C8368CA1-0546-4BC9-A63F-8E950D9CE220}" destId="{58BD2FD7-2BD6-4E95-A8FF-F413FC24A76D}" srcOrd="0" destOrd="0" parTransId="{3790E13D-73F3-400D-918C-9BC88606B807}" sibTransId="{20E7CF14-E59E-4191-93BC-48A3F8A71A76}"/>
    <dgm:cxn modelId="{BD2DF83C-3D46-4A80-9D06-DE3E6458439D}" type="presOf" srcId="{CE71FE3B-8112-459E-999D-62A6982EDDEE}" destId="{3E171162-C307-4124-A98A-14A9B129D3B5}" srcOrd="1" destOrd="0" presId="urn:microsoft.com/office/officeart/2005/8/layout/list1"/>
    <dgm:cxn modelId="{9A6BC964-34C4-4524-8C00-AA278FCC462F}" srcId="{3C934CC3-C9B3-4939-B2D5-E066FC20476D}" destId="{8227EF8D-2B98-43A7-86B5-F3B681C9BC94}" srcOrd="0" destOrd="0" parTransId="{A1F3194C-35D7-4F28-911E-138EFAE9A218}" sibTransId="{2C2BCC8B-4758-4203-BBBF-FFCE9D595C40}"/>
    <dgm:cxn modelId="{87CA5065-2A23-46E9-8677-C878F2C0ABED}" type="presOf" srcId="{3C934CC3-C9B3-4939-B2D5-E066FC20476D}" destId="{4954DD42-03DA-4A3E-A4F1-D9E0CAB4CF62}" srcOrd="0" destOrd="0" presId="urn:microsoft.com/office/officeart/2005/8/layout/list1"/>
    <dgm:cxn modelId="{D97E176A-F7A0-4038-9D6F-8DFA26422983}" srcId="{C0A67D02-7F7A-4407-BFD4-7B92135E0CF0}" destId="{54651A2E-1CDA-4FD3-B997-AD7071FA09E5}" srcOrd="1" destOrd="0" parTransId="{3A6A40A4-9F27-4A65-BF4C-E3CD52B0DD38}" sibTransId="{2C1000BC-6DC6-44A4-85E0-1924B00A1290}"/>
    <dgm:cxn modelId="{8ED9EF6A-C028-41B8-BFED-E2414B8D1314}" type="presOf" srcId="{58BD2FD7-2BD6-4E95-A8FF-F413FC24A76D}" destId="{94BEBDCE-8BF8-40F9-892D-50897A35AAC3}" srcOrd="0" destOrd="0" presId="urn:microsoft.com/office/officeart/2005/8/layout/list1"/>
    <dgm:cxn modelId="{3FE68952-E158-4791-8086-F9BCCF514C2B}" srcId="{54651A2E-1CDA-4FD3-B997-AD7071FA09E5}" destId="{F336943B-29CE-4A3E-B786-FE0D8DC015C8}" srcOrd="0" destOrd="0" parTransId="{3F13E791-2E35-449A-A7B5-373122755B63}" sibTransId="{CAE3CD49-1518-46C4-97A0-B89006D66132}"/>
    <dgm:cxn modelId="{6464B454-D4E6-4A7F-9172-A852442304AC}" type="presOf" srcId="{3C934CC3-C9B3-4939-B2D5-E066FC20476D}" destId="{7C8E1564-BDB8-4FDC-83C0-82314EDB9F37}" srcOrd="1" destOrd="0" presId="urn:microsoft.com/office/officeart/2005/8/layout/list1"/>
    <dgm:cxn modelId="{4067747F-2DB0-4050-B1AD-3A16C973F356}" type="presOf" srcId="{6500CCE4-4153-4979-AD82-B1572B323213}" destId="{3A63B6B1-E4AC-4B32-B24D-FC77A5D36976}" srcOrd="0" destOrd="0" presId="urn:microsoft.com/office/officeart/2005/8/layout/list1"/>
    <dgm:cxn modelId="{2C9AF290-C8E7-44AA-94A1-674C0D2E1502}" type="presOf" srcId="{8227EF8D-2B98-43A7-86B5-F3B681C9BC94}" destId="{06A19674-3258-4A4C-A59C-F967D9D8DF2F}" srcOrd="0" destOrd="0" presId="urn:microsoft.com/office/officeart/2005/8/layout/list1"/>
    <dgm:cxn modelId="{EAD85A98-2442-4D53-9D16-C6476060856B}" type="presOf" srcId="{F336943B-29CE-4A3E-B786-FE0D8DC015C8}" destId="{85C88F16-1E53-4ECE-AA89-8FF3AB050C66}" srcOrd="0" destOrd="0" presId="urn:microsoft.com/office/officeart/2005/8/layout/list1"/>
    <dgm:cxn modelId="{CC1C91A3-7E94-4C8E-8DAF-84945145415C}" type="presOf" srcId="{C0A67D02-7F7A-4407-BFD4-7B92135E0CF0}" destId="{6E214E58-344E-488D-81A7-0866E2FE220A}" srcOrd="0" destOrd="0" presId="urn:microsoft.com/office/officeart/2005/8/layout/list1"/>
    <dgm:cxn modelId="{AE13B7BA-0890-4B35-933B-FEC14A428A5B}" type="presOf" srcId="{54651A2E-1CDA-4FD3-B997-AD7071FA09E5}" destId="{8D90FAD4-5295-42C3-9921-6587B2038C9F}" srcOrd="0" destOrd="0" presId="urn:microsoft.com/office/officeart/2005/8/layout/list1"/>
    <dgm:cxn modelId="{CD4B3ABB-DD9E-40D6-ADB3-0578681BC7A6}" type="presOf" srcId="{C8368CA1-0546-4BC9-A63F-8E950D9CE220}" destId="{7739518A-29A2-435A-9302-1106431AA618}" srcOrd="0" destOrd="0" presId="urn:microsoft.com/office/officeart/2005/8/layout/list1"/>
    <dgm:cxn modelId="{5AF8ABBE-EC06-43D7-AF7D-931C6ED974E2}" srcId="{CE71FE3B-8112-459E-999D-62A6982EDDEE}" destId="{6500CCE4-4153-4979-AD82-B1572B323213}" srcOrd="0" destOrd="0" parTransId="{E558EC35-4CB4-4A6E-9F74-4BF679A2E4AE}" sibTransId="{001A0175-D62E-46CA-96B6-B54FB8E7E05C}"/>
    <dgm:cxn modelId="{101511C7-AD8A-4C99-810B-D8D0D5BAE522}" srcId="{C0A67D02-7F7A-4407-BFD4-7B92135E0CF0}" destId="{C8368CA1-0546-4BC9-A63F-8E950D9CE220}" srcOrd="2" destOrd="0" parTransId="{4E2006C1-910A-484F-A67B-FE92EFE156C7}" sibTransId="{055A456A-2A73-4829-9DD7-296831C13D76}"/>
    <dgm:cxn modelId="{B0057DE4-06E4-4C45-8B42-0CAF8E28A90E}" srcId="{C0A67D02-7F7A-4407-BFD4-7B92135E0CF0}" destId="{CE71FE3B-8112-459E-999D-62A6982EDDEE}" srcOrd="3" destOrd="0" parTransId="{82C36B5A-F4E5-4753-A72B-23EC9D022D73}" sibTransId="{5C607417-D2CB-44BD-9CFB-4BBC2CD9C9B2}"/>
    <dgm:cxn modelId="{F2D65A6D-32D8-4CC2-89C9-BA4F072259A6}" type="presParOf" srcId="{6E214E58-344E-488D-81A7-0866E2FE220A}" destId="{DEA9DF27-65AA-46E8-95AF-C57328BF4FE1}" srcOrd="0" destOrd="0" presId="urn:microsoft.com/office/officeart/2005/8/layout/list1"/>
    <dgm:cxn modelId="{0AE07787-DD74-4CE5-A4F7-5E50DB1A6FE4}" type="presParOf" srcId="{DEA9DF27-65AA-46E8-95AF-C57328BF4FE1}" destId="{4954DD42-03DA-4A3E-A4F1-D9E0CAB4CF62}" srcOrd="0" destOrd="0" presId="urn:microsoft.com/office/officeart/2005/8/layout/list1"/>
    <dgm:cxn modelId="{EECBBAC6-4E32-487B-A2E2-4FB756C52821}" type="presParOf" srcId="{DEA9DF27-65AA-46E8-95AF-C57328BF4FE1}" destId="{7C8E1564-BDB8-4FDC-83C0-82314EDB9F37}" srcOrd="1" destOrd="0" presId="urn:microsoft.com/office/officeart/2005/8/layout/list1"/>
    <dgm:cxn modelId="{E3F06925-8495-4FD7-B83B-7E5E4D1F86F3}" type="presParOf" srcId="{6E214E58-344E-488D-81A7-0866E2FE220A}" destId="{6D217861-507E-46A4-9FC5-DED9E0BB36BC}" srcOrd="1" destOrd="0" presId="urn:microsoft.com/office/officeart/2005/8/layout/list1"/>
    <dgm:cxn modelId="{C381A912-94D1-480F-8E85-334893B880D2}" type="presParOf" srcId="{6E214E58-344E-488D-81A7-0866E2FE220A}" destId="{06A19674-3258-4A4C-A59C-F967D9D8DF2F}" srcOrd="2" destOrd="0" presId="urn:microsoft.com/office/officeart/2005/8/layout/list1"/>
    <dgm:cxn modelId="{98CD9D8D-8371-4A6D-A176-1DDC74FE44A4}" type="presParOf" srcId="{6E214E58-344E-488D-81A7-0866E2FE220A}" destId="{0B8BEB64-C2E8-472E-8F5F-C4E52620E10E}" srcOrd="3" destOrd="0" presId="urn:microsoft.com/office/officeart/2005/8/layout/list1"/>
    <dgm:cxn modelId="{E26A47AB-B73A-443F-87E1-C623980693EB}" type="presParOf" srcId="{6E214E58-344E-488D-81A7-0866E2FE220A}" destId="{C215958A-F805-409E-8019-60A35D9F6130}" srcOrd="4" destOrd="0" presId="urn:microsoft.com/office/officeart/2005/8/layout/list1"/>
    <dgm:cxn modelId="{60175FD4-9C80-4435-B654-1F67A4D69930}" type="presParOf" srcId="{C215958A-F805-409E-8019-60A35D9F6130}" destId="{8D90FAD4-5295-42C3-9921-6587B2038C9F}" srcOrd="0" destOrd="0" presId="urn:microsoft.com/office/officeart/2005/8/layout/list1"/>
    <dgm:cxn modelId="{866AC0C2-AD66-45EF-B78F-527236F73517}" type="presParOf" srcId="{C215958A-F805-409E-8019-60A35D9F6130}" destId="{14B90B22-8E91-4F9A-B424-1C735B48DF3B}" srcOrd="1" destOrd="0" presId="urn:microsoft.com/office/officeart/2005/8/layout/list1"/>
    <dgm:cxn modelId="{9C6A2985-C46E-4F58-B012-40E1234055F1}" type="presParOf" srcId="{6E214E58-344E-488D-81A7-0866E2FE220A}" destId="{90BB3FFF-46F8-44D4-AC84-9A0AFBD54977}" srcOrd="5" destOrd="0" presId="urn:microsoft.com/office/officeart/2005/8/layout/list1"/>
    <dgm:cxn modelId="{ECFD167C-E83A-434F-8FE4-F93B08521BD0}" type="presParOf" srcId="{6E214E58-344E-488D-81A7-0866E2FE220A}" destId="{85C88F16-1E53-4ECE-AA89-8FF3AB050C66}" srcOrd="6" destOrd="0" presId="urn:microsoft.com/office/officeart/2005/8/layout/list1"/>
    <dgm:cxn modelId="{E73AF09A-B374-45E9-AADF-37A1AC14F05E}" type="presParOf" srcId="{6E214E58-344E-488D-81A7-0866E2FE220A}" destId="{C9487AF1-305D-48BE-87BE-677AD6B044BE}" srcOrd="7" destOrd="0" presId="urn:microsoft.com/office/officeart/2005/8/layout/list1"/>
    <dgm:cxn modelId="{AA8AB2A2-6DB0-4EFF-9F90-1705E1E3C758}" type="presParOf" srcId="{6E214E58-344E-488D-81A7-0866E2FE220A}" destId="{1B240F73-C60D-4504-B45A-B5CB96FC4A54}" srcOrd="8" destOrd="0" presId="urn:microsoft.com/office/officeart/2005/8/layout/list1"/>
    <dgm:cxn modelId="{92DABF15-8FE3-4276-9B16-5DCDFBE44A79}" type="presParOf" srcId="{1B240F73-C60D-4504-B45A-B5CB96FC4A54}" destId="{7739518A-29A2-435A-9302-1106431AA618}" srcOrd="0" destOrd="0" presId="urn:microsoft.com/office/officeart/2005/8/layout/list1"/>
    <dgm:cxn modelId="{FA534ABB-5A4A-49A7-8D0D-3E62952A2A02}" type="presParOf" srcId="{1B240F73-C60D-4504-B45A-B5CB96FC4A54}" destId="{B5242893-C336-43C7-BD7E-503132A1A0EF}" srcOrd="1" destOrd="0" presId="urn:microsoft.com/office/officeart/2005/8/layout/list1"/>
    <dgm:cxn modelId="{DECE66A4-E335-4D9A-895F-22B67576CAA7}" type="presParOf" srcId="{6E214E58-344E-488D-81A7-0866E2FE220A}" destId="{23A9407C-0A8D-4D2C-B5F5-C5BE6BC7D6C4}" srcOrd="9" destOrd="0" presId="urn:microsoft.com/office/officeart/2005/8/layout/list1"/>
    <dgm:cxn modelId="{EA28F2E1-20D0-497A-9171-09E0AD2FDC07}" type="presParOf" srcId="{6E214E58-344E-488D-81A7-0866E2FE220A}" destId="{94BEBDCE-8BF8-40F9-892D-50897A35AAC3}" srcOrd="10" destOrd="0" presId="urn:microsoft.com/office/officeart/2005/8/layout/list1"/>
    <dgm:cxn modelId="{87D23ABF-1E77-4D45-B6FF-6E50D16B0D29}" type="presParOf" srcId="{6E214E58-344E-488D-81A7-0866E2FE220A}" destId="{23442BEB-0E07-4C02-BEC7-73F4B1BE758E}" srcOrd="11" destOrd="0" presId="urn:microsoft.com/office/officeart/2005/8/layout/list1"/>
    <dgm:cxn modelId="{EC613FC1-1C0A-4771-B005-D62ED1950852}" type="presParOf" srcId="{6E214E58-344E-488D-81A7-0866E2FE220A}" destId="{2CFBD2DE-A5B8-4758-84E1-DEA023901D06}" srcOrd="12" destOrd="0" presId="urn:microsoft.com/office/officeart/2005/8/layout/list1"/>
    <dgm:cxn modelId="{BBF17354-7FFC-408C-B211-ED9CFD5C159E}" type="presParOf" srcId="{2CFBD2DE-A5B8-4758-84E1-DEA023901D06}" destId="{7E4AEC0A-49AB-49B2-9FC1-F848D48972CB}" srcOrd="0" destOrd="0" presId="urn:microsoft.com/office/officeart/2005/8/layout/list1"/>
    <dgm:cxn modelId="{28354A60-D233-4E56-91E8-AE8A1C9E1311}" type="presParOf" srcId="{2CFBD2DE-A5B8-4758-84E1-DEA023901D06}" destId="{3E171162-C307-4124-A98A-14A9B129D3B5}" srcOrd="1" destOrd="0" presId="urn:microsoft.com/office/officeart/2005/8/layout/list1"/>
    <dgm:cxn modelId="{04F220E6-BE9A-4465-976D-154381FE9616}" type="presParOf" srcId="{6E214E58-344E-488D-81A7-0866E2FE220A}" destId="{B5137B29-0A78-47BC-850F-52674B99CE6A}" srcOrd="13" destOrd="0" presId="urn:microsoft.com/office/officeart/2005/8/layout/list1"/>
    <dgm:cxn modelId="{0756975A-9C67-4F1B-A97E-102349E95F5B}" type="presParOf" srcId="{6E214E58-344E-488D-81A7-0866E2FE220A}" destId="{3A63B6B1-E4AC-4B32-B24D-FC77A5D36976}"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29433D-778E-498D-BC1D-971543A09622}" type="doc">
      <dgm:prSet loTypeId="urn:microsoft.com/office/officeart/2005/8/layout/orgChart1" loCatId="hierarchy" qsTypeId="urn:microsoft.com/office/officeart/2005/8/quickstyle/simple1" qsCatId="simple" csTypeId="urn:microsoft.com/office/officeart/2005/8/colors/accent1_2" csCatId="accent1" phldr="1"/>
      <dgm:spPr/>
    </dgm:pt>
    <dgm:pt modelId="{C9454272-5D19-4310-AB3B-49BED1C59EA1}">
      <dgm:prSet custT="1"/>
      <dgm:spPr>
        <a:solidFill>
          <a:schemeClr val="tx1"/>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bg1"/>
              </a:solidFill>
              <a:effectLst/>
              <a:latin typeface="Georgia" panose="02040502050405020303" pitchFamily="18" charset="0"/>
              <a:cs typeface="Arial" panose="020B0604020202020204" pitchFamily="34" charset="0"/>
            </a:rPr>
            <a:t>FUNDS/CAPITAL </a:t>
          </a:r>
        </a:p>
      </dgm:t>
    </dgm:pt>
    <dgm:pt modelId="{FDCE2C32-5C0C-430C-8689-F16FF8E5DD70}" type="parTrans" cxnId="{B2805540-8168-4E8C-BDA2-D2772DD6D8B0}">
      <dgm:prSet/>
      <dgm:spPr/>
      <dgm:t>
        <a:bodyPr/>
        <a:lstStyle/>
        <a:p>
          <a:endParaRPr lang="en-US" altLang="ko-KR"/>
        </a:p>
      </dgm:t>
    </dgm:pt>
    <dgm:pt modelId="{BFC1D3BB-6FB3-4F9C-B97D-BBA07C0E5040}" type="sibTrans" cxnId="{B2805540-8168-4E8C-BDA2-D2772DD6D8B0}">
      <dgm:prSet/>
      <dgm:spPr/>
      <dgm:t>
        <a:bodyPr/>
        <a:lstStyle/>
        <a:p>
          <a:endParaRPr lang="en-US" altLang="ko-KR"/>
        </a:p>
      </dgm:t>
    </dgm:pt>
    <dgm:pt modelId="{741570A4-CDB8-4209-87DD-F903507A6014}">
      <dgm:prSet custT="1"/>
      <dgm:spPr>
        <a:solidFill>
          <a:schemeClr val="tx1"/>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Georgia" panose="02040502050405020303" pitchFamily="18" charset="0"/>
              <a:cs typeface="Arial" panose="020B0604020202020204" pitchFamily="34" charset="0"/>
            </a:rPr>
            <a:t>DEBT</a:t>
          </a:r>
        </a:p>
      </dgm:t>
    </dgm:pt>
    <dgm:pt modelId="{B6A01405-1A4D-4FA8-9AD4-866DCCF0B987}" type="parTrans" cxnId="{628673F8-15EF-4BB1-BA93-F4C1ADCC2512}">
      <dgm:prSet/>
      <dgm:spPr/>
      <dgm:t>
        <a:bodyPr/>
        <a:lstStyle/>
        <a:p>
          <a:endParaRPr lang="en-US" altLang="ko-KR"/>
        </a:p>
      </dgm:t>
    </dgm:pt>
    <dgm:pt modelId="{126A4E4B-FCE0-44E1-82E6-FF95E72ED5B6}" type="sibTrans" cxnId="{628673F8-15EF-4BB1-BA93-F4C1ADCC2512}">
      <dgm:prSet/>
      <dgm:spPr/>
      <dgm:t>
        <a:bodyPr/>
        <a:lstStyle/>
        <a:p>
          <a:endParaRPr lang="en-US" altLang="ko-KR"/>
        </a:p>
      </dgm:t>
    </dgm:pt>
    <dgm:pt modelId="{22D200CF-ABE1-4640-A038-21CC1AB57B43}">
      <dgm:prSet custT="1"/>
      <dgm:spPr>
        <a:solidFill>
          <a:schemeClr val="tx1"/>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bg1"/>
              </a:solidFill>
              <a:effectLst/>
              <a:latin typeface="Georgia" panose="02040502050405020303" pitchFamily="18" charset="0"/>
              <a:cs typeface="Arial" panose="020B0604020202020204" pitchFamily="34" charset="0"/>
            </a:rPr>
            <a:t>PREFERENCE SHARES</a:t>
          </a:r>
        </a:p>
      </dgm:t>
    </dgm:pt>
    <dgm:pt modelId="{20EE5763-4E91-4224-B875-E7CDABBF5422}" type="parTrans" cxnId="{86C91B33-897D-43BA-9F36-E8715E667589}">
      <dgm:prSet/>
      <dgm:spPr/>
      <dgm:t>
        <a:bodyPr/>
        <a:lstStyle/>
        <a:p>
          <a:endParaRPr lang="en-US" altLang="ko-KR"/>
        </a:p>
      </dgm:t>
    </dgm:pt>
    <dgm:pt modelId="{360B46D2-84CC-4246-9185-ADE4BBCF692A}" type="sibTrans" cxnId="{86C91B33-897D-43BA-9F36-E8715E667589}">
      <dgm:prSet/>
      <dgm:spPr/>
      <dgm:t>
        <a:bodyPr/>
        <a:lstStyle/>
        <a:p>
          <a:endParaRPr lang="en-US" altLang="ko-KR"/>
        </a:p>
      </dgm:t>
    </dgm:pt>
    <dgm:pt modelId="{B3F62F60-55A9-4B07-9D11-703DD15F9615}">
      <dgm:prSet custT="1"/>
      <dgm:spPr>
        <a:solidFill>
          <a:schemeClr val="tx1"/>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bg1"/>
              </a:solidFill>
              <a:effectLst/>
              <a:latin typeface="Georgia" panose="02040502050405020303" pitchFamily="18" charset="0"/>
              <a:cs typeface="Arial" panose="020B0604020202020204" pitchFamily="34" charset="0"/>
            </a:rPr>
            <a:t>EQUITY CAPITAL </a:t>
          </a:r>
        </a:p>
      </dgm:t>
    </dgm:pt>
    <dgm:pt modelId="{1D39C1EF-22BA-499C-AFD5-73740804CAF5}" type="parTrans" cxnId="{504589FB-1713-4236-BC8E-3B96B0A88C86}">
      <dgm:prSet/>
      <dgm:spPr/>
      <dgm:t>
        <a:bodyPr/>
        <a:lstStyle/>
        <a:p>
          <a:endParaRPr lang="en-US" altLang="ko-KR"/>
        </a:p>
      </dgm:t>
    </dgm:pt>
    <dgm:pt modelId="{066B23D8-3DBC-4CBE-A792-917D6FB27811}" type="sibTrans" cxnId="{504589FB-1713-4236-BC8E-3B96B0A88C86}">
      <dgm:prSet/>
      <dgm:spPr/>
      <dgm:t>
        <a:bodyPr/>
        <a:lstStyle/>
        <a:p>
          <a:endParaRPr lang="en-US" altLang="ko-KR"/>
        </a:p>
      </dgm:t>
    </dgm:pt>
    <dgm:pt modelId="{925B784F-A6E4-4464-93D9-1263BE462099}">
      <dgm:prSet custT="1"/>
      <dgm:spPr>
        <a:solidFill>
          <a:schemeClr val="tx1"/>
        </a:solidFill>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Georgia" panose="02040502050405020303" pitchFamily="18" charset="0"/>
              <a:cs typeface="Arial" panose="020B0604020202020204" pitchFamily="34" charset="0"/>
            </a:rPr>
            <a:t>RETAINED EARNINGS</a:t>
          </a:r>
        </a:p>
      </dgm:t>
    </dgm:pt>
    <dgm:pt modelId="{AEAF6A10-D1A9-4946-B1A0-60ADF4CC9732}" type="parTrans" cxnId="{4388F871-58DB-475E-88BB-417AE9056BE8}">
      <dgm:prSet/>
      <dgm:spPr/>
      <dgm:t>
        <a:bodyPr/>
        <a:lstStyle/>
        <a:p>
          <a:endParaRPr lang="en-US" altLang="ko-KR"/>
        </a:p>
      </dgm:t>
    </dgm:pt>
    <dgm:pt modelId="{EAD9CA52-78FA-41AD-B8DA-E5B50225B016}" type="sibTrans" cxnId="{4388F871-58DB-475E-88BB-417AE9056BE8}">
      <dgm:prSet/>
      <dgm:spPr/>
      <dgm:t>
        <a:bodyPr/>
        <a:lstStyle/>
        <a:p>
          <a:endParaRPr lang="en-US" altLang="ko-KR"/>
        </a:p>
      </dgm:t>
    </dgm:pt>
    <dgm:pt modelId="{4AEEDDC8-97CA-4EDB-AE7D-37FAE79AE33F}" type="pres">
      <dgm:prSet presAssocID="{3729433D-778E-498D-BC1D-971543A09622}" presName="hierChild1" presStyleCnt="0">
        <dgm:presLayoutVars>
          <dgm:orgChart val="1"/>
          <dgm:chPref val="1"/>
          <dgm:dir/>
          <dgm:animOne val="branch"/>
          <dgm:animLvl val="lvl"/>
          <dgm:resizeHandles/>
        </dgm:presLayoutVars>
      </dgm:prSet>
      <dgm:spPr/>
    </dgm:pt>
    <dgm:pt modelId="{2E9B37EA-86BD-48DF-A050-80E4B8DAEBC3}" type="pres">
      <dgm:prSet presAssocID="{C9454272-5D19-4310-AB3B-49BED1C59EA1}" presName="hierRoot1" presStyleCnt="0">
        <dgm:presLayoutVars>
          <dgm:hierBranch val="r"/>
        </dgm:presLayoutVars>
      </dgm:prSet>
      <dgm:spPr/>
    </dgm:pt>
    <dgm:pt modelId="{8B758B97-EC51-42ED-B65E-E5902BECAC78}" type="pres">
      <dgm:prSet presAssocID="{C9454272-5D19-4310-AB3B-49BED1C59EA1}" presName="rootComposite1" presStyleCnt="0"/>
      <dgm:spPr/>
    </dgm:pt>
    <dgm:pt modelId="{811D621B-85C9-4743-ACDB-D6CFDFF0A143}" type="pres">
      <dgm:prSet presAssocID="{C9454272-5D19-4310-AB3B-49BED1C59EA1}" presName="rootText1" presStyleLbl="node0" presStyleIdx="0" presStyleCnt="1" custScaleX="76378" custScaleY="26764">
        <dgm:presLayoutVars>
          <dgm:chPref val="3"/>
        </dgm:presLayoutVars>
      </dgm:prSet>
      <dgm:spPr/>
    </dgm:pt>
    <dgm:pt modelId="{18E2C37E-C530-4BC2-8192-A011FBB30969}" type="pres">
      <dgm:prSet presAssocID="{C9454272-5D19-4310-AB3B-49BED1C59EA1}" presName="rootConnector1" presStyleLbl="node1" presStyleIdx="0" presStyleCnt="0"/>
      <dgm:spPr/>
    </dgm:pt>
    <dgm:pt modelId="{56942FA7-BD24-4D7A-9CEB-5766343453D7}" type="pres">
      <dgm:prSet presAssocID="{C9454272-5D19-4310-AB3B-49BED1C59EA1}" presName="hierChild2" presStyleCnt="0"/>
      <dgm:spPr/>
    </dgm:pt>
    <dgm:pt modelId="{EF86589C-D967-4C0E-98F9-24EE78C7FCB5}" type="pres">
      <dgm:prSet presAssocID="{B6A01405-1A4D-4FA8-9AD4-866DCCF0B987}" presName="Name50" presStyleLbl="parChTrans1D2" presStyleIdx="0" presStyleCnt="4"/>
      <dgm:spPr/>
    </dgm:pt>
    <dgm:pt modelId="{ED5812B7-E63B-4D98-ADF6-51D8418325FA}" type="pres">
      <dgm:prSet presAssocID="{741570A4-CDB8-4209-87DD-F903507A6014}" presName="hierRoot2" presStyleCnt="0">
        <dgm:presLayoutVars>
          <dgm:hierBranch/>
        </dgm:presLayoutVars>
      </dgm:prSet>
      <dgm:spPr/>
    </dgm:pt>
    <dgm:pt modelId="{B322CF13-4E63-4DD5-991A-0DCBFAD0CB14}" type="pres">
      <dgm:prSet presAssocID="{741570A4-CDB8-4209-87DD-F903507A6014}" presName="rootComposite" presStyleCnt="0"/>
      <dgm:spPr/>
    </dgm:pt>
    <dgm:pt modelId="{F63E2999-A75F-4474-BDF6-3025D8A5E987}" type="pres">
      <dgm:prSet presAssocID="{741570A4-CDB8-4209-87DD-F903507A6014}" presName="rootText" presStyleLbl="node2" presStyleIdx="0" presStyleCnt="4" custScaleX="76378" custScaleY="26764">
        <dgm:presLayoutVars>
          <dgm:chPref val="3"/>
        </dgm:presLayoutVars>
      </dgm:prSet>
      <dgm:spPr/>
    </dgm:pt>
    <dgm:pt modelId="{B0E67344-D964-4A7C-8309-AB5097160171}" type="pres">
      <dgm:prSet presAssocID="{741570A4-CDB8-4209-87DD-F903507A6014}" presName="rootConnector" presStyleLbl="node2" presStyleIdx="0" presStyleCnt="4"/>
      <dgm:spPr/>
    </dgm:pt>
    <dgm:pt modelId="{A117BE85-F6B1-46DC-A122-E3BEAC8B60CC}" type="pres">
      <dgm:prSet presAssocID="{741570A4-CDB8-4209-87DD-F903507A6014}" presName="hierChild4" presStyleCnt="0"/>
      <dgm:spPr/>
    </dgm:pt>
    <dgm:pt modelId="{3F4D42FD-6E0A-4D91-AC09-ADEAF9B2380F}" type="pres">
      <dgm:prSet presAssocID="{741570A4-CDB8-4209-87DD-F903507A6014}" presName="hierChild5" presStyleCnt="0"/>
      <dgm:spPr/>
    </dgm:pt>
    <dgm:pt modelId="{13DDA006-85EE-4A8F-9667-B92FA6E5345D}" type="pres">
      <dgm:prSet presAssocID="{20EE5763-4E91-4224-B875-E7CDABBF5422}" presName="Name50" presStyleLbl="parChTrans1D2" presStyleIdx="1" presStyleCnt="4"/>
      <dgm:spPr/>
    </dgm:pt>
    <dgm:pt modelId="{3C122D89-9F8D-4B6E-A51F-6E7D645EBC7F}" type="pres">
      <dgm:prSet presAssocID="{22D200CF-ABE1-4640-A038-21CC1AB57B43}" presName="hierRoot2" presStyleCnt="0">
        <dgm:presLayoutVars>
          <dgm:hierBranch/>
        </dgm:presLayoutVars>
      </dgm:prSet>
      <dgm:spPr/>
    </dgm:pt>
    <dgm:pt modelId="{73AE7A58-2BAF-4758-888D-CE9FFB89D354}" type="pres">
      <dgm:prSet presAssocID="{22D200CF-ABE1-4640-A038-21CC1AB57B43}" presName="rootComposite" presStyleCnt="0"/>
      <dgm:spPr/>
    </dgm:pt>
    <dgm:pt modelId="{7CBD620C-959F-463D-B32B-99DD4EEA9136}" type="pres">
      <dgm:prSet presAssocID="{22D200CF-ABE1-4640-A038-21CC1AB57B43}" presName="rootText" presStyleLbl="node2" presStyleIdx="1" presStyleCnt="4" custScaleX="76378" custScaleY="26764">
        <dgm:presLayoutVars>
          <dgm:chPref val="3"/>
        </dgm:presLayoutVars>
      </dgm:prSet>
      <dgm:spPr/>
    </dgm:pt>
    <dgm:pt modelId="{47DF8F03-819D-44BE-9CF2-1A75D4D6A099}" type="pres">
      <dgm:prSet presAssocID="{22D200CF-ABE1-4640-A038-21CC1AB57B43}" presName="rootConnector" presStyleLbl="node2" presStyleIdx="1" presStyleCnt="4"/>
      <dgm:spPr/>
    </dgm:pt>
    <dgm:pt modelId="{F226AD86-BA90-4629-BF95-E2F4F21188CE}" type="pres">
      <dgm:prSet presAssocID="{22D200CF-ABE1-4640-A038-21CC1AB57B43}" presName="hierChild4" presStyleCnt="0"/>
      <dgm:spPr/>
    </dgm:pt>
    <dgm:pt modelId="{1CFF1045-DDAD-4569-A2C5-30CAF1F7904B}" type="pres">
      <dgm:prSet presAssocID="{22D200CF-ABE1-4640-A038-21CC1AB57B43}" presName="hierChild5" presStyleCnt="0"/>
      <dgm:spPr/>
    </dgm:pt>
    <dgm:pt modelId="{04173796-F342-4C35-84DB-8DC616532C04}" type="pres">
      <dgm:prSet presAssocID="{1D39C1EF-22BA-499C-AFD5-73740804CAF5}" presName="Name50" presStyleLbl="parChTrans1D2" presStyleIdx="2" presStyleCnt="4"/>
      <dgm:spPr/>
    </dgm:pt>
    <dgm:pt modelId="{40B4EB3E-135F-4FED-B6F6-50E0D2490C06}" type="pres">
      <dgm:prSet presAssocID="{B3F62F60-55A9-4B07-9D11-703DD15F9615}" presName="hierRoot2" presStyleCnt="0">
        <dgm:presLayoutVars>
          <dgm:hierBranch/>
        </dgm:presLayoutVars>
      </dgm:prSet>
      <dgm:spPr/>
    </dgm:pt>
    <dgm:pt modelId="{84DCC247-A30F-4B43-828D-9DD9EDEC0673}" type="pres">
      <dgm:prSet presAssocID="{B3F62F60-55A9-4B07-9D11-703DD15F9615}" presName="rootComposite" presStyleCnt="0"/>
      <dgm:spPr/>
    </dgm:pt>
    <dgm:pt modelId="{EE47F465-4A16-45A8-8FB3-75FF8F36D914}" type="pres">
      <dgm:prSet presAssocID="{B3F62F60-55A9-4B07-9D11-703DD15F9615}" presName="rootText" presStyleLbl="node2" presStyleIdx="2" presStyleCnt="4" custScaleX="76378" custScaleY="26764">
        <dgm:presLayoutVars>
          <dgm:chPref val="3"/>
        </dgm:presLayoutVars>
      </dgm:prSet>
      <dgm:spPr/>
    </dgm:pt>
    <dgm:pt modelId="{1E05460C-2DC0-469C-ABB5-57B5BDBD068D}" type="pres">
      <dgm:prSet presAssocID="{B3F62F60-55A9-4B07-9D11-703DD15F9615}" presName="rootConnector" presStyleLbl="node2" presStyleIdx="2" presStyleCnt="4"/>
      <dgm:spPr/>
    </dgm:pt>
    <dgm:pt modelId="{31233F55-82FE-45CA-B1F4-47F17EC85006}" type="pres">
      <dgm:prSet presAssocID="{B3F62F60-55A9-4B07-9D11-703DD15F9615}" presName="hierChild4" presStyleCnt="0"/>
      <dgm:spPr/>
    </dgm:pt>
    <dgm:pt modelId="{01A43166-00EE-4CF2-B3D8-9EE424F5192E}" type="pres">
      <dgm:prSet presAssocID="{B3F62F60-55A9-4B07-9D11-703DD15F9615}" presName="hierChild5" presStyleCnt="0"/>
      <dgm:spPr/>
    </dgm:pt>
    <dgm:pt modelId="{F83B28A2-850F-4010-971E-C465CAF01EBA}" type="pres">
      <dgm:prSet presAssocID="{AEAF6A10-D1A9-4946-B1A0-60ADF4CC9732}" presName="Name50" presStyleLbl="parChTrans1D2" presStyleIdx="3" presStyleCnt="4"/>
      <dgm:spPr/>
    </dgm:pt>
    <dgm:pt modelId="{64C8B467-1BCA-4867-989A-A71CE8983F22}" type="pres">
      <dgm:prSet presAssocID="{925B784F-A6E4-4464-93D9-1263BE462099}" presName="hierRoot2" presStyleCnt="0">
        <dgm:presLayoutVars>
          <dgm:hierBranch/>
        </dgm:presLayoutVars>
      </dgm:prSet>
      <dgm:spPr/>
    </dgm:pt>
    <dgm:pt modelId="{4EE9585B-881A-44E9-BF04-F9B2B47E6E8D}" type="pres">
      <dgm:prSet presAssocID="{925B784F-A6E4-4464-93D9-1263BE462099}" presName="rootComposite" presStyleCnt="0"/>
      <dgm:spPr/>
    </dgm:pt>
    <dgm:pt modelId="{DD87EF2B-77E5-4B4B-B6F3-274F7BB943F7}" type="pres">
      <dgm:prSet presAssocID="{925B784F-A6E4-4464-93D9-1263BE462099}" presName="rootText" presStyleLbl="node2" presStyleIdx="3" presStyleCnt="4" custScaleX="76378" custScaleY="26764">
        <dgm:presLayoutVars>
          <dgm:chPref val="3"/>
        </dgm:presLayoutVars>
      </dgm:prSet>
      <dgm:spPr/>
    </dgm:pt>
    <dgm:pt modelId="{8CB4CF4C-33E8-4455-A727-D10B88F792B7}" type="pres">
      <dgm:prSet presAssocID="{925B784F-A6E4-4464-93D9-1263BE462099}" presName="rootConnector" presStyleLbl="node2" presStyleIdx="3" presStyleCnt="4"/>
      <dgm:spPr/>
    </dgm:pt>
    <dgm:pt modelId="{F5C86B16-9CDE-43F4-A7CF-C97451805CA4}" type="pres">
      <dgm:prSet presAssocID="{925B784F-A6E4-4464-93D9-1263BE462099}" presName="hierChild4" presStyleCnt="0"/>
      <dgm:spPr/>
    </dgm:pt>
    <dgm:pt modelId="{FFFD447D-7F70-4150-8659-A1FD153B8452}" type="pres">
      <dgm:prSet presAssocID="{925B784F-A6E4-4464-93D9-1263BE462099}" presName="hierChild5" presStyleCnt="0"/>
      <dgm:spPr/>
    </dgm:pt>
    <dgm:pt modelId="{44D897FD-0046-4003-9CDC-76FCF053039E}" type="pres">
      <dgm:prSet presAssocID="{C9454272-5D19-4310-AB3B-49BED1C59EA1}" presName="hierChild3" presStyleCnt="0"/>
      <dgm:spPr/>
    </dgm:pt>
  </dgm:ptLst>
  <dgm:cxnLst>
    <dgm:cxn modelId="{0FADB20F-7487-48D9-96AC-664FCE5DBB92}" type="presOf" srcId="{925B784F-A6E4-4464-93D9-1263BE462099}" destId="{DD87EF2B-77E5-4B4B-B6F3-274F7BB943F7}" srcOrd="0" destOrd="0" presId="urn:microsoft.com/office/officeart/2005/8/layout/orgChart1"/>
    <dgm:cxn modelId="{059BB51C-26D3-402F-A20B-C52C05247747}" type="presOf" srcId="{741570A4-CDB8-4209-87DD-F903507A6014}" destId="{F63E2999-A75F-4474-BDF6-3025D8A5E987}" srcOrd="0" destOrd="0" presId="urn:microsoft.com/office/officeart/2005/8/layout/orgChart1"/>
    <dgm:cxn modelId="{787D0923-3C09-4AB8-B94D-C3A292C13979}" type="presOf" srcId="{741570A4-CDB8-4209-87DD-F903507A6014}" destId="{B0E67344-D964-4A7C-8309-AB5097160171}" srcOrd="1" destOrd="0" presId="urn:microsoft.com/office/officeart/2005/8/layout/orgChart1"/>
    <dgm:cxn modelId="{E715742D-3A60-4C9A-A53E-FCAFEFF925AA}" type="presOf" srcId="{22D200CF-ABE1-4640-A038-21CC1AB57B43}" destId="{7CBD620C-959F-463D-B32B-99DD4EEA9136}" srcOrd="0" destOrd="0" presId="urn:microsoft.com/office/officeart/2005/8/layout/orgChart1"/>
    <dgm:cxn modelId="{86C91B33-897D-43BA-9F36-E8715E667589}" srcId="{C9454272-5D19-4310-AB3B-49BED1C59EA1}" destId="{22D200CF-ABE1-4640-A038-21CC1AB57B43}" srcOrd="1" destOrd="0" parTransId="{20EE5763-4E91-4224-B875-E7CDABBF5422}" sibTransId="{360B46D2-84CC-4246-9185-ADE4BBCF692A}"/>
    <dgm:cxn modelId="{C0175436-584E-4D2E-87FE-C666FCDD8BD8}" type="presOf" srcId="{AEAF6A10-D1A9-4946-B1A0-60ADF4CC9732}" destId="{F83B28A2-850F-4010-971E-C465CAF01EBA}" srcOrd="0" destOrd="0" presId="urn:microsoft.com/office/officeart/2005/8/layout/orgChart1"/>
    <dgm:cxn modelId="{B2805540-8168-4E8C-BDA2-D2772DD6D8B0}" srcId="{3729433D-778E-498D-BC1D-971543A09622}" destId="{C9454272-5D19-4310-AB3B-49BED1C59EA1}" srcOrd="0" destOrd="0" parTransId="{FDCE2C32-5C0C-430C-8689-F16FF8E5DD70}" sibTransId="{BFC1D3BB-6FB3-4F9C-B97D-BBA07C0E5040}"/>
    <dgm:cxn modelId="{56AFFA5B-5EF5-47FD-B24B-F3F111D41EB5}" type="presOf" srcId="{B6A01405-1A4D-4FA8-9AD4-866DCCF0B987}" destId="{EF86589C-D967-4C0E-98F9-24EE78C7FCB5}" srcOrd="0" destOrd="0" presId="urn:microsoft.com/office/officeart/2005/8/layout/orgChart1"/>
    <dgm:cxn modelId="{2594E246-F9B3-4CB9-9CED-7596FA4B8984}" type="presOf" srcId="{20EE5763-4E91-4224-B875-E7CDABBF5422}" destId="{13DDA006-85EE-4A8F-9667-B92FA6E5345D}" srcOrd="0" destOrd="0" presId="urn:microsoft.com/office/officeart/2005/8/layout/orgChart1"/>
    <dgm:cxn modelId="{F803BE6C-EAEA-4576-8231-22548BF0ABF5}" type="presOf" srcId="{1D39C1EF-22BA-499C-AFD5-73740804CAF5}" destId="{04173796-F342-4C35-84DB-8DC616532C04}" srcOrd="0" destOrd="0" presId="urn:microsoft.com/office/officeart/2005/8/layout/orgChart1"/>
    <dgm:cxn modelId="{4388F871-58DB-475E-88BB-417AE9056BE8}" srcId="{C9454272-5D19-4310-AB3B-49BED1C59EA1}" destId="{925B784F-A6E4-4464-93D9-1263BE462099}" srcOrd="3" destOrd="0" parTransId="{AEAF6A10-D1A9-4946-B1A0-60ADF4CC9732}" sibTransId="{EAD9CA52-78FA-41AD-B8DA-E5B50225B016}"/>
    <dgm:cxn modelId="{7F4CED7D-CC03-4CA1-9E29-0C703E26B836}" type="presOf" srcId="{B3F62F60-55A9-4B07-9D11-703DD15F9615}" destId="{EE47F465-4A16-45A8-8FB3-75FF8F36D914}" srcOrd="0" destOrd="0" presId="urn:microsoft.com/office/officeart/2005/8/layout/orgChart1"/>
    <dgm:cxn modelId="{F53D678D-3663-466C-A2B8-B8C62EB4B272}" type="presOf" srcId="{3729433D-778E-498D-BC1D-971543A09622}" destId="{4AEEDDC8-97CA-4EDB-AE7D-37FAE79AE33F}" srcOrd="0" destOrd="0" presId="urn:microsoft.com/office/officeart/2005/8/layout/orgChart1"/>
    <dgm:cxn modelId="{5B805C9A-3079-42B2-B1DA-E1E18BD61218}" type="presOf" srcId="{22D200CF-ABE1-4640-A038-21CC1AB57B43}" destId="{47DF8F03-819D-44BE-9CF2-1A75D4D6A099}" srcOrd="1" destOrd="0" presId="urn:microsoft.com/office/officeart/2005/8/layout/orgChart1"/>
    <dgm:cxn modelId="{50D931AD-6CB4-4A17-9E68-6E98B1853AEE}" type="presOf" srcId="{C9454272-5D19-4310-AB3B-49BED1C59EA1}" destId="{18E2C37E-C530-4BC2-8192-A011FBB30969}" srcOrd="1" destOrd="0" presId="urn:microsoft.com/office/officeart/2005/8/layout/orgChart1"/>
    <dgm:cxn modelId="{D47A93CA-0E6C-405D-900F-1FC8D6E38365}" type="presOf" srcId="{B3F62F60-55A9-4B07-9D11-703DD15F9615}" destId="{1E05460C-2DC0-469C-ABB5-57B5BDBD068D}" srcOrd="1" destOrd="0" presId="urn:microsoft.com/office/officeart/2005/8/layout/orgChart1"/>
    <dgm:cxn modelId="{8AEF0CE5-F9F0-4FE6-A918-8BCD989324D5}" type="presOf" srcId="{C9454272-5D19-4310-AB3B-49BED1C59EA1}" destId="{811D621B-85C9-4743-ACDB-D6CFDFF0A143}" srcOrd="0" destOrd="0" presId="urn:microsoft.com/office/officeart/2005/8/layout/orgChart1"/>
    <dgm:cxn modelId="{628673F8-15EF-4BB1-BA93-F4C1ADCC2512}" srcId="{C9454272-5D19-4310-AB3B-49BED1C59EA1}" destId="{741570A4-CDB8-4209-87DD-F903507A6014}" srcOrd="0" destOrd="0" parTransId="{B6A01405-1A4D-4FA8-9AD4-866DCCF0B987}" sibTransId="{126A4E4B-FCE0-44E1-82E6-FF95E72ED5B6}"/>
    <dgm:cxn modelId="{504589FB-1713-4236-BC8E-3B96B0A88C86}" srcId="{C9454272-5D19-4310-AB3B-49BED1C59EA1}" destId="{B3F62F60-55A9-4B07-9D11-703DD15F9615}" srcOrd="2" destOrd="0" parTransId="{1D39C1EF-22BA-499C-AFD5-73740804CAF5}" sibTransId="{066B23D8-3DBC-4CBE-A792-917D6FB27811}"/>
    <dgm:cxn modelId="{87229AFD-7D9C-42AE-BFDB-EEDBE5D6BA65}" type="presOf" srcId="{925B784F-A6E4-4464-93D9-1263BE462099}" destId="{8CB4CF4C-33E8-4455-A727-D10B88F792B7}" srcOrd="1" destOrd="0" presId="urn:microsoft.com/office/officeart/2005/8/layout/orgChart1"/>
    <dgm:cxn modelId="{14140360-AD93-4965-B366-98ACB5424FB8}" type="presParOf" srcId="{4AEEDDC8-97CA-4EDB-AE7D-37FAE79AE33F}" destId="{2E9B37EA-86BD-48DF-A050-80E4B8DAEBC3}" srcOrd="0" destOrd="0" presId="urn:microsoft.com/office/officeart/2005/8/layout/orgChart1"/>
    <dgm:cxn modelId="{4EE30526-A818-49B0-9FF4-FAC1F85A2F40}" type="presParOf" srcId="{2E9B37EA-86BD-48DF-A050-80E4B8DAEBC3}" destId="{8B758B97-EC51-42ED-B65E-E5902BECAC78}" srcOrd="0" destOrd="0" presId="urn:microsoft.com/office/officeart/2005/8/layout/orgChart1"/>
    <dgm:cxn modelId="{73879758-ECF0-43CD-A163-F4EBC4B27CBF}" type="presParOf" srcId="{8B758B97-EC51-42ED-B65E-E5902BECAC78}" destId="{811D621B-85C9-4743-ACDB-D6CFDFF0A143}" srcOrd="0" destOrd="0" presId="urn:microsoft.com/office/officeart/2005/8/layout/orgChart1"/>
    <dgm:cxn modelId="{151248A7-3151-44E8-AD1D-E8F3CEA02E9B}" type="presParOf" srcId="{8B758B97-EC51-42ED-B65E-E5902BECAC78}" destId="{18E2C37E-C530-4BC2-8192-A011FBB30969}" srcOrd="1" destOrd="0" presId="urn:microsoft.com/office/officeart/2005/8/layout/orgChart1"/>
    <dgm:cxn modelId="{E3455004-302C-42D6-ACA4-A98C9500BCF3}" type="presParOf" srcId="{2E9B37EA-86BD-48DF-A050-80E4B8DAEBC3}" destId="{56942FA7-BD24-4D7A-9CEB-5766343453D7}" srcOrd="1" destOrd="0" presId="urn:microsoft.com/office/officeart/2005/8/layout/orgChart1"/>
    <dgm:cxn modelId="{1A0D03B4-6378-4D56-A58D-349BD7738797}" type="presParOf" srcId="{56942FA7-BD24-4D7A-9CEB-5766343453D7}" destId="{EF86589C-D967-4C0E-98F9-24EE78C7FCB5}" srcOrd="0" destOrd="0" presId="urn:microsoft.com/office/officeart/2005/8/layout/orgChart1"/>
    <dgm:cxn modelId="{EBBFFB29-9496-4F92-9BD9-F7DD6EB1E0EF}" type="presParOf" srcId="{56942FA7-BD24-4D7A-9CEB-5766343453D7}" destId="{ED5812B7-E63B-4D98-ADF6-51D8418325FA}" srcOrd="1" destOrd="0" presId="urn:microsoft.com/office/officeart/2005/8/layout/orgChart1"/>
    <dgm:cxn modelId="{4658E360-9C08-439A-83B7-8F780E0C9D4B}" type="presParOf" srcId="{ED5812B7-E63B-4D98-ADF6-51D8418325FA}" destId="{B322CF13-4E63-4DD5-991A-0DCBFAD0CB14}" srcOrd="0" destOrd="0" presId="urn:microsoft.com/office/officeart/2005/8/layout/orgChart1"/>
    <dgm:cxn modelId="{FB5EB3F2-6976-4DA7-AE29-2A74A32B9A42}" type="presParOf" srcId="{B322CF13-4E63-4DD5-991A-0DCBFAD0CB14}" destId="{F63E2999-A75F-4474-BDF6-3025D8A5E987}" srcOrd="0" destOrd="0" presId="urn:microsoft.com/office/officeart/2005/8/layout/orgChart1"/>
    <dgm:cxn modelId="{497B2F6D-9E7E-43B0-92C4-ECE8F1440C07}" type="presParOf" srcId="{B322CF13-4E63-4DD5-991A-0DCBFAD0CB14}" destId="{B0E67344-D964-4A7C-8309-AB5097160171}" srcOrd="1" destOrd="0" presId="urn:microsoft.com/office/officeart/2005/8/layout/orgChart1"/>
    <dgm:cxn modelId="{F9B57F58-060B-4705-BE48-8E5BFC7D4D82}" type="presParOf" srcId="{ED5812B7-E63B-4D98-ADF6-51D8418325FA}" destId="{A117BE85-F6B1-46DC-A122-E3BEAC8B60CC}" srcOrd="1" destOrd="0" presId="urn:microsoft.com/office/officeart/2005/8/layout/orgChart1"/>
    <dgm:cxn modelId="{32E0375B-54E1-491C-BEE9-F0872792BE1B}" type="presParOf" srcId="{ED5812B7-E63B-4D98-ADF6-51D8418325FA}" destId="{3F4D42FD-6E0A-4D91-AC09-ADEAF9B2380F}" srcOrd="2" destOrd="0" presId="urn:microsoft.com/office/officeart/2005/8/layout/orgChart1"/>
    <dgm:cxn modelId="{14D09E54-DE5A-4CA4-8AF4-D474DF685B0A}" type="presParOf" srcId="{56942FA7-BD24-4D7A-9CEB-5766343453D7}" destId="{13DDA006-85EE-4A8F-9667-B92FA6E5345D}" srcOrd="2" destOrd="0" presId="urn:microsoft.com/office/officeart/2005/8/layout/orgChart1"/>
    <dgm:cxn modelId="{9CFA5115-7739-415A-B94A-B51DBE2C83E4}" type="presParOf" srcId="{56942FA7-BD24-4D7A-9CEB-5766343453D7}" destId="{3C122D89-9F8D-4B6E-A51F-6E7D645EBC7F}" srcOrd="3" destOrd="0" presId="urn:microsoft.com/office/officeart/2005/8/layout/orgChart1"/>
    <dgm:cxn modelId="{455DB747-22FF-4075-96D2-E48E15C25216}" type="presParOf" srcId="{3C122D89-9F8D-4B6E-A51F-6E7D645EBC7F}" destId="{73AE7A58-2BAF-4758-888D-CE9FFB89D354}" srcOrd="0" destOrd="0" presId="urn:microsoft.com/office/officeart/2005/8/layout/orgChart1"/>
    <dgm:cxn modelId="{2FF834F8-569E-4123-951E-B095E5485BCA}" type="presParOf" srcId="{73AE7A58-2BAF-4758-888D-CE9FFB89D354}" destId="{7CBD620C-959F-463D-B32B-99DD4EEA9136}" srcOrd="0" destOrd="0" presId="urn:microsoft.com/office/officeart/2005/8/layout/orgChart1"/>
    <dgm:cxn modelId="{CB196B28-1C1C-4BA4-AFB4-C0F12C79B295}" type="presParOf" srcId="{73AE7A58-2BAF-4758-888D-CE9FFB89D354}" destId="{47DF8F03-819D-44BE-9CF2-1A75D4D6A099}" srcOrd="1" destOrd="0" presId="urn:microsoft.com/office/officeart/2005/8/layout/orgChart1"/>
    <dgm:cxn modelId="{2E54A47E-13A5-489B-8589-5ABE7F09AB8B}" type="presParOf" srcId="{3C122D89-9F8D-4B6E-A51F-6E7D645EBC7F}" destId="{F226AD86-BA90-4629-BF95-E2F4F21188CE}" srcOrd="1" destOrd="0" presId="urn:microsoft.com/office/officeart/2005/8/layout/orgChart1"/>
    <dgm:cxn modelId="{9ECBBAFD-7B27-414B-9FDB-724202BBC1D8}" type="presParOf" srcId="{3C122D89-9F8D-4B6E-A51F-6E7D645EBC7F}" destId="{1CFF1045-DDAD-4569-A2C5-30CAF1F7904B}" srcOrd="2" destOrd="0" presId="urn:microsoft.com/office/officeart/2005/8/layout/orgChart1"/>
    <dgm:cxn modelId="{5FC31ABB-1C6A-4010-9972-35E54F49C37E}" type="presParOf" srcId="{56942FA7-BD24-4D7A-9CEB-5766343453D7}" destId="{04173796-F342-4C35-84DB-8DC616532C04}" srcOrd="4" destOrd="0" presId="urn:microsoft.com/office/officeart/2005/8/layout/orgChart1"/>
    <dgm:cxn modelId="{C06C3F47-11E8-4E31-98FC-6C95ABB16B71}" type="presParOf" srcId="{56942FA7-BD24-4D7A-9CEB-5766343453D7}" destId="{40B4EB3E-135F-4FED-B6F6-50E0D2490C06}" srcOrd="5" destOrd="0" presId="urn:microsoft.com/office/officeart/2005/8/layout/orgChart1"/>
    <dgm:cxn modelId="{1AF47872-CADC-442E-925C-19FC90EA5C53}" type="presParOf" srcId="{40B4EB3E-135F-4FED-B6F6-50E0D2490C06}" destId="{84DCC247-A30F-4B43-828D-9DD9EDEC0673}" srcOrd="0" destOrd="0" presId="urn:microsoft.com/office/officeart/2005/8/layout/orgChart1"/>
    <dgm:cxn modelId="{031D66B0-6FE0-40F4-B825-AB68D1702C0E}" type="presParOf" srcId="{84DCC247-A30F-4B43-828D-9DD9EDEC0673}" destId="{EE47F465-4A16-45A8-8FB3-75FF8F36D914}" srcOrd="0" destOrd="0" presId="urn:microsoft.com/office/officeart/2005/8/layout/orgChart1"/>
    <dgm:cxn modelId="{99ADDD0B-166A-4969-8086-29D38FCE6AF7}" type="presParOf" srcId="{84DCC247-A30F-4B43-828D-9DD9EDEC0673}" destId="{1E05460C-2DC0-469C-ABB5-57B5BDBD068D}" srcOrd="1" destOrd="0" presId="urn:microsoft.com/office/officeart/2005/8/layout/orgChart1"/>
    <dgm:cxn modelId="{DD644263-C2A3-4D96-ADA7-4FD566C3BCC5}" type="presParOf" srcId="{40B4EB3E-135F-4FED-B6F6-50E0D2490C06}" destId="{31233F55-82FE-45CA-B1F4-47F17EC85006}" srcOrd="1" destOrd="0" presId="urn:microsoft.com/office/officeart/2005/8/layout/orgChart1"/>
    <dgm:cxn modelId="{0ABB4741-BD89-4CA8-9908-276F644F049E}" type="presParOf" srcId="{40B4EB3E-135F-4FED-B6F6-50E0D2490C06}" destId="{01A43166-00EE-4CF2-B3D8-9EE424F5192E}" srcOrd="2" destOrd="0" presId="urn:microsoft.com/office/officeart/2005/8/layout/orgChart1"/>
    <dgm:cxn modelId="{CCE0D321-3A93-40EC-97C1-90EA078565E0}" type="presParOf" srcId="{56942FA7-BD24-4D7A-9CEB-5766343453D7}" destId="{F83B28A2-850F-4010-971E-C465CAF01EBA}" srcOrd="6" destOrd="0" presId="urn:microsoft.com/office/officeart/2005/8/layout/orgChart1"/>
    <dgm:cxn modelId="{40FFF373-B1B1-42AD-967E-629D7C16AF01}" type="presParOf" srcId="{56942FA7-BD24-4D7A-9CEB-5766343453D7}" destId="{64C8B467-1BCA-4867-989A-A71CE8983F22}" srcOrd="7" destOrd="0" presId="urn:microsoft.com/office/officeart/2005/8/layout/orgChart1"/>
    <dgm:cxn modelId="{A7653EE2-BBBC-401B-85EC-29D9906ED2BB}" type="presParOf" srcId="{64C8B467-1BCA-4867-989A-A71CE8983F22}" destId="{4EE9585B-881A-44E9-BF04-F9B2B47E6E8D}" srcOrd="0" destOrd="0" presId="urn:microsoft.com/office/officeart/2005/8/layout/orgChart1"/>
    <dgm:cxn modelId="{79ED1625-041A-4D20-A8F9-7E8EE689517E}" type="presParOf" srcId="{4EE9585B-881A-44E9-BF04-F9B2B47E6E8D}" destId="{DD87EF2B-77E5-4B4B-B6F3-274F7BB943F7}" srcOrd="0" destOrd="0" presId="urn:microsoft.com/office/officeart/2005/8/layout/orgChart1"/>
    <dgm:cxn modelId="{B1868ABA-5E42-4DE4-B2E3-8C6C624397E6}" type="presParOf" srcId="{4EE9585B-881A-44E9-BF04-F9B2B47E6E8D}" destId="{8CB4CF4C-33E8-4455-A727-D10B88F792B7}" srcOrd="1" destOrd="0" presId="urn:microsoft.com/office/officeart/2005/8/layout/orgChart1"/>
    <dgm:cxn modelId="{00F8DD9D-0E53-4C2A-BD57-3D29DE9D293F}" type="presParOf" srcId="{64C8B467-1BCA-4867-989A-A71CE8983F22}" destId="{F5C86B16-9CDE-43F4-A7CF-C97451805CA4}" srcOrd="1" destOrd="0" presId="urn:microsoft.com/office/officeart/2005/8/layout/orgChart1"/>
    <dgm:cxn modelId="{E37E371B-BA69-4FBB-8E36-3965FF8750E0}" type="presParOf" srcId="{64C8B467-1BCA-4867-989A-A71CE8983F22}" destId="{FFFD447D-7F70-4150-8659-A1FD153B8452}" srcOrd="2" destOrd="0" presId="urn:microsoft.com/office/officeart/2005/8/layout/orgChart1"/>
    <dgm:cxn modelId="{FA9DCD3D-E451-4B20-8270-CE0427D6119D}" type="presParOf" srcId="{2E9B37EA-86BD-48DF-A050-80E4B8DAEBC3}" destId="{44D897FD-0046-4003-9CDC-76FCF053039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ADF53F-4948-4844-9275-27D22E5DCF60}">
      <dsp:nvSpPr>
        <dsp:cNvPr id="0" name=""/>
        <dsp:cNvSpPr/>
      </dsp:nvSpPr>
      <dsp:spPr>
        <a:xfrm>
          <a:off x="4955344" y="2136063"/>
          <a:ext cx="2814278" cy="1467013"/>
        </a:xfrm>
        <a:custGeom>
          <a:avLst/>
          <a:gdLst/>
          <a:ahLst/>
          <a:cxnLst/>
          <a:rect l="0" t="0" r="0" b="0"/>
          <a:pathLst>
            <a:path>
              <a:moveTo>
                <a:pt x="0" y="0"/>
              </a:moveTo>
              <a:lnTo>
                <a:pt x="0" y="1371989"/>
              </a:lnTo>
              <a:lnTo>
                <a:pt x="2814278" y="1371989"/>
              </a:lnTo>
              <a:lnTo>
                <a:pt x="2814278" y="1467013"/>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C6DB7C2-EE42-47A1-88E9-C029658A977B}">
      <dsp:nvSpPr>
        <dsp:cNvPr id="0" name=""/>
        <dsp:cNvSpPr/>
      </dsp:nvSpPr>
      <dsp:spPr>
        <a:xfrm>
          <a:off x="4955344" y="2136063"/>
          <a:ext cx="764069" cy="1486267"/>
        </a:xfrm>
        <a:custGeom>
          <a:avLst/>
          <a:gdLst/>
          <a:ahLst/>
          <a:cxnLst/>
          <a:rect l="0" t="0" r="0" b="0"/>
          <a:pathLst>
            <a:path>
              <a:moveTo>
                <a:pt x="0" y="0"/>
              </a:moveTo>
              <a:lnTo>
                <a:pt x="0" y="1391243"/>
              </a:lnTo>
              <a:lnTo>
                <a:pt x="764069" y="1391243"/>
              </a:lnTo>
              <a:lnTo>
                <a:pt x="764069" y="1486267"/>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2D5069F-4C6B-4129-9E33-33F16DFB95EE}">
      <dsp:nvSpPr>
        <dsp:cNvPr id="0" name=""/>
        <dsp:cNvSpPr/>
      </dsp:nvSpPr>
      <dsp:spPr>
        <a:xfrm>
          <a:off x="3840698" y="2136063"/>
          <a:ext cx="1114646" cy="1486267"/>
        </a:xfrm>
        <a:custGeom>
          <a:avLst/>
          <a:gdLst/>
          <a:ahLst/>
          <a:cxnLst/>
          <a:rect l="0" t="0" r="0" b="0"/>
          <a:pathLst>
            <a:path>
              <a:moveTo>
                <a:pt x="1114646" y="0"/>
              </a:moveTo>
              <a:lnTo>
                <a:pt x="1114646" y="1391243"/>
              </a:lnTo>
              <a:lnTo>
                <a:pt x="0" y="1391243"/>
              </a:lnTo>
              <a:lnTo>
                <a:pt x="0" y="1486267"/>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9E41BF3-5A21-4AF5-9B7D-E48DA86FDB99}">
      <dsp:nvSpPr>
        <dsp:cNvPr id="0" name=""/>
        <dsp:cNvSpPr/>
      </dsp:nvSpPr>
      <dsp:spPr>
        <a:xfrm>
          <a:off x="2021153" y="2136063"/>
          <a:ext cx="2934190" cy="1486267"/>
        </a:xfrm>
        <a:custGeom>
          <a:avLst/>
          <a:gdLst/>
          <a:ahLst/>
          <a:cxnLst/>
          <a:rect l="0" t="0" r="0" b="0"/>
          <a:pathLst>
            <a:path>
              <a:moveTo>
                <a:pt x="2934190" y="0"/>
              </a:moveTo>
              <a:lnTo>
                <a:pt x="2934190" y="1391243"/>
              </a:lnTo>
              <a:lnTo>
                <a:pt x="0" y="1391243"/>
              </a:lnTo>
              <a:lnTo>
                <a:pt x="0" y="1486267"/>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E2B3A45-8966-40D2-97F1-E8F616FBE71E}">
      <dsp:nvSpPr>
        <dsp:cNvPr id="0" name=""/>
        <dsp:cNvSpPr/>
      </dsp:nvSpPr>
      <dsp:spPr>
        <a:xfrm>
          <a:off x="4900382" y="543079"/>
          <a:ext cx="91440" cy="941630"/>
        </a:xfrm>
        <a:custGeom>
          <a:avLst/>
          <a:gdLst/>
          <a:ahLst/>
          <a:cxnLst/>
          <a:rect l="0" t="0" r="0" b="0"/>
          <a:pathLst>
            <a:path>
              <a:moveTo>
                <a:pt x="45720" y="0"/>
              </a:moveTo>
              <a:lnTo>
                <a:pt x="45720" y="846606"/>
              </a:lnTo>
              <a:lnTo>
                <a:pt x="54962" y="846606"/>
              </a:lnTo>
              <a:lnTo>
                <a:pt x="54962" y="941630"/>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EFA1E9E-5576-412A-B684-90E14A9CD212}">
      <dsp:nvSpPr>
        <dsp:cNvPr id="0" name=""/>
        <dsp:cNvSpPr/>
      </dsp:nvSpPr>
      <dsp:spPr>
        <a:xfrm>
          <a:off x="3554324" y="-108273"/>
          <a:ext cx="2783555" cy="65135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8373271-0A19-42ED-B1D3-7E5908FD9AE9}">
      <dsp:nvSpPr>
        <dsp:cNvPr id="0" name=""/>
        <dsp:cNvSpPr/>
      </dsp:nvSpPr>
      <dsp:spPr>
        <a:xfrm>
          <a:off x="3668297" y="0"/>
          <a:ext cx="2783555" cy="6513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Maximization of Shareholders Value</a:t>
          </a:r>
        </a:p>
      </dsp:txBody>
      <dsp:txXfrm>
        <a:off x="3687374" y="19077"/>
        <a:ext cx="2745401" cy="613199"/>
      </dsp:txXfrm>
    </dsp:sp>
    <dsp:sp modelId="{642FC0DC-9746-4040-95D8-27095A33048E}">
      <dsp:nvSpPr>
        <dsp:cNvPr id="0" name=""/>
        <dsp:cNvSpPr/>
      </dsp:nvSpPr>
      <dsp:spPr>
        <a:xfrm>
          <a:off x="3518572" y="1484710"/>
          <a:ext cx="2873545" cy="651353"/>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404441A-74A8-4DD3-B38B-883CABD1BB2B}">
      <dsp:nvSpPr>
        <dsp:cNvPr id="0" name=""/>
        <dsp:cNvSpPr/>
      </dsp:nvSpPr>
      <dsp:spPr>
        <a:xfrm>
          <a:off x="3632544" y="1592984"/>
          <a:ext cx="2873545" cy="65135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Risk &amp; Return </a:t>
          </a:r>
        </a:p>
      </dsp:txBody>
      <dsp:txXfrm>
        <a:off x="3651621" y="1612061"/>
        <a:ext cx="2835391" cy="613199"/>
      </dsp:txXfrm>
    </dsp:sp>
    <dsp:sp modelId="{DF3A5277-C16D-4347-86B0-30FC41DF517E}">
      <dsp:nvSpPr>
        <dsp:cNvPr id="0" name=""/>
        <dsp:cNvSpPr/>
      </dsp:nvSpPr>
      <dsp:spPr>
        <a:xfrm>
          <a:off x="1233565" y="3622331"/>
          <a:ext cx="1575177" cy="651353"/>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E77A32C-0E71-4B12-8D06-7FF1E4EE550E}">
      <dsp:nvSpPr>
        <dsp:cNvPr id="0" name=""/>
        <dsp:cNvSpPr/>
      </dsp:nvSpPr>
      <dsp:spPr>
        <a:xfrm>
          <a:off x="1347537" y="3730605"/>
          <a:ext cx="1575177" cy="65135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Investment Decisions</a:t>
          </a:r>
          <a:endParaRPr lang="en-US" sz="1600" kern="1200" dirty="0">
            <a:latin typeface="+mj-lt"/>
          </a:endParaRPr>
        </a:p>
      </dsp:txBody>
      <dsp:txXfrm>
        <a:off x="1366614" y="3749682"/>
        <a:ext cx="1537023" cy="613199"/>
      </dsp:txXfrm>
    </dsp:sp>
    <dsp:sp modelId="{444066B2-32A1-4914-B8B2-602751C842B2}">
      <dsp:nvSpPr>
        <dsp:cNvPr id="0" name=""/>
        <dsp:cNvSpPr/>
      </dsp:nvSpPr>
      <dsp:spPr>
        <a:xfrm>
          <a:off x="3030276" y="3622331"/>
          <a:ext cx="1620843" cy="651353"/>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49D9275-33BA-4AA2-98C4-91C3BADA5062}">
      <dsp:nvSpPr>
        <dsp:cNvPr id="0" name=""/>
        <dsp:cNvSpPr/>
      </dsp:nvSpPr>
      <dsp:spPr>
        <a:xfrm>
          <a:off x="3144249" y="3730605"/>
          <a:ext cx="1620843" cy="65135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Financing Decisions </a:t>
          </a:r>
          <a:endParaRPr lang="en-US" sz="1600" kern="1200" dirty="0">
            <a:latin typeface="+mj-lt"/>
          </a:endParaRPr>
        </a:p>
      </dsp:txBody>
      <dsp:txXfrm>
        <a:off x="3163326" y="3749682"/>
        <a:ext cx="1582689" cy="613199"/>
      </dsp:txXfrm>
    </dsp:sp>
    <dsp:sp modelId="{C84F38A1-40C6-4422-81C4-B3EC8A2F18C2}">
      <dsp:nvSpPr>
        <dsp:cNvPr id="0" name=""/>
        <dsp:cNvSpPr/>
      </dsp:nvSpPr>
      <dsp:spPr>
        <a:xfrm>
          <a:off x="5051587" y="3622331"/>
          <a:ext cx="1335653" cy="651353"/>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D0E492F-FE6E-449E-AB6F-6E07ACDE6E95}">
      <dsp:nvSpPr>
        <dsp:cNvPr id="0" name=""/>
        <dsp:cNvSpPr/>
      </dsp:nvSpPr>
      <dsp:spPr>
        <a:xfrm>
          <a:off x="5165559" y="3730605"/>
          <a:ext cx="1335653" cy="65135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Dividend Decisions </a:t>
          </a:r>
          <a:endParaRPr lang="en-US" sz="1600" kern="1200" dirty="0">
            <a:latin typeface="+mj-lt"/>
          </a:endParaRPr>
        </a:p>
      </dsp:txBody>
      <dsp:txXfrm>
        <a:off x="5184636" y="3749682"/>
        <a:ext cx="1297499" cy="613199"/>
      </dsp:txXfrm>
    </dsp:sp>
    <dsp:sp modelId="{BFA3C502-218B-4515-80C7-4F484BE2AE31}">
      <dsp:nvSpPr>
        <dsp:cNvPr id="0" name=""/>
        <dsp:cNvSpPr/>
      </dsp:nvSpPr>
      <dsp:spPr>
        <a:xfrm>
          <a:off x="7118818" y="3603077"/>
          <a:ext cx="1301609" cy="651353"/>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0E8198B-896F-4BB3-A452-C34F0D868C90}">
      <dsp:nvSpPr>
        <dsp:cNvPr id="0" name=""/>
        <dsp:cNvSpPr/>
      </dsp:nvSpPr>
      <dsp:spPr>
        <a:xfrm>
          <a:off x="7232790" y="3711351"/>
          <a:ext cx="1301609" cy="65135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Working Capital  Decisions </a:t>
          </a:r>
          <a:endParaRPr lang="en-US" sz="1600" kern="1200" dirty="0">
            <a:latin typeface="+mj-lt"/>
          </a:endParaRPr>
        </a:p>
      </dsp:txBody>
      <dsp:txXfrm>
        <a:off x="7251867" y="3730428"/>
        <a:ext cx="1263455" cy="613199"/>
      </dsp:txXfrm>
    </dsp:sp>
    <dsp:sp modelId="{85FA1B0C-96C4-4083-9588-A82CF09DD020}">
      <dsp:nvSpPr>
        <dsp:cNvPr id="0" name=""/>
        <dsp:cNvSpPr/>
      </dsp:nvSpPr>
      <dsp:spPr>
        <a:xfrm>
          <a:off x="-113972" y="-108273"/>
          <a:ext cx="1025753" cy="65135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8F45153-17CB-4565-B468-49C02AD8DCEB}">
      <dsp:nvSpPr>
        <dsp:cNvPr id="0" name=""/>
        <dsp:cNvSpPr/>
      </dsp:nvSpPr>
      <dsp:spPr>
        <a:xfrm>
          <a:off x="0" y="0"/>
          <a:ext cx="1025753" cy="6513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The Objective</a:t>
          </a:r>
        </a:p>
      </dsp:txBody>
      <dsp:txXfrm>
        <a:off x="19077" y="19077"/>
        <a:ext cx="987599" cy="613199"/>
      </dsp:txXfrm>
    </dsp:sp>
    <dsp:sp modelId="{5D9884AF-D9F5-4E7F-9390-B8DA2C4B9FD8}">
      <dsp:nvSpPr>
        <dsp:cNvPr id="0" name=""/>
        <dsp:cNvSpPr/>
      </dsp:nvSpPr>
      <dsp:spPr>
        <a:xfrm>
          <a:off x="-113972" y="1006157"/>
          <a:ext cx="1025753" cy="65135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A320194-254F-42AF-A1BB-4C2055259C34}">
      <dsp:nvSpPr>
        <dsp:cNvPr id="0" name=""/>
        <dsp:cNvSpPr/>
      </dsp:nvSpPr>
      <dsp:spPr>
        <a:xfrm>
          <a:off x="0" y="1114431"/>
          <a:ext cx="1025753" cy="6513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Parameters impacting objective</a:t>
          </a:r>
        </a:p>
      </dsp:txBody>
      <dsp:txXfrm>
        <a:off x="19077" y="1133508"/>
        <a:ext cx="987599" cy="613199"/>
      </dsp:txXfrm>
    </dsp:sp>
    <dsp:sp modelId="{6CF0AC3D-C13C-41A8-8852-E9665E2E7A22}">
      <dsp:nvSpPr>
        <dsp:cNvPr id="0" name=""/>
        <dsp:cNvSpPr/>
      </dsp:nvSpPr>
      <dsp:spPr>
        <a:xfrm>
          <a:off x="-88169" y="2711126"/>
          <a:ext cx="1025753" cy="65135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44C2CE8-C7AA-4D49-879B-DCB717F96013}">
      <dsp:nvSpPr>
        <dsp:cNvPr id="0" name=""/>
        <dsp:cNvSpPr/>
      </dsp:nvSpPr>
      <dsp:spPr>
        <a:xfrm>
          <a:off x="25803" y="2819400"/>
          <a:ext cx="1025753" cy="6513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Main Decisions </a:t>
          </a:r>
        </a:p>
      </dsp:txBody>
      <dsp:txXfrm>
        <a:off x="44880" y="2838477"/>
        <a:ext cx="987599" cy="6131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A19674-3258-4A4C-A59C-F967D9D8DF2F}">
      <dsp:nvSpPr>
        <dsp:cNvPr id="0" name=""/>
        <dsp:cNvSpPr/>
      </dsp:nvSpPr>
      <dsp:spPr>
        <a:xfrm>
          <a:off x="0" y="311924"/>
          <a:ext cx="8001000" cy="10080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20967" tIns="416560" rIns="620967" bIns="120904" numCol="1" spcCol="1270" anchor="t" anchorCtr="0">
          <a:noAutofit/>
        </a:bodyPr>
        <a:lstStyle/>
        <a:p>
          <a:pPr marL="171450" lvl="1" indent="-171450" algn="l" defTabSz="755650">
            <a:lnSpc>
              <a:spcPct val="90000"/>
            </a:lnSpc>
            <a:spcBef>
              <a:spcPct val="0"/>
            </a:spcBef>
            <a:spcAft>
              <a:spcPct val="15000"/>
            </a:spcAft>
            <a:buChar char="•"/>
          </a:pPr>
          <a:r>
            <a:rPr lang="en-US" altLang="ko-KR" sz="1700" b="0" kern="1200" cap="none" spc="0" dirty="0">
              <a:ln w="0"/>
              <a:solidFill>
                <a:srgbClr val="660033"/>
              </a:solidFill>
              <a:effectLst>
                <a:outerShdw blurRad="38100" dist="19050" dir="2700000" algn="tl" rotWithShape="0">
                  <a:schemeClr val="dk1">
                    <a:alpha val="40000"/>
                  </a:schemeClr>
                </a:outerShdw>
              </a:effectLst>
              <a:latin typeface="Consolas" panose="020B0609020204030204" pitchFamily="49" charset="0"/>
            </a:rPr>
            <a:t>It is an investment decision and hence, any cash flows related to financing decision should be kept separate.</a:t>
          </a:r>
        </a:p>
      </dsp:txBody>
      <dsp:txXfrm>
        <a:off x="0" y="311924"/>
        <a:ext cx="8001000" cy="1008000"/>
      </dsp:txXfrm>
    </dsp:sp>
    <dsp:sp modelId="{7C8E1564-BDB8-4FDC-83C0-82314EDB9F37}">
      <dsp:nvSpPr>
        <dsp:cNvPr id="0" name=""/>
        <dsp:cNvSpPr/>
      </dsp:nvSpPr>
      <dsp:spPr>
        <a:xfrm>
          <a:off x="400050" y="16724"/>
          <a:ext cx="5600700" cy="59040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889000">
            <a:lnSpc>
              <a:spcPct val="90000"/>
            </a:lnSpc>
            <a:spcBef>
              <a:spcPct val="0"/>
            </a:spcBef>
            <a:spcAft>
              <a:spcPct val="35000"/>
            </a:spcAft>
            <a:buNone/>
          </a:pPr>
          <a:r>
            <a:rPr lang="en-US" altLang="ko-KR" sz="2000" kern="1200" dirty="0"/>
            <a:t>Separation Principle</a:t>
          </a:r>
        </a:p>
      </dsp:txBody>
      <dsp:txXfrm>
        <a:off x="428871" y="45545"/>
        <a:ext cx="5543058" cy="532758"/>
      </dsp:txXfrm>
    </dsp:sp>
    <dsp:sp modelId="{85C88F16-1E53-4ECE-AA89-8FF3AB050C66}">
      <dsp:nvSpPr>
        <dsp:cNvPr id="0" name=""/>
        <dsp:cNvSpPr/>
      </dsp:nvSpPr>
      <dsp:spPr>
        <a:xfrm>
          <a:off x="0" y="1723125"/>
          <a:ext cx="8001000" cy="1008000"/>
        </a:xfrm>
        <a:prstGeom prst="rect">
          <a:avLst/>
        </a:prstGeom>
        <a:solidFill>
          <a:schemeClr val="lt1">
            <a:alpha val="90000"/>
            <a:hueOff val="0"/>
            <a:satOff val="0"/>
            <a:lumOff val="0"/>
            <a:alphaOff val="0"/>
          </a:schemeClr>
        </a:solidFill>
        <a:ln w="9525" cap="flat" cmpd="sng" algn="ctr">
          <a:solidFill>
            <a:schemeClr val="accent2">
              <a:hueOff val="-843674"/>
              <a:satOff val="11440"/>
              <a:lumOff val="-4968"/>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20967" tIns="416560" rIns="620967" bIns="120904" numCol="1" spcCol="1270" anchor="t" anchorCtr="0">
          <a:noAutofit/>
        </a:bodyPr>
        <a:lstStyle/>
        <a:p>
          <a:pPr marL="171450" lvl="1" indent="-171450" algn="l" defTabSz="755650">
            <a:lnSpc>
              <a:spcPct val="90000"/>
            </a:lnSpc>
            <a:spcBef>
              <a:spcPct val="0"/>
            </a:spcBef>
            <a:spcAft>
              <a:spcPct val="15000"/>
            </a:spcAft>
            <a:buChar char="•"/>
          </a:pPr>
          <a:r>
            <a:rPr lang="en-US" altLang="ko-KR" sz="1700" b="0" kern="1200" cap="none" spc="0" dirty="0">
              <a:ln w="0"/>
              <a:solidFill>
                <a:srgbClr val="660033"/>
              </a:solidFill>
              <a:effectLst>
                <a:outerShdw blurRad="38100" dist="19050" dir="2700000" algn="tl" rotWithShape="0">
                  <a:schemeClr val="dk1">
                    <a:alpha val="40000"/>
                  </a:schemeClr>
                </a:outerShdw>
              </a:effectLst>
              <a:latin typeface="Consolas" panose="020B0609020204030204" pitchFamily="49" charset="0"/>
            </a:rPr>
            <a:t>Cash flows in a project are to be measured in terms of INCREMENTAL manner.</a:t>
          </a:r>
        </a:p>
      </dsp:txBody>
      <dsp:txXfrm>
        <a:off x="0" y="1723125"/>
        <a:ext cx="8001000" cy="1008000"/>
      </dsp:txXfrm>
    </dsp:sp>
    <dsp:sp modelId="{14B90B22-8E91-4F9A-B424-1C735B48DF3B}">
      <dsp:nvSpPr>
        <dsp:cNvPr id="0" name=""/>
        <dsp:cNvSpPr/>
      </dsp:nvSpPr>
      <dsp:spPr>
        <a:xfrm>
          <a:off x="400050" y="1427924"/>
          <a:ext cx="5600700" cy="590400"/>
        </a:xfrm>
        <a:prstGeom prst="roundRect">
          <a:avLst/>
        </a:prstGeom>
        <a:gradFill rotWithShape="0">
          <a:gsLst>
            <a:gs pos="0">
              <a:schemeClr val="accent2">
                <a:hueOff val="-843674"/>
                <a:satOff val="11440"/>
                <a:lumOff val="-4968"/>
                <a:alphaOff val="0"/>
                <a:shade val="51000"/>
                <a:satMod val="130000"/>
              </a:schemeClr>
            </a:gs>
            <a:gs pos="80000">
              <a:schemeClr val="accent2">
                <a:hueOff val="-843674"/>
                <a:satOff val="11440"/>
                <a:lumOff val="-4968"/>
                <a:alphaOff val="0"/>
                <a:shade val="93000"/>
                <a:satMod val="130000"/>
              </a:schemeClr>
            </a:gs>
            <a:gs pos="100000">
              <a:schemeClr val="accent2">
                <a:hueOff val="-843674"/>
                <a:satOff val="11440"/>
                <a:lumOff val="-496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889000">
            <a:lnSpc>
              <a:spcPct val="90000"/>
            </a:lnSpc>
            <a:spcBef>
              <a:spcPct val="0"/>
            </a:spcBef>
            <a:spcAft>
              <a:spcPct val="35000"/>
            </a:spcAft>
            <a:buNone/>
          </a:pPr>
          <a:r>
            <a:rPr lang="en-US" altLang="ko-KR" sz="2000" b="0" kern="1200" cap="none" spc="0" dirty="0">
              <a:ln w="0"/>
              <a:solidFill>
                <a:schemeClr val="bg1"/>
              </a:solidFill>
              <a:effectLst>
                <a:outerShdw blurRad="38100" dist="19050" dir="2700000" algn="tl" rotWithShape="0">
                  <a:schemeClr val="dk1">
                    <a:alpha val="40000"/>
                  </a:schemeClr>
                </a:outerShdw>
              </a:effectLst>
            </a:rPr>
            <a:t>Incremental Principle</a:t>
          </a:r>
        </a:p>
      </dsp:txBody>
      <dsp:txXfrm>
        <a:off x="428871" y="1456745"/>
        <a:ext cx="5543058" cy="532758"/>
      </dsp:txXfrm>
    </dsp:sp>
    <dsp:sp modelId="{94BEBDCE-8BF8-40F9-892D-50897A35AAC3}">
      <dsp:nvSpPr>
        <dsp:cNvPr id="0" name=""/>
        <dsp:cNvSpPr/>
      </dsp:nvSpPr>
      <dsp:spPr>
        <a:xfrm>
          <a:off x="0" y="3134325"/>
          <a:ext cx="8001000" cy="771750"/>
        </a:xfrm>
        <a:prstGeom prst="rect">
          <a:avLst/>
        </a:prstGeom>
        <a:solidFill>
          <a:schemeClr val="lt1">
            <a:alpha val="90000"/>
            <a:hueOff val="0"/>
            <a:satOff val="0"/>
            <a:lumOff val="0"/>
            <a:alphaOff val="0"/>
          </a:schemeClr>
        </a:solidFill>
        <a:ln w="9525" cap="flat" cmpd="sng" algn="ctr">
          <a:solidFill>
            <a:schemeClr val="accent2">
              <a:hueOff val="-1687349"/>
              <a:satOff val="22881"/>
              <a:lumOff val="-9935"/>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20967" tIns="416560" rIns="620967" bIns="120904" numCol="1" spcCol="1270" anchor="t" anchorCtr="0">
          <a:noAutofit/>
        </a:bodyPr>
        <a:lstStyle/>
        <a:p>
          <a:pPr marL="171450" lvl="1" indent="-171450" algn="l" defTabSz="755650">
            <a:lnSpc>
              <a:spcPct val="90000"/>
            </a:lnSpc>
            <a:spcBef>
              <a:spcPct val="0"/>
            </a:spcBef>
            <a:spcAft>
              <a:spcPct val="15000"/>
            </a:spcAft>
            <a:buChar char="•"/>
          </a:pPr>
          <a:r>
            <a:rPr lang="en-US" altLang="ko-KR" sz="1700" b="0" kern="1200" cap="none" spc="0" dirty="0">
              <a:ln w="0"/>
              <a:solidFill>
                <a:srgbClr val="660033"/>
              </a:solidFill>
              <a:effectLst>
                <a:outerShdw blurRad="38100" dist="19050" dir="2700000" algn="tl" rotWithShape="0">
                  <a:schemeClr val="dk1">
                    <a:alpha val="40000"/>
                  </a:schemeClr>
                </a:outerShdw>
              </a:effectLst>
              <a:latin typeface="Consolas" panose="020B0609020204030204" pitchFamily="49" charset="0"/>
            </a:rPr>
            <a:t>All cash flows are to be determined only AFTER TAX.</a:t>
          </a:r>
          <a:endParaRPr lang="en-US" altLang="ko-KR" sz="1700" b="0" kern="1200" cap="none" spc="0" dirty="0">
            <a:ln w="0"/>
            <a:solidFill>
              <a:srgbClr val="660033"/>
            </a:solidFill>
            <a:effectLst>
              <a:outerShdw blurRad="38100" dist="19050" dir="2700000" algn="tl" rotWithShape="0">
                <a:schemeClr val="dk1">
                  <a:alpha val="40000"/>
                </a:schemeClr>
              </a:outerShdw>
            </a:effectLst>
          </a:endParaRPr>
        </a:p>
      </dsp:txBody>
      <dsp:txXfrm>
        <a:off x="0" y="3134325"/>
        <a:ext cx="8001000" cy="771750"/>
      </dsp:txXfrm>
    </dsp:sp>
    <dsp:sp modelId="{B5242893-C336-43C7-BD7E-503132A1A0EF}">
      <dsp:nvSpPr>
        <dsp:cNvPr id="0" name=""/>
        <dsp:cNvSpPr/>
      </dsp:nvSpPr>
      <dsp:spPr>
        <a:xfrm>
          <a:off x="400050" y="2839125"/>
          <a:ext cx="5600700" cy="590400"/>
        </a:xfrm>
        <a:prstGeom prst="roundRect">
          <a:avLst/>
        </a:prstGeom>
        <a:gradFill rotWithShape="0">
          <a:gsLst>
            <a:gs pos="0">
              <a:schemeClr val="accent2">
                <a:hueOff val="-1687349"/>
                <a:satOff val="22881"/>
                <a:lumOff val="-9935"/>
                <a:alphaOff val="0"/>
                <a:shade val="51000"/>
                <a:satMod val="130000"/>
              </a:schemeClr>
            </a:gs>
            <a:gs pos="80000">
              <a:schemeClr val="accent2">
                <a:hueOff val="-1687349"/>
                <a:satOff val="22881"/>
                <a:lumOff val="-9935"/>
                <a:alphaOff val="0"/>
                <a:shade val="93000"/>
                <a:satMod val="130000"/>
              </a:schemeClr>
            </a:gs>
            <a:gs pos="100000">
              <a:schemeClr val="accent2">
                <a:hueOff val="-1687349"/>
                <a:satOff val="22881"/>
                <a:lumOff val="-993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889000">
            <a:lnSpc>
              <a:spcPct val="90000"/>
            </a:lnSpc>
            <a:spcBef>
              <a:spcPct val="0"/>
            </a:spcBef>
            <a:spcAft>
              <a:spcPct val="35000"/>
            </a:spcAft>
            <a:buNone/>
          </a:pPr>
          <a:r>
            <a:rPr lang="en-US" altLang="ko-KR" sz="2000" b="0" kern="1200" cap="none" spc="0" dirty="0">
              <a:ln w="0"/>
              <a:solidFill>
                <a:schemeClr val="bg1"/>
              </a:solidFill>
              <a:effectLst>
                <a:outerShdw blurRad="38100" dist="19050" dir="2700000" algn="tl" rotWithShape="0">
                  <a:schemeClr val="dk1">
                    <a:alpha val="40000"/>
                  </a:schemeClr>
                </a:outerShdw>
              </a:effectLst>
            </a:rPr>
            <a:t>Post-Tax Principle </a:t>
          </a:r>
        </a:p>
      </dsp:txBody>
      <dsp:txXfrm>
        <a:off x="428871" y="2867946"/>
        <a:ext cx="5543058" cy="532758"/>
      </dsp:txXfrm>
    </dsp:sp>
    <dsp:sp modelId="{3A63B6B1-E4AC-4B32-B24D-FC77A5D36976}">
      <dsp:nvSpPr>
        <dsp:cNvPr id="0" name=""/>
        <dsp:cNvSpPr/>
      </dsp:nvSpPr>
      <dsp:spPr>
        <a:xfrm>
          <a:off x="0" y="4309275"/>
          <a:ext cx="8001000" cy="1008000"/>
        </a:xfrm>
        <a:prstGeom prst="rect">
          <a:avLst/>
        </a:prstGeom>
        <a:solidFill>
          <a:schemeClr val="lt1">
            <a:alpha val="90000"/>
            <a:hueOff val="0"/>
            <a:satOff val="0"/>
            <a:lumOff val="0"/>
            <a:alphaOff val="0"/>
          </a:schemeClr>
        </a:solidFill>
        <a:ln w="9525" cap="flat" cmpd="sng" algn="ctr">
          <a:solidFill>
            <a:schemeClr val="accent2">
              <a:hueOff val="-2531023"/>
              <a:satOff val="34321"/>
              <a:lumOff val="-14903"/>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20967" tIns="416560" rIns="620967" bIns="120904" numCol="1" spcCol="1270" anchor="t" anchorCtr="0">
          <a:noAutofit/>
        </a:bodyPr>
        <a:lstStyle/>
        <a:p>
          <a:pPr marL="171450" lvl="1" indent="-171450" algn="l" defTabSz="755650">
            <a:lnSpc>
              <a:spcPct val="90000"/>
            </a:lnSpc>
            <a:spcBef>
              <a:spcPct val="0"/>
            </a:spcBef>
            <a:spcAft>
              <a:spcPct val="15000"/>
            </a:spcAft>
            <a:buChar char="•"/>
          </a:pPr>
          <a:r>
            <a:rPr lang="en-US" altLang="ko-KR" sz="1700" b="0" kern="1200" cap="none" spc="0" dirty="0">
              <a:ln w="0"/>
              <a:solidFill>
                <a:srgbClr val="660033"/>
              </a:solidFill>
              <a:effectLst>
                <a:outerShdw blurRad="38100" dist="19050" dir="2700000" algn="tl" rotWithShape="0">
                  <a:schemeClr val="dk1">
                    <a:alpha val="40000"/>
                  </a:schemeClr>
                </a:outerShdw>
              </a:effectLst>
              <a:latin typeface="Consolas" panose="020B0609020204030204" pitchFamily="49" charset="0"/>
            </a:rPr>
            <a:t>Since a project is to be evaluated from the perspective of a firm, cash flows are to be estimated for the FIRM. </a:t>
          </a:r>
          <a:endParaRPr lang="en-US" altLang="ko-KR" sz="1700" b="0" kern="1200" cap="none" spc="0" dirty="0">
            <a:ln w="0"/>
            <a:solidFill>
              <a:srgbClr val="660033"/>
            </a:solidFill>
            <a:effectLst>
              <a:outerShdw blurRad="38100" dist="19050" dir="2700000" algn="tl" rotWithShape="0">
                <a:schemeClr val="dk1">
                  <a:alpha val="40000"/>
                </a:schemeClr>
              </a:outerShdw>
            </a:effectLst>
          </a:endParaRPr>
        </a:p>
      </dsp:txBody>
      <dsp:txXfrm>
        <a:off x="0" y="4309275"/>
        <a:ext cx="8001000" cy="1008000"/>
      </dsp:txXfrm>
    </dsp:sp>
    <dsp:sp modelId="{3E171162-C307-4124-A98A-14A9B129D3B5}">
      <dsp:nvSpPr>
        <dsp:cNvPr id="0" name=""/>
        <dsp:cNvSpPr/>
      </dsp:nvSpPr>
      <dsp:spPr>
        <a:xfrm>
          <a:off x="400050" y="4014075"/>
          <a:ext cx="5600700" cy="590400"/>
        </a:xfrm>
        <a:prstGeom prst="roundRect">
          <a:avLst/>
        </a:prstGeom>
        <a:gradFill rotWithShape="0">
          <a:gsLst>
            <a:gs pos="0">
              <a:schemeClr val="accent2">
                <a:hueOff val="-2531023"/>
                <a:satOff val="34321"/>
                <a:lumOff val="-14903"/>
                <a:alphaOff val="0"/>
                <a:shade val="51000"/>
                <a:satMod val="130000"/>
              </a:schemeClr>
            </a:gs>
            <a:gs pos="80000">
              <a:schemeClr val="accent2">
                <a:hueOff val="-2531023"/>
                <a:satOff val="34321"/>
                <a:lumOff val="-14903"/>
                <a:alphaOff val="0"/>
                <a:shade val="93000"/>
                <a:satMod val="130000"/>
              </a:schemeClr>
            </a:gs>
            <a:gs pos="100000">
              <a:schemeClr val="accent2">
                <a:hueOff val="-2531023"/>
                <a:satOff val="34321"/>
                <a:lumOff val="-1490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1693" tIns="0" rIns="211693" bIns="0" numCol="1" spcCol="1270" anchor="ctr" anchorCtr="0">
          <a:noAutofit/>
        </a:bodyPr>
        <a:lstStyle/>
        <a:p>
          <a:pPr marL="0" lvl="0" indent="0" algn="l" defTabSz="889000">
            <a:lnSpc>
              <a:spcPct val="90000"/>
            </a:lnSpc>
            <a:spcBef>
              <a:spcPct val="0"/>
            </a:spcBef>
            <a:spcAft>
              <a:spcPct val="35000"/>
            </a:spcAft>
            <a:buNone/>
          </a:pPr>
          <a:r>
            <a:rPr lang="en-US" altLang="ko-KR" sz="2000" b="0" kern="1200" cap="none" spc="0" dirty="0">
              <a:ln w="0"/>
              <a:solidFill>
                <a:schemeClr val="bg1"/>
              </a:solidFill>
              <a:effectLst>
                <a:outerShdw blurRad="38100" dist="19050" dir="2700000" algn="tl" rotWithShape="0">
                  <a:schemeClr val="dk1">
                    <a:alpha val="40000"/>
                  </a:schemeClr>
                </a:outerShdw>
              </a:effectLst>
            </a:rPr>
            <a:t>Consistency Principle </a:t>
          </a:r>
        </a:p>
      </dsp:txBody>
      <dsp:txXfrm>
        <a:off x="428871" y="4042896"/>
        <a:ext cx="5543058"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B28A2-850F-4010-971E-C465CAF01EBA}">
      <dsp:nvSpPr>
        <dsp:cNvPr id="0" name=""/>
        <dsp:cNvSpPr/>
      </dsp:nvSpPr>
      <dsp:spPr>
        <a:xfrm>
          <a:off x="2842784" y="491772"/>
          <a:ext cx="417861" cy="4772033"/>
        </a:xfrm>
        <a:custGeom>
          <a:avLst/>
          <a:gdLst/>
          <a:ahLst/>
          <a:cxnLst/>
          <a:rect l="0" t="0" r="0" b="0"/>
          <a:pathLst>
            <a:path>
              <a:moveTo>
                <a:pt x="0" y="0"/>
              </a:moveTo>
              <a:lnTo>
                <a:pt x="0" y="4772033"/>
              </a:lnTo>
              <a:lnTo>
                <a:pt x="417861" y="47720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173796-F342-4C35-84DB-8DC616532C04}">
      <dsp:nvSpPr>
        <dsp:cNvPr id="0" name=""/>
        <dsp:cNvSpPr/>
      </dsp:nvSpPr>
      <dsp:spPr>
        <a:xfrm>
          <a:off x="2842784" y="491772"/>
          <a:ext cx="417861" cy="3518015"/>
        </a:xfrm>
        <a:custGeom>
          <a:avLst/>
          <a:gdLst/>
          <a:ahLst/>
          <a:cxnLst/>
          <a:rect l="0" t="0" r="0" b="0"/>
          <a:pathLst>
            <a:path>
              <a:moveTo>
                <a:pt x="0" y="0"/>
              </a:moveTo>
              <a:lnTo>
                <a:pt x="0" y="3518015"/>
              </a:lnTo>
              <a:lnTo>
                <a:pt x="417861" y="35180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DDA006-85EE-4A8F-9667-B92FA6E5345D}">
      <dsp:nvSpPr>
        <dsp:cNvPr id="0" name=""/>
        <dsp:cNvSpPr/>
      </dsp:nvSpPr>
      <dsp:spPr>
        <a:xfrm>
          <a:off x="2842784" y="491772"/>
          <a:ext cx="417861" cy="2263996"/>
        </a:xfrm>
        <a:custGeom>
          <a:avLst/>
          <a:gdLst/>
          <a:ahLst/>
          <a:cxnLst/>
          <a:rect l="0" t="0" r="0" b="0"/>
          <a:pathLst>
            <a:path>
              <a:moveTo>
                <a:pt x="0" y="0"/>
              </a:moveTo>
              <a:lnTo>
                <a:pt x="0" y="2263996"/>
              </a:lnTo>
              <a:lnTo>
                <a:pt x="417861" y="22639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86589C-D967-4C0E-98F9-24EE78C7FCB5}">
      <dsp:nvSpPr>
        <dsp:cNvPr id="0" name=""/>
        <dsp:cNvSpPr/>
      </dsp:nvSpPr>
      <dsp:spPr>
        <a:xfrm>
          <a:off x="2842784" y="491772"/>
          <a:ext cx="417861" cy="1009977"/>
        </a:xfrm>
        <a:custGeom>
          <a:avLst/>
          <a:gdLst/>
          <a:ahLst/>
          <a:cxnLst/>
          <a:rect l="0" t="0" r="0" b="0"/>
          <a:pathLst>
            <a:path>
              <a:moveTo>
                <a:pt x="0" y="0"/>
              </a:moveTo>
              <a:lnTo>
                <a:pt x="0" y="1009977"/>
              </a:lnTo>
              <a:lnTo>
                <a:pt x="417861" y="10099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1D621B-85C9-4743-ACDB-D6CFDFF0A143}">
      <dsp:nvSpPr>
        <dsp:cNvPr id="0" name=""/>
        <dsp:cNvSpPr/>
      </dsp:nvSpPr>
      <dsp:spPr>
        <a:xfrm>
          <a:off x="2564209" y="3689"/>
          <a:ext cx="2785744" cy="488083"/>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kern="1200" cap="none" normalizeH="0" baseline="0">
              <a:ln>
                <a:noFill/>
              </a:ln>
              <a:solidFill>
                <a:schemeClr val="bg1"/>
              </a:solidFill>
              <a:effectLst/>
              <a:latin typeface="Georgia" panose="02040502050405020303" pitchFamily="18" charset="0"/>
              <a:cs typeface="Arial" panose="020B0604020202020204" pitchFamily="34" charset="0"/>
            </a:rPr>
            <a:t>FUNDS/CAPITAL </a:t>
          </a:r>
        </a:p>
      </dsp:txBody>
      <dsp:txXfrm>
        <a:off x="2564209" y="3689"/>
        <a:ext cx="2785744" cy="488083"/>
      </dsp:txXfrm>
    </dsp:sp>
    <dsp:sp modelId="{F63E2999-A75F-4474-BDF6-3025D8A5E987}">
      <dsp:nvSpPr>
        <dsp:cNvPr id="0" name=""/>
        <dsp:cNvSpPr/>
      </dsp:nvSpPr>
      <dsp:spPr>
        <a:xfrm>
          <a:off x="3260645" y="1257708"/>
          <a:ext cx="2785744" cy="488083"/>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kern="1200" cap="none" normalizeH="0" baseline="0" dirty="0">
              <a:ln>
                <a:noFill/>
              </a:ln>
              <a:solidFill>
                <a:schemeClr val="bg1"/>
              </a:solidFill>
              <a:effectLst/>
              <a:latin typeface="Georgia" panose="02040502050405020303" pitchFamily="18" charset="0"/>
              <a:cs typeface="Arial" panose="020B0604020202020204" pitchFamily="34" charset="0"/>
            </a:rPr>
            <a:t>DEBT</a:t>
          </a:r>
        </a:p>
      </dsp:txBody>
      <dsp:txXfrm>
        <a:off x="3260645" y="1257708"/>
        <a:ext cx="2785744" cy="488083"/>
      </dsp:txXfrm>
    </dsp:sp>
    <dsp:sp modelId="{7CBD620C-959F-463D-B32B-99DD4EEA9136}">
      <dsp:nvSpPr>
        <dsp:cNvPr id="0" name=""/>
        <dsp:cNvSpPr/>
      </dsp:nvSpPr>
      <dsp:spPr>
        <a:xfrm>
          <a:off x="3260645" y="2511727"/>
          <a:ext cx="2785744" cy="488083"/>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kern="1200" cap="none" normalizeH="0" baseline="0">
              <a:ln>
                <a:noFill/>
              </a:ln>
              <a:solidFill>
                <a:schemeClr val="bg1"/>
              </a:solidFill>
              <a:effectLst/>
              <a:latin typeface="Georgia" panose="02040502050405020303" pitchFamily="18" charset="0"/>
              <a:cs typeface="Arial" panose="020B0604020202020204" pitchFamily="34" charset="0"/>
            </a:rPr>
            <a:t>PREFERENCE SHARES</a:t>
          </a:r>
        </a:p>
      </dsp:txBody>
      <dsp:txXfrm>
        <a:off x="3260645" y="2511727"/>
        <a:ext cx="2785744" cy="488083"/>
      </dsp:txXfrm>
    </dsp:sp>
    <dsp:sp modelId="{EE47F465-4A16-45A8-8FB3-75FF8F36D914}">
      <dsp:nvSpPr>
        <dsp:cNvPr id="0" name=""/>
        <dsp:cNvSpPr/>
      </dsp:nvSpPr>
      <dsp:spPr>
        <a:xfrm>
          <a:off x="3260645" y="3765746"/>
          <a:ext cx="2785744" cy="488083"/>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kern="1200" cap="none" normalizeH="0" baseline="0">
              <a:ln>
                <a:noFill/>
              </a:ln>
              <a:solidFill>
                <a:schemeClr val="bg1"/>
              </a:solidFill>
              <a:effectLst/>
              <a:latin typeface="Georgia" panose="02040502050405020303" pitchFamily="18" charset="0"/>
              <a:cs typeface="Arial" panose="020B0604020202020204" pitchFamily="34" charset="0"/>
            </a:rPr>
            <a:t>EQUITY CAPITAL </a:t>
          </a:r>
        </a:p>
      </dsp:txBody>
      <dsp:txXfrm>
        <a:off x="3260645" y="3765746"/>
        <a:ext cx="2785744" cy="488083"/>
      </dsp:txXfrm>
    </dsp:sp>
    <dsp:sp modelId="{DD87EF2B-77E5-4B4B-B6F3-274F7BB943F7}">
      <dsp:nvSpPr>
        <dsp:cNvPr id="0" name=""/>
        <dsp:cNvSpPr/>
      </dsp:nvSpPr>
      <dsp:spPr>
        <a:xfrm>
          <a:off x="3260645" y="5019765"/>
          <a:ext cx="2785744" cy="488083"/>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kern="1200" cap="none" normalizeH="0" baseline="0" dirty="0">
              <a:ln>
                <a:noFill/>
              </a:ln>
              <a:solidFill>
                <a:schemeClr val="bg1"/>
              </a:solidFill>
              <a:effectLst/>
              <a:latin typeface="Georgia" panose="02040502050405020303" pitchFamily="18" charset="0"/>
              <a:cs typeface="Arial" panose="020B0604020202020204" pitchFamily="34" charset="0"/>
            </a:rPr>
            <a:t>RETAINED EARNINGS</a:t>
          </a:r>
        </a:p>
      </dsp:txBody>
      <dsp:txXfrm>
        <a:off x="3260645" y="5019765"/>
        <a:ext cx="2785744" cy="48808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18-11-12T11:30:38.989"/>
    </inkml:context>
    <inkml:brush xml:id="br0">
      <inkml:brushProperty name="width" value="0.05292" units="cm"/>
      <inkml:brushProperty name="height" value="0.05292" units="cm"/>
      <inkml:brushProperty name="color" value="#FF0000"/>
    </inkml:brush>
  </inkml:definitions>
  <inkml:trace contextRef="#ctx0" brushRef="#br0">11255 16965 245 0,'0'0'2'0,"0"0"6"0,0 0-4 0,0 0-2 16,0 0 1-16,0 0-3 0,0 0 1 15,0 0 0-15,0 0-1 0,-3 66 1 16,12-47-1-16,2 3 0 0,1-1 0 15,2 1 1-15,3 1 1 0,1 1-2 16,4 0 0-16,0-1 0 0,5-2 2 16,0-4-2-16,5-5-2 0,2-4 0 15,4-6 2-15,1-2-1 0,3-6 1 16,2-5-2-16,1-5 1 0,3-2 1 16,2-2 0-16,2-2-3 0,0-3 2 15,0 0 1-15,3-1 0 0,-1 0 0 16,2 2-2-16,-3 2 2 0,2 3 2 15,-2 0-2-15,0 5 0 0,-2 3 1 0,0 4-1 16,-1 5 3-16,-2 4 0 0,-1 6 3 16,-1 6-1-16,1 2 1 0,-5 6 4 15,1 1-6-15,1 4 2 0,-5 2-4 16,2 0 1-16,2 1 0 0,-2-1-3 16,2-3 2-16,1-1 0 0,-2-5 0 15,3-1-2-15,0-4 1 0,0-4 1 16,2-4-1-16,3-5-1 0,2-2 0 15,-2-2-1-15,4-6 2 0,-2-1-1 16,0-1 0-16,0 0 0 0,-1 0 3 16,0 0 0-16,2 2 3 0,0 2 0 15,-3 2 1-15,1 1 1 0,0 3-4 16,-2 1 1-16,1 8 4 0,2 1-3 0,-1 2-2 16,2 0 1-16,3 0-2 15,-2 1 3-15,2-1-6 0,3-2 2 0,1-1-2 16,1-1 0-16,1-5 0 15,1-2 3-15,1-1-2 0,3-8 0 0,-1-5 0 16,0-3-1-16,1-3 0 16,1-4-6-16,1 1-2 0,0-1 4 0,-1 2-2 15,-1 1 2-15,-2 3 1 0,-2 2 2 16,-3 3 1-16,-2 3 0 0,-1 5 0 16,-3 3 0-16,-2 1 0 0,-1 5 1 15,-1 5 0-15,0 3 4 0,0 2-3 16,1 3-1-16,-1 0 1 0,1 1-1 15,0 0-1-15,4-2 0 0,-1-1 1 16,1-5-1-16,1-3 0 0,3-5 1 16,-1-3-1-16,2-8 0 0,5-6 0 15,1-5-3-15,-1-2-4 0,2-6 4 16,0-2-6-16,0 0 2 0,-1-3 4 0,1 1-1 16,-3 1 3-16,-5 3 1 0,-4 3 0 15,-2 3 1-15,-3 4-1 0,-3 6 5 16,-4 4 2-16,-1 5 3 0,-4 2 3 15,2 8-6-15,-2 4 1 16,-2 3-4-16,1 3 4 0,-1 2 1 0,3 2-9 16,-1 1 1-16,3 0-1 0,2-1 1 15,1-1 3-15,1-2-4 0,2-3 0 16,0-3 0-16,1-4 0 0,2-3 0 16,0-4 0-16,1-2-2 0,-1-4-2 15,-1-6-3-15,2-1-3 0,-2-3 8 16,-3 2 2-16,-1-2 0 0,-2 2 1 15,-3 0-3-15,-1 2 1 0,-1 1 1 16,0 2 0-16,-3 3 2 0,1 4 0 0,0 0 1 16,2 8 4-16,0 3 4 0,0 5-7 15,2 1 0-15,2 4 0 16,1 0-2-16,2 0-2 0,4 1 1 16,1-1-1-16,4 0 3 0,3-6-3 15,1-1 1-15,1-3 0 0,1-2 0 0,3-4-1 16,2-5 0-16,2-1-5 0,2-8 3 15,-1-3-4-15,3-5 2 0,-1-1-2 16,1 0 5-16,-4-3-1 0,-1 2 2 16,-1 0 0-16,-3 2 1 0,-1 2 0 0,-4 2-1 15,1 3 0-15,-3 3 0 16,-1 4-1-16,-3 3 1 0,-1 1 1 16,-1 8-1-16,0 1 6 0,0 6-1 0,1 2-3 15,2 2 0-15,3 2-1 16,0 2 0-16,4-4 3 0,2-1-3 15,1-3-1-15,2-2 1 0,2-1-1 0,1-5 0 16,0-3-4-16,-1-1 3 16,2-4-4-16,-1 0 0 0,1-6 0 0,-2-3 0 15,0-6-3-15,-2 0-8 0,0-3 16 16,-3 0 0-16,-4 1 0 0,0 1 0 16,-4 0-2-16,1 2 2 0,-3 2 0 15,-2 2 0-15,0 5 1 0,-3 3 6 16,-3 4-2-16,3-1 1 0,0 8 2 15,-2 6-2-15,0 1-4 0,3 4 8 16,0 2-9-16,0 3-1 0,4 0 1 16,0 0 2-16,0 0-1 0,0-3-3 15,-1-2 2-15,0-1 1 0,0-5-2 0,-1-4-4 16,1-6-1-16,-1-4 2 0,-1-2 0 16,1-7-3-16,-3-4 1 0,2-2 3 15,-4-5 1-15,1 1 1 0,-3-2-1 16,0 1 2-16,-1 0 0 0,-2 1 1 15,-3 3-2-15,-2 4 0 16,-2 5 8-16,0 4-4 0,-4 3 0 0,-2 3-1 16,4 5 0-16,-2 5 1 0,2 2-3 15,1 3 0-15,3-1-1 0,1 3 3 16,2 1-2-16,1 0-1 0,0 0 0 16,1-1 0-16,-1-3 0 0,2-2 1 15,0-3-4-15,-3-2 3 0,4-2 0 16,-4-1-2-16,-1-1 1 0,0-2-1 15,2-1 1-15,1-1 1 0,-4-2-1 0,1 0 1 16,-2 0 0-16,2-3 0 0,-1 0 0 16,1-1 1-16,0 0-1 0,0 1 0 15,1-1-1-15,0 1 0 0,-1 1 1 16,1 2-1-16,0 0 1 16,1 1 0-16,2 3 0 0,-1-2 0 0,1 0 1 15,-1-2-1-15,-1 5 0 0,2-3 2 16,-3 2-2-16,-1-1 0 0,-1 1 0 15,-1-2-1-15,0 1 2 0,-3-2-2 16,-2 0 1-16,1-1-5 0,-3 2 5 16,0-2-3-16,-2 0 2 0,-1-3-6 15,-1-1 5-15,-1-3 2 0,-2 1 0 16,0 2 0-16,0-2-4 0,-1-1 6 16,-1-2-2-16,2-1 0 0,-2 0-2 15,0-1 1-15,3-2 1 0,-1 0 0 16,1 0 0-16,0 0 0 0,1 0-3 15,0 1 3-15,0 0 0 0,2 2-2 0,-1 0 2 16,0 3-10-16,3-2 10 16,-2 1 0-16,1 1 0 0,-4 2 0 0,2 0 0 15,-2 2 0-15,-1 2 0 0,1 1-2 16,-1 0 2-16,-3 1 0 0,0 2 0 16,-2 0 2-16,0 1-2 0,1-1 0 15,1-1 0-15,1 0-2 0,1 0 4 16,1 0-4-16,-1 0 4 0,1 1-2 15,4-1 0-15,-6 0 1 0,3 1-1 16,-2-2 0-16,-1 0 1 0,0 0-1 16,-2-1-2-16,0 0 2 0,-3 0 0 15,1 0 0-15,-4 0 2 0,-2 0-2 16,1 0 4-16,-3 1 3 0,-3-1-4 0,1 0-1 16,1 1 0-16,-2-1-2 0,2 1 1 15,4-1-1-15,-2 0 0 0,2 0-10 16,3-4-17-16,-2-10-57 0,-7-4-140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48AD3AAE-F2A8-4059-8BC1-C79F0D2623A2}" type="datetimeFigureOut">
              <a:rPr lang="en-US"/>
              <a:pPr>
                <a:defRPr/>
              </a:pPr>
              <a:t>1/14/2023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3C66A491-A8D1-4353-9CEE-770B5F3C78C5}" type="slidenum">
              <a:rPr lang="en-US"/>
              <a:pPr>
                <a:defRPr/>
              </a:pPr>
              <a:t>‹#›</a:t>
            </a:fld>
            <a:endParaRPr lang="en-US"/>
          </a:p>
        </p:txBody>
      </p:sp>
    </p:spTree>
    <p:extLst>
      <p:ext uri="{BB962C8B-B14F-4D97-AF65-F5344CB8AC3E}">
        <p14:creationId xmlns:p14="http://schemas.microsoft.com/office/powerpoint/2010/main" val="177656357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pPr>
              <a:defRPr/>
            </a:pPr>
            <a:fld id="{3C66A491-A8D1-4353-9CEE-770B5F3C78C5}" type="slidenum">
              <a:rPr lang="en-US" smtClean="0"/>
              <a:pPr>
                <a:defRPr/>
              </a:pPr>
              <a:t>12</a:t>
            </a:fld>
            <a:endParaRPr lang="en-US"/>
          </a:p>
        </p:txBody>
      </p:sp>
    </p:spTree>
    <p:extLst>
      <p:ext uri="{BB962C8B-B14F-4D97-AF65-F5344CB8AC3E}">
        <p14:creationId xmlns:p14="http://schemas.microsoft.com/office/powerpoint/2010/main" val="305832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5660E62-2A69-4118-AA8F-82070DDA22DE}" type="slidenum">
              <a:rPr kumimoji="0" lang="zh-CN" altLang="en-US" sz="1200" b="0" i="0" u="none" strike="noStrike" kern="1200" cap="none" spc="0" normalizeH="0" baseline="0" noProof="0" smtClean="0">
                <a:ln>
                  <a:noFill/>
                </a:ln>
                <a:solidFill>
                  <a:srgbClr val="000000"/>
                </a:solidFill>
                <a:effectLst/>
                <a:uLnTx/>
                <a:uFillTx/>
                <a:latin typeface="Times New Roman"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64</a:t>
            </a:fld>
            <a:endParaRPr kumimoji="0" lang="en-US" altLang="zh-CN" sz="1200" b="0" i="0" u="none" strike="noStrike" kern="1200" cap="none" spc="0" normalizeH="0" baseline="0" noProof="0">
              <a:ln>
                <a:noFill/>
              </a:ln>
              <a:solidFill>
                <a:srgbClr val="000000"/>
              </a:solidFill>
              <a:effectLst/>
              <a:uLnTx/>
              <a:uFillTx/>
              <a:latin typeface="Times New Roman" pitchFamily="18" charset="0"/>
              <a:ea typeface="宋体" panose="02010600030101010101" pitchFamily="2" charset="-122"/>
              <a:cs typeface="+mn-cs"/>
            </a:endParaRPr>
          </a:p>
        </p:txBody>
      </p:sp>
      <p:sp>
        <p:nvSpPr>
          <p:cNvPr id="204803" name="Rectangle 2"/>
          <p:cNvSpPr>
            <a:spLocks noGrp="1" noRot="1" noChangeAspect="1" noChangeArrowheads="1" noTextEdit="1"/>
          </p:cNvSpPr>
          <p:nvPr>
            <p:ph type="sldImg"/>
          </p:nvPr>
        </p:nvSpPr>
        <p:spPr>
          <a:xfrm>
            <a:off x="381000" y="685800"/>
            <a:ext cx="6096000" cy="3429000"/>
          </a:xfrm>
          <a:ln/>
        </p:spPr>
      </p:sp>
      <p:sp>
        <p:nvSpPr>
          <p:cNvPr id="20480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100569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pPr>
              <a:defRPr/>
            </a:pPr>
            <a:fld id="{3C66A491-A8D1-4353-9CEE-770B5F3C78C5}" type="slidenum">
              <a:rPr lang="en-US" smtClean="0"/>
              <a:pPr>
                <a:defRPr/>
              </a:pPr>
              <a:t>66</a:t>
            </a:fld>
            <a:endParaRPr lang="en-US"/>
          </a:p>
        </p:txBody>
      </p:sp>
    </p:spTree>
    <p:extLst>
      <p:ext uri="{BB962C8B-B14F-4D97-AF65-F5344CB8AC3E}">
        <p14:creationId xmlns:p14="http://schemas.microsoft.com/office/powerpoint/2010/main" val="1284605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BB96D-504F-4975-AB41-0E3DBA8012A5}"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80899"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marL="0" marR="0" lvl="0" indent="0" algn="r" defTabSz="914400" rtl="0" eaLnBrk="1" fontAlgn="base" latinLnBrk="0" hangingPunct="1">
              <a:lnSpc>
                <a:spcPct val="100000"/>
              </a:lnSpc>
              <a:spcBef>
                <a:spcPct val="0"/>
              </a:spcBef>
              <a:spcAft>
                <a:spcPct val="0"/>
              </a:spcAft>
              <a:buClrTx/>
              <a:buSzTx/>
              <a:buFontTx/>
              <a:buNone/>
              <a:tabLst/>
              <a:defRPr/>
            </a:pPr>
            <a:fld id="{1ECA2925-F55F-4918-A5E5-DA0B02121F6D}" type="slidenum">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80900" name="Rectangle 2"/>
          <p:cNvSpPr>
            <a:spLocks noGrp="1" noRot="1" noChangeAspect="1" noChangeArrowheads="1" noTextEdit="1"/>
          </p:cNvSpPr>
          <p:nvPr>
            <p:ph type="sldImg"/>
          </p:nvPr>
        </p:nvSpPr>
        <p:spPr>
          <a:xfrm>
            <a:off x="382588" y="685800"/>
            <a:ext cx="6096000" cy="3429000"/>
          </a:xfrm>
          <a:ln/>
        </p:spPr>
      </p:sp>
      <p:sp>
        <p:nvSpPr>
          <p:cNvPr id="80901" name="Rectangle 3"/>
          <p:cNvSpPr>
            <a:spLocks noGrp="1" noChangeArrowheads="1"/>
          </p:cNvSpPr>
          <p:nvPr>
            <p:ph type="body" idx="1"/>
          </p:nvPr>
        </p:nvSpPr>
        <p:spPr>
          <a:xfrm>
            <a:off x="914400" y="4343400"/>
            <a:ext cx="5029200" cy="4114800"/>
          </a:xfrm>
          <a:noFill/>
          <a:ln/>
        </p:spPr>
        <p:txBody>
          <a:bodyPr/>
          <a:lstStyle/>
          <a:p>
            <a:pPr eaLnBrk="1" hangingPunct="1"/>
            <a:r>
              <a:rPr lang="en-US" sz="1000">
                <a:latin typeface="Arial" pitchFamily="34" charset="0"/>
              </a:rPr>
              <a:t>One of the key take aways from the capital structure material is that, for valuation purposes, what matters is market value, not book value.  This is especially true for WACC’s.  Book value weights are meaningless in WACC calculations.  From your capital providers’ perspective, they want you to earn a rate of return on the current value of their investment, not some historical measure of their investment.</a:t>
            </a:r>
          </a:p>
          <a:p>
            <a:pPr eaLnBrk="1" hangingPunct="1"/>
            <a:endParaRPr lang="en-US" sz="1000">
              <a:latin typeface="Arial" pitchFamily="34" charset="0"/>
            </a:endParaRPr>
          </a:p>
          <a:p>
            <a:pPr eaLnBrk="1" hangingPunct="1"/>
            <a:r>
              <a:rPr lang="en-US" sz="1000">
                <a:latin typeface="Arial" pitchFamily="34" charset="0"/>
              </a:rPr>
              <a:t>All the terms on the right hand side (RHS) of the formula are a function of the capital structure: if you increase leverage, the debt of the firm potentially gets risker, and r(d) would increase.  If you increase interest expense so much that you run out of taxable income, then the marginal tax rate potentially decreases at some point.  But most importantly is that, as leverage increases, the cost of equity (reL) increases.  This is the reason we include the L subscript, to denote that this is the levered cost of equity (for the level of leverage included in the formula).  </a:t>
            </a:r>
          </a:p>
          <a:p>
            <a:pPr eaLnBrk="1" hangingPunct="1"/>
            <a:endParaRPr lang="en-US" sz="1000">
              <a:latin typeface="Arial" pitchFamily="34" charset="0"/>
            </a:endParaRPr>
          </a:p>
          <a:p>
            <a:pPr eaLnBrk="1" hangingPunct="1"/>
            <a:r>
              <a:rPr lang="en-US" sz="1000">
                <a:latin typeface="Arial" pitchFamily="34" charset="0"/>
              </a:rPr>
              <a:t>What leverage (D/(D+E)) is used in the formula?  Historical?  Current?  It depends on what you are doing with the WACC.  If you are comparing it to last years ROIC to calculate Economic Profit (see KGW, chapter 3) for last year, then you want last year’s historical leverage.</a:t>
            </a:r>
          </a:p>
          <a:p>
            <a:pPr eaLnBrk="1" hangingPunct="1"/>
            <a:endParaRPr lang="en-US" sz="1000">
              <a:latin typeface="Arial" pitchFamily="34" charset="0"/>
            </a:endParaRPr>
          </a:p>
          <a:p>
            <a:pPr eaLnBrk="1" hangingPunct="1"/>
            <a:r>
              <a:rPr lang="en-US" sz="1000">
                <a:latin typeface="Arial" pitchFamily="34" charset="0"/>
              </a:rPr>
              <a:t>But for our purposes, we want to value projects, strategies and firms.  The cash flows on these investments are in the future, so we want “target” or expected future capital structure.  Of course, history and current may inform our expectations of the future.</a:t>
            </a:r>
          </a:p>
        </p:txBody>
      </p:sp>
    </p:spTree>
    <p:extLst>
      <p:ext uri="{BB962C8B-B14F-4D97-AF65-F5344CB8AC3E}">
        <p14:creationId xmlns:p14="http://schemas.microsoft.com/office/powerpoint/2010/main" val="103159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5F4BCD07-D0FD-4DC6-B9E3-7D23DFFBDF76}" type="slidenum">
              <a:rPr lang="en-US" smtClean="0">
                <a:latin typeface="Arial" pitchFamily="34" charset="0"/>
              </a:rPr>
              <a:pPr/>
              <a:t>96</a:t>
            </a:fld>
            <a:endParaRPr lang="en-US">
              <a:latin typeface="Arial" pitchFamily="34" charset="0"/>
            </a:endParaRPr>
          </a:p>
        </p:txBody>
      </p:sp>
      <p:sp>
        <p:nvSpPr>
          <p:cNvPr id="8192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B1BD8CAA-6B57-45AD-AF44-382BE384EF96}" type="slidenum">
              <a:rPr lang="en-US" sz="1200">
                <a:latin typeface="Arial" pitchFamily="34" charset="0"/>
              </a:rPr>
              <a:pPr algn="r" eaLnBrk="1" hangingPunct="1"/>
              <a:t>96</a:t>
            </a:fld>
            <a:endParaRPr lang="en-US" sz="1200">
              <a:latin typeface="Arial" pitchFamily="34" charset="0"/>
            </a:endParaRPr>
          </a:p>
        </p:txBody>
      </p:sp>
      <p:sp>
        <p:nvSpPr>
          <p:cNvPr id="81924" name="Rectangle 2"/>
          <p:cNvSpPr>
            <a:spLocks noGrp="1" noRot="1" noChangeAspect="1" noChangeArrowheads="1" noTextEdit="1"/>
          </p:cNvSpPr>
          <p:nvPr>
            <p:ph type="sldImg"/>
          </p:nvPr>
        </p:nvSpPr>
        <p:spPr>
          <a:xfrm>
            <a:off x="393700" y="692150"/>
            <a:ext cx="6072188" cy="3416300"/>
          </a:xfrm>
          <a:ln/>
        </p:spPr>
      </p:sp>
      <p:sp>
        <p:nvSpPr>
          <p:cNvPr id="81925" name="Rectangle 3"/>
          <p:cNvSpPr>
            <a:spLocks noGrp="1" noChangeArrowheads="1"/>
          </p:cNvSpPr>
          <p:nvPr>
            <p:ph type="body" idx="1"/>
          </p:nvPr>
        </p:nvSpPr>
        <p:spPr>
          <a:xfrm>
            <a:off x="914400" y="4343400"/>
            <a:ext cx="5029200" cy="4114800"/>
          </a:xfrm>
          <a:noFill/>
          <a:ln/>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2644817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9042096-C87D-491D-B8E0-FE7997CCEC40}" type="slidenum">
              <a:rPr kumimoji="0" lang="zh-CN" altLang="en-US" sz="1200" b="0" i="0" u="none" strike="noStrike" kern="1200" cap="none" spc="0" normalizeH="0" baseline="0" noProof="0" smtClean="0">
                <a:ln>
                  <a:noFill/>
                </a:ln>
                <a:solidFill>
                  <a:srgbClr val="000000"/>
                </a:solidFill>
                <a:effectLst/>
                <a:uLnTx/>
                <a:uFillTx/>
                <a:latin typeface="Times New Roman"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altLang="zh-CN" sz="1200" b="0" i="0" u="none" strike="noStrike" kern="1200" cap="none" spc="0" normalizeH="0" baseline="0" noProof="0">
              <a:ln>
                <a:noFill/>
              </a:ln>
              <a:solidFill>
                <a:srgbClr val="000000"/>
              </a:solidFill>
              <a:effectLst/>
              <a:uLnTx/>
              <a:uFillTx/>
              <a:latin typeface="Times New Roman" pitchFamily="18" charset="0"/>
              <a:ea typeface="宋体" panose="02010600030101010101" pitchFamily="2" charset="-122"/>
              <a:cs typeface="+mn-cs"/>
            </a:endParaRPr>
          </a:p>
        </p:txBody>
      </p:sp>
      <p:sp>
        <p:nvSpPr>
          <p:cNvPr id="184323" name="Rectangle 2"/>
          <p:cNvSpPr>
            <a:spLocks noGrp="1" noRot="1" noChangeAspect="1" noChangeArrowheads="1" noTextEdit="1"/>
          </p:cNvSpPr>
          <p:nvPr>
            <p:ph type="sldImg"/>
          </p:nvPr>
        </p:nvSpPr>
        <p:spPr>
          <a:xfrm>
            <a:off x="381000" y="685800"/>
            <a:ext cx="6096000" cy="3429000"/>
          </a:xfrm>
          <a:ln/>
        </p:spPr>
      </p:sp>
      <p:sp>
        <p:nvSpPr>
          <p:cNvPr id="18432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36025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072B713-4ECD-4E40-95C2-F3D59408B6EB}"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91491" name="Rectangle 2"/>
          <p:cNvSpPr>
            <a:spLocks noGrp="1" noRot="1" noChangeAspect="1" noChangeArrowheads="1" noTextEdit="1"/>
          </p:cNvSpPr>
          <p:nvPr>
            <p:ph type="sldImg"/>
          </p:nvPr>
        </p:nvSpPr>
        <p:spPr>
          <a:xfrm>
            <a:off x="381000" y="685800"/>
            <a:ext cx="6096000" cy="3429000"/>
          </a:xfrm>
          <a:ln/>
        </p:spPr>
      </p:sp>
      <p:sp>
        <p:nvSpPr>
          <p:cNvPr id="191492" name="Rectangle 3"/>
          <p:cNvSpPr>
            <a:spLocks noGrp="1" noChangeArrowheads="1"/>
          </p:cNvSpPr>
          <p:nvPr>
            <p:ph type="body" idx="1"/>
          </p:nvPr>
        </p:nvSpPr>
        <p:spPr>
          <a:noFill/>
          <a:ln/>
        </p:spPr>
        <p:txBody>
          <a:bodyPr/>
          <a:lstStyle/>
          <a:p>
            <a:pPr>
              <a:spcBef>
                <a:spcPct val="0"/>
              </a:spcBef>
            </a:pPr>
            <a:r>
              <a:rPr lang="en-US"/>
              <a:t>Value is the ultimate CHALLENGE – contributed by the INVESTMENT which is supported by CAPITAL.</a:t>
            </a:r>
          </a:p>
        </p:txBody>
      </p:sp>
    </p:spTree>
    <p:extLst>
      <p:ext uri="{BB962C8B-B14F-4D97-AF65-F5344CB8AC3E}">
        <p14:creationId xmlns:p14="http://schemas.microsoft.com/office/powerpoint/2010/main" val="959459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ko-KR" altLang="en-US" dirty="0"/>
          </a:p>
        </p:txBody>
      </p:sp>
      <p:sp>
        <p:nvSpPr>
          <p:cNvPr id="4" name="Date Placeholder 3"/>
          <p:cNvSpPr>
            <a:spLocks noGrp="1"/>
          </p:cNvSpPr>
          <p:nvPr>
            <p:ph type="dt"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251020C-082A-40CC-9150-1439E085C1F3}" type="datetime1">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1/14/2023</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8BD63DF-C8DB-4DAD-B96F-1C41C7158953}"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435931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7BC9D98-72FC-4C3F-9F1E-B4005BE1B05C}" type="slidenum">
              <a:rPr kumimoji="0" lang="zh-CN" altLang="en-US" sz="1200" b="0" i="0" u="none" strike="noStrike" kern="1200" cap="none" spc="0" normalizeH="0" baseline="0" noProof="0" smtClean="0">
                <a:ln>
                  <a:noFill/>
                </a:ln>
                <a:solidFill>
                  <a:srgbClr val="000000"/>
                </a:solidFill>
                <a:effectLst/>
                <a:uLnTx/>
                <a:uFillTx/>
                <a:latin typeface="Times New Roman"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56</a:t>
            </a:fld>
            <a:endParaRPr kumimoji="0" lang="en-US" altLang="zh-CN" sz="1200" b="0" i="0" u="none" strike="noStrike" kern="1200" cap="none" spc="0" normalizeH="0" baseline="0" noProof="0">
              <a:ln>
                <a:noFill/>
              </a:ln>
              <a:solidFill>
                <a:srgbClr val="000000"/>
              </a:solidFill>
              <a:effectLst/>
              <a:uLnTx/>
              <a:uFillTx/>
              <a:latin typeface="Times New Roman" pitchFamily="18" charset="0"/>
              <a:ea typeface="宋体" panose="02010600030101010101" pitchFamily="2" charset="-122"/>
              <a:cs typeface="+mn-cs"/>
            </a:endParaRPr>
          </a:p>
        </p:txBody>
      </p:sp>
      <p:sp>
        <p:nvSpPr>
          <p:cNvPr id="196611" name="Rectangle 2"/>
          <p:cNvSpPr>
            <a:spLocks noGrp="1" noRot="1" noChangeAspect="1" noChangeArrowheads="1" noTextEdit="1"/>
          </p:cNvSpPr>
          <p:nvPr>
            <p:ph type="sldImg"/>
          </p:nvPr>
        </p:nvSpPr>
        <p:spPr>
          <a:xfrm>
            <a:off x="381000" y="685800"/>
            <a:ext cx="6096000" cy="3429000"/>
          </a:xfrm>
          <a:ln/>
        </p:spPr>
      </p:sp>
      <p:sp>
        <p:nvSpPr>
          <p:cNvPr id="19661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016963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B54ADB9-A24D-4BED-A578-7E466083761F}" type="slidenum">
              <a:rPr kumimoji="0" lang="zh-CN" altLang="en-US" sz="1200" b="0" i="0" u="none" strike="noStrike" kern="1200" cap="none" spc="0" normalizeH="0" baseline="0" noProof="0" smtClean="0">
                <a:ln>
                  <a:noFill/>
                </a:ln>
                <a:solidFill>
                  <a:srgbClr val="000000"/>
                </a:solidFill>
                <a:effectLst/>
                <a:uLnTx/>
                <a:uFillTx/>
                <a:latin typeface="Times New Roman"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57</a:t>
            </a:fld>
            <a:endParaRPr kumimoji="0" lang="en-US" altLang="zh-CN" sz="1200" b="0" i="0" u="none" strike="noStrike" kern="1200" cap="none" spc="0" normalizeH="0" baseline="0" noProof="0">
              <a:ln>
                <a:noFill/>
              </a:ln>
              <a:solidFill>
                <a:srgbClr val="000000"/>
              </a:solidFill>
              <a:effectLst/>
              <a:uLnTx/>
              <a:uFillTx/>
              <a:latin typeface="Times New Roman" pitchFamily="18" charset="0"/>
              <a:ea typeface="宋体" panose="02010600030101010101" pitchFamily="2" charset="-122"/>
              <a:cs typeface="+mn-cs"/>
            </a:endParaRPr>
          </a:p>
        </p:txBody>
      </p:sp>
      <p:sp>
        <p:nvSpPr>
          <p:cNvPr id="197635" name="Rectangle 2"/>
          <p:cNvSpPr>
            <a:spLocks noGrp="1" noRot="1" noChangeAspect="1" noChangeArrowheads="1" noTextEdit="1"/>
          </p:cNvSpPr>
          <p:nvPr>
            <p:ph type="sldImg"/>
          </p:nvPr>
        </p:nvSpPr>
        <p:spPr>
          <a:xfrm>
            <a:off x="381000" y="685800"/>
            <a:ext cx="6096000" cy="3429000"/>
          </a:xfrm>
          <a:ln/>
        </p:spPr>
      </p:sp>
      <p:sp>
        <p:nvSpPr>
          <p:cNvPr id="19763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429461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4E4A3AA-13BA-49C7-81E3-B34941821578}" type="slidenum">
              <a:rPr kumimoji="0" lang="zh-CN" altLang="en-US" sz="1200" b="0" i="0" u="none" strike="noStrike" kern="1200" cap="none" spc="0" normalizeH="0" baseline="0" noProof="0" smtClean="0">
                <a:ln>
                  <a:noFill/>
                </a:ln>
                <a:solidFill>
                  <a:srgbClr val="000000"/>
                </a:solidFill>
                <a:effectLst/>
                <a:uLnTx/>
                <a:uFillTx/>
                <a:latin typeface="Times New Roman"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59</a:t>
            </a:fld>
            <a:endParaRPr kumimoji="0" lang="en-US" altLang="zh-CN" sz="1200" b="0" i="0" u="none" strike="noStrike" kern="1200" cap="none" spc="0" normalizeH="0" baseline="0" noProof="0">
              <a:ln>
                <a:noFill/>
              </a:ln>
              <a:solidFill>
                <a:srgbClr val="000000"/>
              </a:solidFill>
              <a:effectLst/>
              <a:uLnTx/>
              <a:uFillTx/>
              <a:latin typeface="Times New Roman" pitchFamily="18" charset="0"/>
              <a:ea typeface="宋体" panose="02010600030101010101" pitchFamily="2" charset="-122"/>
              <a:cs typeface="+mn-cs"/>
            </a:endParaRPr>
          </a:p>
        </p:txBody>
      </p:sp>
      <p:sp>
        <p:nvSpPr>
          <p:cNvPr id="201731" name="Rectangle 2"/>
          <p:cNvSpPr>
            <a:spLocks noGrp="1" noRot="1" noChangeAspect="1" noChangeArrowheads="1" noTextEdit="1"/>
          </p:cNvSpPr>
          <p:nvPr>
            <p:ph type="sldImg"/>
          </p:nvPr>
        </p:nvSpPr>
        <p:spPr>
          <a:xfrm>
            <a:off x="381000" y="685800"/>
            <a:ext cx="6096000" cy="3429000"/>
          </a:xfrm>
          <a:ln/>
        </p:spPr>
      </p:sp>
      <p:sp>
        <p:nvSpPr>
          <p:cNvPr id="20173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198034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648E1E4-D119-4EBE-BE45-7E9C965F3688}" type="slidenum">
              <a:rPr kumimoji="0" lang="zh-CN" altLang="en-US" sz="1200" b="0" i="0" u="none" strike="noStrike" kern="1200" cap="none" spc="0" normalizeH="0" baseline="0" noProof="0" smtClean="0">
                <a:ln>
                  <a:noFill/>
                </a:ln>
                <a:solidFill>
                  <a:srgbClr val="000000"/>
                </a:solidFill>
                <a:effectLst/>
                <a:uLnTx/>
                <a:uFillTx/>
                <a:latin typeface="Times New Roman"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60</a:t>
            </a:fld>
            <a:endParaRPr kumimoji="0" lang="en-US" altLang="zh-CN" sz="1200" b="0" i="0" u="none" strike="noStrike" kern="1200" cap="none" spc="0" normalizeH="0" baseline="0" noProof="0">
              <a:ln>
                <a:noFill/>
              </a:ln>
              <a:solidFill>
                <a:srgbClr val="000000"/>
              </a:solidFill>
              <a:effectLst/>
              <a:uLnTx/>
              <a:uFillTx/>
              <a:latin typeface="Times New Roman" pitchFamily="18" charset="0"/>
              <a:ea typeface="宋体" panose="02010600030101010101" pitchFamily="2" charset="-122"/>
              <a:cs typeface="+mn-cs"/>
            </a:endParaRPr>
          </a:p>
        </p:txBody>
      </p:sp>
      <p:sp>
        <p:nvSpPr>
          <p:cNvPr id="202755" name="Rectangle 2"/>
          <p:cNvSpPr>
            <a:spLocks noGrp="1" noRot="1" noChangeAspect="1" noChangeArrowheads="1" noTextEdit="1"/>
          </p:cNvSpPr>
          <p:nvPr>
            <p:ph type="sldImg"/>
          </p:nvPr>
        </p:nvSpPr>
        <p:spPr>
          <a:xfrm>
            <a:off x="381000" y="685800"/>
            <a:ext cx="6096000" cy="3429000"/>
          </a:xfrm>
          <a:ln/>
        </p:spPr>
      </p:sp>
      <p:sp>
        <p:nvSpPr>
          <p:cNvPr id="20275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168630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1BC3593-EA1A-4F94-A979-E3E7496F6A70}" type="slidenum">
              <a:rPr kumimoji="0" lang="zh-CN" altLang="en-US" sz="1200" b="0" i="0" u="none" strike="noStrike" kern="1200" cap="none" spc="0" normalizeH="0" baseline="0" noProof="0" smtClean="0">
                <a:ln>
                  <a:noFill/>
                </a:ln>
                <a:solidFill>
                  <a:srgbClr val="000000"/>
                </a:solidFill>
                <a:effectLst/>
                <a:uLnTx/>
                <a:uFillTx/>
                <a:latin typeface="Times New Roman" pitchFamily="18"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srgbClr val="000000"/>
              </a:solidFill>
              <a:effectLst/>
              <a:uLnTx/>
              <a:uFillTx/>
              <a:latin typeface="Times New Roman" pitchFamily="18" charset="0"/>
              <a:ea typeface="宋体" panose="02010600030101010101" pitchFamily="2" charset="-122"/>
              <a:cs typeface="+mn-cs"/>
            </a:endParaRPr>
          </a:p>
        </p:txBody>
      </p:sp>
      <p:sp>
        <p:nvSpPr>
          <p:cNvPr id="203779" name="Rectangle 2"/>
          <p:cNvSpPr>
            <a:spLocks noGrp="1" noRot="1" noChangeAspect="1" noChangeArrowheads="1" noTextEdit="1"/>
          </p:cNvSpPr>
          <p:nvPr>
            <p:ph type="sldImg"/>
          </p:nvPr>
        </p:nvSpPr>
        <p:spPr>
          <a:xfrm>
            <a:off x="381000" y="685800"/>
            <a:ext cx="6096000" cy="3429000"/>
          </a:xfrm>
          <a:ln/>
        </p:spPr>
      </p:sp>
      <p:sp>
        <p:nvSpPr>
          <p:cNvPr id="203780"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52149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182033" y="136526"/>
            <a:ext cx="11821584" cy="6581775"/>
          </a:xfrm>
          <a:prstGeom prst="rect">
            <a:avLst/>
          </a:prstGeom>
          <a:solidFill>
            <a:schemeClr val="bg1">
              <a:alpha val="50000"/>
            </a:schemeClr>
          </a:solidFill>
          <a:ln w="9525">
            <a:noFill/>
            <a:miter lim="800000"/>
            <a:headEnd/>
            <a:tailEnd/>
          </a:ln>
          <a:effectLst/>
        </p:spPr>
        <p:txBody>
          <a:bodyPr wrap="none" anchor="ctr"/>
          <a:lstStyle/>
          <a:p>
            <a:pPr>
              <a:defRPr/>
            </a:pPr>
            <a:endParaRPr lang="en-US" sz="2400">
              <a:latin typeface="Arial" pitchFamily="34" charset="0"/>
              <a:cs typeface="Arial" pitchFamily="34" charset="0"/>
            </a:endParaRPr>
          </a:p>
        </p:txBody>
      </p:sp>
      <p:sp>
        <p:nvSpPr>
          <p:cNvPr id="28675" name="Rectangle 3"/>
          <p:cNvSpPr>
            <a:spLocks noGrp="1" noChangeArrowheads="1"/>
          </p:cNvSpPr>
          <p:nvPr>
            <p:ph type="ctrTitle"/>
          </p:nvPr>
        </p:nvSpPr>
        <p:spPr>
          <a:xfrm>
            <a:off x="607484" y="2130426"/>
            <a:ext cx="9751483" cy="1470025"/>
          </a:xfrm>
        </p:spPr>
        <p:txBody>
          <a:bodyPr/>
          <a:lstStyle>
            <a:lvl1pPr>
              <a:defRPr/>
            </a:lvl1pPr>
          </a:lstStyle>
          <a:p>
            <a:r>
              <a:rPr lang="en-US"/>
              <a:t>Click to edit Master title style</a:t>
            </a:r>
          </a:p>
        </p:txBody>
      </p:sp>
      <p:sp>
        <p:nvSpPr>
          <p:cNvPr id="28676" name="Rectangle 4"/>
          <p:cNvSpPr>
            <a:spLocks noGrp="1" noChangeArrowheads="1"/>
          </p:cNvSpPr>
          <p:nvPr>
            <p:ph type="subTitle" idx="1"/>
          </p:nvPr>
        </p:nvSpPr>
        <p:spPr>
          <a:xfrm>
            <a:off x="607484" y="3886200"/>
            <a:ext cx="9751483" cy="1752600"/>
          </a:xfrm>
        </p:spPr>
        <p:txBody>
          <a:bodyPr/>
          <a:lstStyle>
            <a:lvl1pPr marL="0" indent="0">
              <a:buClr>
                <a:srgbClr val="FFFFFF"/>
              </a:buClr>
              <a:buFontTx/>
              <a:buNone/>
              <a:defRPr/>
            </a:lvl1pPr>
          </a:lstStyle>
          <a:p>
            <a:r>
              <a:rPr lang="en-US"/>
              <a:t>Click to edit Master subtitle style</a:t>
            </a:r>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pPr>
              <a:defRPr/>
            </a:pPr>
            <a:fld id="{D33BA08D-5635-46C1-B9F9-30E6F67627C1}" type="slidenum">
              <a:rPr lang="en-US"/>
              <a:pPr>
                <a:defRPr/>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50FE4380-212E-4DFC-A73F-06FA6EC0CA9C}" type="slidenum">
              <a:rPr lang="en-US"/>
              <a:pPr>
                <a:defRPr/>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23487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63998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03012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15276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9074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2838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3090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268768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669768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6760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4967" y="274639"/>
            <a:ext cx="2741084"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7484" y="274639"/>
            <a:ext cx="802428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6DE64586-AA57-4C43-9563-EB3CEF658169}" type="slidenum">
              <a:rPr lang="en-US"/>
              <a:pPr>
                <a:defRPr/>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Last page">
    <p:spTree>
      <p:nvGrpSpPr>
        <p:cNvPr id="1" name=""/>
        <p:cNvGrpSpPr/>
        <p:nvPr/>
      </p:nvGrpSpPr>
      <p:grpSpPr>
        <a:xfrm>
          <a:off x="0" y="0"/>
          <a:ext cx="0" cy="0"/>
          <a:chOff x="0" y="0"/>
          <a:chExt cx="0" cy="0"/>
        </a:xfrm>
      </p:grpSpPr>
      <p:sp>
        <p:nvSpPr>
          <p:cNvPr id="2" name="Title 1"/>
          <p:cNvSpPr>
            <a:spLocks noGrp="1"/>
          </p:cNvSpPr>
          <p:nvPr>
            <p:ph type="title"/>
          </p:nvPr>
        </p:nvSpPr>
        <p:spPr>
          <a:xfrm>
            <a:off x="1114719" y="1618891"/>
            <a:ext cx="10515600" cy="1325563"/>
          </a:xfrm>
        </p:spPr>
        <p:txBody>
          <a:bodyPr/>
          <a:lstStyle>
            <a:lvl1pPr>
              <a:defRPr>
                <a:solidFill>
                  <a:schemeClr val="accent2">
                    <a:lumMod val="50000"/>
                  </a:schemeClr>
                </a:solidFill>
                <a:effectLst>
                  <a:outerShdw blurRad="38100" dist="38100" dir="2700000" algn="tl">
                    <a:srgbClr val="000000">
                      <a:alpha val="43137"/>
                    </a:srgbClr>
                  </a:outerShdw>
                </a:effectLst>
                <a:latin typeface="Rockwell" panose="02060603020205020403" pitchFamily="18" charset="0"/>
              </a:defRPr>
            </a:lvl1pPr>
          </a:lstStyle>
          <a:p>
            <a:r>
              <a:rPr lang="en-US" altLang="ko-KR" dirty="0"/>
              <a:t>Click to edit Master title style</a:t>
            </a:r>
            <a:endParaRPr lang="ko-KR" altLang="en-US" dirty="0"/>
          </a:p>
        </p:txBody>
      </p:sp>
    </p:spTree>
    <p:extLst>
      <p:ext uri="{BB962C8B-B14F-4D97-AF65-F5344CB8AC3E}">
        <p14:creationId xmlns:p14="http://schemas.microsoft.com/office/powerpoint/2010/main" val="1162432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72723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663146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56523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87265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24930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10087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082216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375611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41259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087" name="Picture 15" descr="PPP_SENVI_TLE_Fresh_Spring_Day"/>
          <p:cNvPicPr>
            <a:picLocks noChangeAspect="1" noChangeArrowheads="1"/>
          </p:cNvPicPr>
          <p:nvPr/>
        </p:nvPicPr>
        <p:blipFill>
          <a:blip r:embed="rId2" cstate="print"/>
          <a:stretch>
            <a:fillRect/>
          </a:stretch>
        </p:blipFill>
        <p:spPr bwMode="auto">
          <a:xfrm>
            <a:off x="0" y="0"/>
            <a:ext cx="12192000" cy="6858000"/>
          </a:xfrm>
          <a:prstGeom prst="rect">
            <a:avLst/>
          </a:prstGeom>
          <a:solidFill>
            <a:srgbClr val="FFFFFF"/>
          </a:solidFill>
        </p:spPr>
      </p:pic>
      <p:sp>
        <p:nvSpPr>
          <p:cNvPr id="3074" name="Rectangle 2"/>
          <p:cNvSpPr>
            <a:spLocks noGrp="1" noChangeArrowheads="1"/>
          </p:cNvSpPr>
          <p:nvPr>
            <p:ph type="ctrTitle"/>
          </p:nvPr>
        </p:nvSpPr>
        <p:spPr>
          <a:xfrm>
            <a:off x="527382" y="4543400"/>
            <a:ext cx="11137237" cy="864096"/>
          </a:xfrm>
        </p:spPr>
        <p:txBody>
          <a:bodyPr/>
          <a:lstStyle>
            <a:lvl1pPr algn="l">
              <a:defRPr sz="3200">
                <a:solidFill>
                  <a:schemeClr val="tx1"/>
                </a:solidFill>
              </a:defRPr>
            </a:lvl1pPr>
          </a:lstStyle>
          <a:p>
            <a:pPr lvl="0"/>
            <a:r>
              <a:rPr lang="en-US" noProof="0" dirty="0"/>
              <a:t>Click to edit Master title style</a:t>
            </a:r>
          </a:p>
        </p:txBody>
      </p:sp>
      <p:sp>
        <p:nvSpPr>
          <p:cNvPr id="3075" name="Rectangle 3"/>
          <p:cNvSpPr>
            <a:spLocks noGrp="1" noChangeArrowheads="1"/>
          </p:cNvSpPr>
          <p:nvPr>
            <p:ph type="subTitle" idx="1"/>
          </p:nvPr>
        </p:nvSpPr>
        <p:spPr>
          <a:xfrm>
            <a:off x="1967541" y="5479504"/>
            <a:ext cx="8930281" cy="685800"/>
          </a:xfrm>
        </p:spPr>
        <p:txBody>
          <a:bodyPr/>
          <a:lstStyle>
            <a:lvl1pPr marL="0" indent="0" algn="ctr">
              <a:buFontTx/>
              <a:buNone/>
              <a:defRPr sz="2400"/>
            </a:lvl1pPr>
          </a:lstStyle>
          <a:p>
            <a:pPr lvl="0"/>
            <a:r>
              <a:rPr lang="en-US" noProof="0" dirty="0"/>
              <a:t>Click to edit Master subtitle style</a:t>
            </a:r>
          </a:p>
        </p:txBody>
      </p:sp>
      <p:sp>
        <p:nvSpPr>
          <p:cNvPr id="3076" name="Rectangle 4"/>
          <p:cNvSpPr>
            <a:spLocks noGrp="1" noChangeArrowheads="1"/>
          </p:cNvSpPr>
          <p:nvPr>
            <p:ph type="dt" sz="half" idx="2"/>
          </p:nvPr>
        </p:nvSpPr>
        <p:spPr>
          <a:xfrm>
            <a:off x="196851" y="6402388"/>
            <a:ext cx="2844800" cy="304800"/>
          </a:xfrm>
          <a:prstGeom prst="rect">
            <a:avLst/>
          </a:prstGeom>
          <a:extLst>
            <a:ext uri="{909E8E84-426E-40DD-AFC4-6F175D3DCCD1}">
              <a14:hiddenFill xmlns:a14="http://schemas.microsoft.com/office/drawing/2010/main">
                <a:solidFill>
                  <a:schemeClr val="accent1"/>
                </a:solidFill>
              </a14:hiddenFill>
            </a:ext>
          </a:extLst>
        </p:spPr>
        <p:txBody>
          <a:bodyPr/>
          <a:lstStyle>
            <a:lvl1pPr>
              <a:defRPr>
                <a:solidFill>
                  <a:srgbClr val="FFFFFF"/>
                </a:solidFill>
              </a:defRPr>
            </a:lvl1pPr>
          </a:lstStyle>
          <a:p>
            <a:fld id="{92F8AE71-CF8B-4B8D-A1A9-1A1A90E33237}" type="datetimeFigureOut">
              <a:rPr lang="en-US" smtClean="0"/>
              <a:pPr/>
              <a:t>1/14/2023</a:t>
            </a:fld>
            <a:endParaRPr lang="en-US"/>
          </a:p>
        </p:txBody>
      </p:sp>
      <p:sp>
        <p:nvSpPr>
          <p:cNvPr id="3077" name="Rectangle 5"/>
          <p:cNvSpPr>
            <a:spLocks noGrp="1" noChangeArrowheads="1"/>
          </p:cNvSpPr>
          <p:nvPr>
            <p:ph type="ftr" sz="quarter" idx="3"/>
          </p:nvPr>
        </p:nvSpPr>
        <p:spPr>
          <a:xfrm>
            <a:off x="4165600" y="6402388"/>
            <a:ext cx="3860800" cy="304800"/>
          </a:xfrm>
          <a:prstGeom prst="rect">
            <a:avLst/>
          </a:prstGeom>
        </p:spPr>
        <p:txBody>
          <a:bodyPr/>
          <a:lstStyle>
            <a:lvl1pPr>
              <a:defRPr>
                <a:solidFill>
                  <a:srgbClr val="FFFFFF"/>
                </a:solidFill>
              </a:defRPr>
            </a:lvl1pPr>
          </a:lstStyle>
          <a:p>
            <a:endParaRPr lang="en-US"/>
          </a:p>
        </p:txBody>
      </p:sp>
      <p:sp>
        <p:nvSpPr>
          <p:cNvPr id="3078" name="Rectangle 6"/>
          <p:cNvSpPr>
            <a:spLocks noGrp="1" noChangeArrowheads="1"/>
          </p:cNvSpPr>
          <p:nvPr>
            <p:ph type="sldNum" sz="quarter" idx="4"/>
          </p:nvPr>
        </p:nvSpPr>
        <p:spPr>
          <a:xfrm>
            <a:off x="9029700" y="6402388"/>
            <a:ext cx="2844800" cy="304800"/>
          </a:xfrm>
          <a:prstGeom prst="rect">
            <a:avLst/>
          </a:prstGeom>
        </p:spPr>
        <p:txBody>
          <a:bodyPr/>
          <a:lstStyle>
            <a:lvl1pPr>
              <a:defRPr>
                <a:solidFill>
                  <a:srgbClr val="FFFFFF"/>
                </a:solidFill>
              </a:defRPr>
            </a:lvl1pPr>
          </a:lstStyle>
          <a:p>
            <a:fld id="{01604843-5457-4002-8F93-F367A01D8005}"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00655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57437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89625" y="1622216"/>
            <a:ext cx="11333795" cy="3519128"/>
          </a:xfrm>
          <a:prstGeom prst="rect">
            <a:avLst/>
          </a:prstGeom>
        </p:spPr>
        <p:txBody>
          <a:bodyPr/>
          <a:lstStyle>
            <a:lvl1pPr algn="just">
              <a:defRPr>
                <a:solidFill>
                  <a:srgbClr val="002060"/>
                </a:solidFill>
              </a:defRPr>
            </a:lvl1pPr>
            <a:lvl2pPr algn="just">
              <a:defRPr>
                <a:solidFill>
                  <a:schemeClr val="accent4">
                    <a:lumMod val="50000"/>
                  </a:schemeClr>
                </a:solidFill>
              </a:defRPr>
            </a:lvl2pPr>
            <a:lvl3pPr algn="just">
              <a:defRPr/>
            </a:lvl3pPr>
            <a:lvl4pPr algn="just">
              <a:defRPr/>
            </a:lvl4pPr>
            <a:lvl5pPr algn="just">
              <a:defRPr/>
            </a:lvl5pPr>
          </a:lstStyle>
          <a:p>
            <a:pPr lvl="0"/>
            <a:r>
              <a:rPr lang="en-US" altLang="ko-KR" dirty="0"/>
              <a:t>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10" name="Title 9"/>
          <p:cNvSpPr>
            <a:spLocks noGrp="1"/>
          </p:cNvSpPr>
          <p:nvPr>
            <p:ph type="title"/>
          </p:nvPr>
        </p:nvSpPr>
        <p:spPr>
          <a:xfrm>
            <a:off x="389628" y="63204"/>
            <a:ext cx="11725817" cy="1325563"/>
          </a:xfrm>
        </p:spPr>
        <p:txBody>
          <a:bodyPr>
            <a:normAutofit/>
          </a:bodyPr>
          <a:lstStyle>
            <a:lvl1pPr>
              <a:defRPr sz="3600"/>
            </a:lvl1pPr>
          </a:lstStyle>
          <a:p>
            <a:r>
              <a:rPr lang="en-US" altLang="ko-KR"/>
              <a:t>Click to edit Master title style</a:t>
            </a:r>
            <a:endParaRPr lang="ko-KR" altLang="en-US"/>
          </a:p>
        </p:txBody>
      </p:sp>
    </p:spTree>
    <p:extLst>
      <p:ext uri="{BB962C8B-B14F-4D97-AF65-F5344CB8AC3E}">
        <p14:creationId xmlns:p14="http://schemas.microsoft.com/office/powerpoint/2010/main" val="30870190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250"/>
                                        <p:tgtEl>
                                          <p:spTgt spid="10"/>
                                        </p:tgtEl>
                                      </p:cBhvr>
                                    </p:animEffect>
                                  </p:childTnLst>
                                </p:cTn>
                              </p:par>
                            </p:childTnLst>
                          </p:cTn>
                        </p:par>
                        <p:par>
                          <p:cTn id="8" fill="hold">
                            <p:stCondLst>
                              <p:cond delay="1250"/>
                            </p:stCondLst>
                            <p:childTnLst>
                              <p:par>
                                <p:cTn id="9" presetID="22" presetClass="entr" presetSubtype="8"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left)">
                                      <p:cBhvr>
                                        <p:cTn id="11" dur="1250"/>
                                        <p:tgtEl>
                                          <p:spTgt spid="5">
                                            <p:txEl>
                                              <p:pRg st="0" end="0"/>
                                            </p:txEl>
                                          </p:spTgt>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wipe(left)">
                                      <p:cBhvr>
                                        <p:cTn id="15" dur="1250"/>
                                        <p:tgtEl>
                                          <p:spTgt spid="5">
                                            <p:txEl>
                                              <p:pRg st="1" end="1"/>
                                            </p:txEl>
                                          </p:spTgt>
                                        </p:tgtEl>
                                      </p:cBhvr>
                                    </p:animEffect>
                                  </p:childTnLst>
                                </p:cTn>
                              </p:par>
                            </p:childTnLst>
                          </p:cTn>
                        </p:par>
                        <p:par>
                          <p:cTn id="16" fill="hold">
                            <p:stCondLst>
                              <p:cond delay="3750"/>
                            </p:stCondLst>
                            <p:childTnLst>
                              <p:par>
                                <p:cTn id="17" presetID="22" presetClass="entr" presetSubtype="8"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wipe(left)">
                                      <p:cBhvr>
                                        <p:cTn id="19" dur="1250"/>
                                        <p:tgtEl>
                                          <p:spTgt spid="5">
                                            <p:txEl>
                                              <p:pRg st="2" end="2"/>
                                            </p:txEl>
                                          </p:spTgt>
                                        </p:tgtEl>
                                      </p:cBhvr>
                                    </p:animEffect>
                                  </p:childTnLst>
                                </p:cTn>
                              </p:par>
                            </p:childTnLst>
                          </p:cTn>
                        </p:par>
                        <p:par>
                          <p:cTn id="20" fill="hold">
                            <p:stCondLst>
                              <p:cond delay="5000"/>
                            </p:stCondLst>
                            <p:childTnLst>
                              <p:par>
                                <p:cTn id="21" presetID="22" presetClass="entr" presetSubtype="8"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wipe(left)">
                                      <p:cBhvr>
                                        <p:cTn id="23" dur="1250"/>
                                        <p:tgtEl>
                                          <p:spTgt spid="5">
                                            <p:txEl>
                                              <p:pRg st="3" end="3"/>
                                            </p:txEl>
                                          </p:spTgt>
                                        </p:tgtEl>
                                      </p:cBhvr>
                                    </p:animEffect>
                                  </p:childTnLst>
                                </p:cTn>
                              </p:par>
                            </p:childTnLst>
                          </p:cTn>
                        </p:par>
                        <p:par>
                          <p:cTn id="24" fill="hold">
                            <p:stCondLst>
                              <p:cond delay="6250"/>
                            </p:stCondLst>
                            <p:childTnLst>
                              <p:par>
                                <p:cTn id="25" presetID="22" presetClass="entr" presetSubtype="8"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12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1250"/>
                        <p:tgtEl>
                          <p:spTgt spid="5"/>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1250"/>
                        <p:tgtEl>
                          <p:spTgt spid="5"/>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1250"/>
                        <p:tgtEl>
                          <p:spTgt spid="5"/>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1250"/>
                        <p:tgtEl>
                          <p:spTgt spid="5"/>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1250"/>
                        <p:tgtEl>
                          <p:spTgt spid="5"/>
                        </p:tgtEl>
                      </p:cBhvr>
                    </p:animEffect>
                  </p:childTnLst>
                </p:cTn>
              </p:par>
            </p:tnLst>
          </p:tmpl>
        </p:tmplLst>
      </p:bldP>
      <p:bldP spid="10"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8917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32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800" b="1">
                <a:solidFill>
                  <a:srgbClr val="002060"/>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1289085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3848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01600" y="6553200"/>
            <a:ext cx="2844800" cy="304800"/>
          </a:xfrm>
          <a:prstGeom prst="rect">
            <a:avLst/>
          </a:prstGeom>
        </p:spPr>
        <p:txBody>
          <a:bodyPr/>
          <a:lstStyle>
            <a:lvl1pPr>
              <a:defRPr/>
            </a:lvl1pPr>
          </a:lstStyle>
          <a:p>
            <a:fld id="{92F8AE71-CF8B-4B8D-A1A9-1A1A90E33237}" type="datetimeFigureOut">
              <a:rPr lang="en-US" smtClean="0"/>
              <a:pPr/>
              <a:t>1/14/2023</a:t>
            </a:fld>
            <a:endParaRPr lang="en-US"/>
          </a:p>
        </p:txBody>
      </p:sp>
      <p:sp>
        <p:nvSpPr>
          <p:cNvPr id="6" name="Footer Placeholder 5"/>
          <p:cNvSpPr>
            <a:spLocks noGrp="1"/>
          </p:cNvSpPr>
          <p:nvPr>
            <p:ph type="ftr" sz="quarter" idx="11"/>
          </p:nvPr>
        </p:nvSpPr>
        <p:spPr>
          <a:xfrm>
            <a:off x="4165600" y="6553200"/>
            <a:ext cx="3860800" cy="3048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9347200" y="6553200"/>
            <a:ext cx="2844800" cy="304800"/>
          </a:xfrm>
          <a:prstGeom prst="rect">
            <a:avLst/>
          </a:prstGeom>
        </p:spPr>
        <p:txBody>
          <a:bodyPr/>
          <a:lstStyle>
            <a:lvl1pPr>
              <a:defRPr/>
            </a:lvl1pPr>
          </a:lstStyle>
          <a:p>
            <a:fld id="{01604843-5457-4002-8F93-F367A01D8005}" type="slidenum">
              <a:rPr lang="en-US" smtClean="0"/>
              <a:pPr/>
              <a:t>‹#›</a:t>
            </a:fld>
            <a:endParaRPr lang="en-US"/>
          </a:p>
        </p:txBody>
      </p:sp>
    </p:spTree>
    <p:extLst>
      <p:ext uri="{BB962C8B-B14F-4D97-AF65-F5344CB8AC3E}">
        <p14:creationId xmlns:p14="http://schemas.microsoft.com/office/powerpoint/2010/main" val="2300347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01600" y="6553200"/>
            <a:ext cx="2844800" cy="304800"/>
          </a:xfrm>
          <a:prstGeom prst="rect">
            <a:avLst/>
          </a:prstGeom>
        </p:spPr>
        <p:txBody>
          <a:bodyPr/>
          <a:lstStyle>
            <a:lvl1pPr>
              <a:defRPr/>
            </a:lvl1pPr>
          </a:lstStyle>
          <a:p>
            <a:fld id="{92F8AE71-CF8B-4B8D-A1A9-1A1A90E33237}" type="datetimeFigureOut">
              <a:rPr lang="en-US" smtClean="0"/>
              <a:pPr/>
              <a:t>1/14/2023</a:t>
            </a:fld>
            <a:endParaRPr lang="en-US"/>
          </a:p>
        </p:txBody>
      </p:sp>
      <p:sp>
        <p:nvSpPr>
          <p:cNvPr id="4" name="Footer Placeholder 3"/>
          <p:cNvSpPr>
            <a:spLocks noGrp="1"/>
          </p:cNvSpPr>
          <p:nvPr>
            <p:ph type="ftr" sz="quarter" idx="11"/>
          </p:nvPr>
        </p:nvSpPr>
        <p:spPr>
          <a:xfrm>
            <a:off x="4165600" y="6553200"/>
            <a:ext cx="3860800" cy="304800"/>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a:xfrm>
            <a:off x="9347200" y="6553200"/>
            <a:ext cx="2844800" cy="304800"/>
          </a:xfrm>
          <a:prstGeom prst="rect">
            <a:avLst/>
          </a:prstGeom>
        </p:spPr>
        <p:txBody>
          <a:bodyPr/>
          <a:lstStyle>
            <a:lvl1pPr>
              <a:defRPr/>
            </a:lvl1pPr>
          </a:lstStyle>
          <a:p>
            <a:fld id="{01604843-5457-4002-8F93-F367A01D8005}" type="slidenum">
              <a:rPr lang="en-US" smtClean="0"/>
              <a:pPr/>
              <a:t>‹#›</a:t>
            </a:fld>
            <a:endParaRPr lang="en-US"/>
          </a:p>
        </p:txBody>
      </p:sp>
    </p:spTree>
    <p:extLst>
      <p:ext uri="{BB962C8B-B14F-4D97-AF65-F5344CB8AC3E}">
        <p14:creationId xmlns:p14="http://schemas.microsoft.com/office/powerpoint/2010/main" val="2454148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1600" y="6553200"/>
            <a:ext cx="2844800" cy="304800"/>
          </a:xfrm>
          <a:prstGeom prst="rect">
            <a:avLst/>
          </a:prstGeom>
        </p:spPr>
        <p:txBody>
          <a:bodyPr/>
          <a:lstStyle>
            <a:lvl1pPr>
              <a:defRPr/>
            </a:lvl1pPr>
          </a:lstStyle>
          <a:p>
            <a:fld id="{92F8AE71-CF8B-4B8D-A1A9-1A1A90E33237}" type="datetimeFigureOut">
              <a:rPr lang="en-US" smtClean="0"/>
              <a:pPr/>
              <a:t>1/14/2023</a:t>
            </a:fld>
            <a:endParaRPr lang="en-US"/>
          </a:p>
        </p:txBody>
      </p:sp>
      <p:sp>
        <p:nvSpPr>
          <p:cNvPr id="3" name="Footer Placeholder 2"/>
          <p:cNvSpPr>
            <a:spLocks noGrp="1"/>
          </p:cNvSpPr>
          <p:nvPr>
            <p:ph type="ftr" sz="quarter" idx="11"/>
          </p:nvPr>
        </p:nvSpPr>
        <p:spPr>
          <a:xfrm>
            <a:off x="4165600" y="6553200"/>
            <a:ext cx="3860800" cy="30480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a:xfrm>
            <a:off x="9347200" y="6553200"/>
            <a:ext cx="2844800" cy="304800"/>
          </a:xfrm>
          <a:prstGeom prst="rect">
            <a:avLst/>
          </a:prstGeom>
        </p:spPr>
        <p:txBody>
          <a:bodyPr/>
          <a:lstStyle>
            <a:lvl1pPr>
              <a:defRPr/>
            </a:lvl1pPr>
          </a:lstStyle>
          <a:p>
            <a:fld id="{01604843-5457-4002-8F93-F367A01D8005}" type="slidenum">
              <a:rPr lang="en-US" smtClean="0"/>
              <a:pPr/>
              <a:t>‹#›</a:t>
            </a:fld>
            <a:endParaRPr lang="en-US"/>
          </a:p>
        </p:txBody>
      </p:sp>
    </p:spTree>
    <p:extLst>
      <p:ext uri="{BB962C8B-B14F-4D97-AF65-F5344CB8AC3E}">
        <p14:creationId xmlns:p14="http://schemas.microsoft.com/office/powerpoint/2010/main" val="24108689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Content Image big_N1">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04800" y="178777"/>
            <a:ext cx="11582400" cy="828675"/>
          </a:xfrm>
        </p:spPr>
        <p:txBody>
          <a:bodyPr/>
          <a:lstStyle>
            <a:lvl1pPr>
              <a:defRPr sz="6000"/>
            </a:lvl1pPr>
          </a:lstStyle>
          <a:p>
            <a:r>
              <a:rPr lang="en-US" dirty="0"/>
              <a:t>Master title style</a:t>
            </a:r>
          </a:p>
        </p:txBody>
      </p:sp>
      <p:sp>
        <p:nvSpPr>
          <p:cNvPr id="7" name="Text Placeholder 6"/>
          <p:cNvSpPr>
            <a:spLocks noGrp="1"/>
          </p:cNvSpPr>
          <p:nvPr>
            <p:ph type="body" sz="quarter" idx="12"/>
          </p:nvPr>
        </p:nvSpPr>
        <p:spPr>
          <a:xfrm>
            <a:off x="304800" y="1371600"/>
            <a:ext cx="4978400" cy="487680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p:cNvSpPr>
            <a:spLocks noGrp="1"/>
          </p:cNvSpPr>
          <p:nvPr>
            <p:ph type="pic" sz="quarter" idx="13"/>
          </p:nvPr>
        </p:nvSpPr>
        <p:spPr>
          <a:xfrm>
            <a:off x="5384800" y="2590800"/>
            <a:ext cx="6502400" cy="3657600"/>
          </a:xfrm>
          <a:prstGeom prst="round2DiagRect">
            <a:avLst>
              <a:gd name="adj1" fmla="val 11439"/>
              <a:gd name="adj2" fmla="val 0"/>
            </a:avLst>
          </a:prstGeom>
          <a:effectLst>
            <a:outerShdw blurRad="50800" dist="38100" dir="2700000" algn="tl" rotWithShape="0">
              <a:prstClr val="black">
                <a:alpha val="25000"/>
              </a:prstClr>
            </a:outerShdw>
          </a:effectLst>
        </p:spPr>
        <p:txBody>
          <a:bodyPr/>
          <a:lstStyle>
            <a:lvl1pPr>
              <a:buFontTx/>
              <a:buNone/>
              <a:defRPr/>
            </a:lvl1pPr>
          </a:lstStyle>
          <a:p>
            <a:endParaRPr lang="en-US" dirty="0"/>
          </a:p>
        </p:txBody>
      </p:sp>
    </p:spTree>
    <p:extLst>
      <p:ext uri="{BB962C8B-B14F-4D97-AF65-F5344CB8AC3E}">
        <p14:creationId xmlns:p14="http://schemas.microsoft.com/office/powerpoint/2010/main" val="3925869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1000"/>
                                        <p:tgtEl>
                                          <p:spTgt spid="7"/>
                                        </p:tgtEl>
                                      </p:cBhvr>
                                    </p:animEffect>
                                  </p:childTnLst>
                                </p:cTn>
                              </p:par>
                              <p:par>
                                <p:cTn id="8" presetID="3" presetClass="entr" presetSubtype="10" fill="hold" grpId="0" nodeType="withEffect" nodePh="1">
                                  <p:stCondLst>
                                    <p:cond delay="0"/>
                                  </p:stCondLst>
                                  <p:endCondLst>
                                    <p:cond evt="begin" delay="0">
                                      <p:tn val="8"/>
                                    </p:cond>
                                  </p:end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8" presetClass="entr" presetSubtype="12"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strips(downLeft)">
                      <p:cBhvr>
                        <p:cTn dur="1000"/>
                        <p:tgtEl>
                          <p:spTgt spid="7"/>
                        </p:tgtEl>
                      </p:cBhvr>
                    </p:animEffect>
                  </p:childTnLst>
                </p:cTn>
              </p:par>
            </p:tnLst>
          </p:tmpl>
        </p:tmplLst>
      </p:bldP>
      <p:bldP spid="11"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Header Image hor_N1">
    <p:spTree>
      <p:nvGrpSpPr>
        <p:cNvPr id="1" name=""/>
        <p:cNvGrpSpPr/>
        <p:nvPr/>
      </p:nvGrpSpPr>
      <p:grpSpPr>
        <a:xfrm>
          <a:off x="0" y="0"/>
          <a:ext cx="0" cy="0"/>
          <a:chOff x="0" y="0"/>
          <a:chExt cx="0" cy="0"/>
        </a:xfrm>
      </p:grpSpPr>
      <p:sp>
        <p:nvSpPr>
          <p:cNvPr id="4" name="Round Diagonal Corner Rectangle 3"/>
          <p:cNvSpPr/>
          <p:nvPr userDrawn="1"/>
        </p:nvSpPr>
        <p:spPr>
          <a:xfrm>
            <a:off x="304800" y="1371600"/>
            <a:ext cx="11582400" cy="2133600"/>
          </a:xfrm>
          <a:prstGeom prst="round2DiagRect">
            <a:avLst/>
          </a:prstGeom>
          <a:solidFill>
            <a:schemeClr val="bg1"/>
          </a:solidFill>
          <a:ln cmpd="dbl">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 Placeholder 9"/>
          <p:cNvSpPr>
            <a:spLocks noGrp="1"/>
          </p:cNvSpPr>
          <p:nvPr>
            <p:ph type="body" sz="quarter" idx="13"/>
          </p:nvPr>
        </p:nvSpPr>
        <p:spPr>
          <a:xfrm>
            <a:off x="304800" y="2743200"/>
            <a:ext cx="11582400" cy="609600"/>
          </a:xfrm>
        </p:spPr>
        <p:txBody>
          <a:bodyPr/>
          <a:lstStyle>
            <a:lvl1pPr algn="l">
              <a:buFontTx/>
              <a:buNone/>
              <a:defRPr sz="1800"/>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6" name="Picture Placeholder 19"/>
          <p:cNvSpPr>
            <a:spLocks noGrp="1"/>
          </p:cNvSpPr>
          <p:nvPr>
            <p:ph type="pic" sz="quarter" idx="11" hasCustomPrompt="1"/>
          </p:nvPr>
        </p:nvSpPr>
        <p:spPr>
          <a:xfrm>
            <a:off x="5892800" y="3581400"/>
            <a:ext cx="5994400" cy="2667000"/>
          </a:xfrm>
          <a:prstGeom prst="round2DiagRect">
            <a:avLst/>
          </a:prstGeom>
          <a:noFill/>
          <a:effectLst/>
        </p:spPr>
        <p:txBody>
          <a:bodyPr/>
          <a:lstStyle>
            <a:lvl1pPr>
              <a:buNone/>
              <a:defRPr>
                <a:solidFill>
                  <a:schemeClr val="bg1">
                    <a:lumMod val="65000"/>
                  </a:schemeClr>
                </a:solidFill>
              </a:defRPr>
            </a:lvl1pPr>
          </a:lstStyle>
          <a:p>
            <a:r>
              <a:rPr lang="en-US" dirty="0"/>
              <a:t>[Divider Picture]</a:t>
            </a:r>
          </a:p>
        </p:txBody>
      </p:sp>
      <p:sp>
        <p:nvSpPr>
          <p:cNvPr id="9" name="Rectangle 2"/>
          <p:cNvSpPr>
            <a:spLocks noGrp="1" noChangeArrowheads="1"/>
          </p:cNvSpPr>
          <p:nvPr>
            <p:ph type="ctrTitle"/>
          </p:nvPr>
        </p:nvSpPr>
        <p:spPr>
          <a:xfrm>
            <a:off x="304800" y="1600201"/>
            <a:ext cx="11582400" cy="1165225"/>
          </a:xfrm>
        </p:spPr>
        <p:txBody>
          <a:bodyPr/>
          <a:lstStyle>
            <a:lvl1pPr algn="l">
              <a:defRPr sz="4800">
                <a:solidFill>
                  <a:schemeClr val="tx1"/>
                </a:solidFill>
              </a:defRPr>
            </a:lvl1pPr>
          </a:lstStyle>
          <a:p>
            <a:pPr lvl="0"/>
            <a:r>
              <a:rPr lang="en-US" noProof="0"/>
              <a:t>Click to edit Master title style</a:t>
            </a:r>
          </a:p>
        </p:txBody>
      </p:sp>
    </p:spTree>
    <p:extLst>
      <p:ext uri="{BB962C8B-B14F-4D97-AF65-F5344CB8AC3E}">
        <p14:creationId xmlns:p14="http://schemas.microsoft.com/office/powerpoint/2010/main" val="2986370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strips(downLeft)">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8" presetClass="entr" presetSubtype="12"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strips(downLeft)">
                      <p:cBhvr>
                        <p:cTn dur="1000"/>
                        <p:tgtEl>
                          <p:spTgt spid="7"/>
                        </p:tgtEl>
                      </p:cBhvr>
                    </p:animEffect>
                  </p:childTnLst>
                </p:cTn>
              </p:par>
            </p:tnLst>
          </p:tmpl>
        </p:tmplLst>
      </p:bldP>
      <p:bldP spid="6" grpId="0"/>
      <p:bldP spid="9"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r="5518"/>
          <a:stretch>
            <a:fillRect/>
          </a:stretch>
        </p:blipFill>
        <p:spPr bwMode="auto">
          <a:xfrm>
            <a:off x="8807451" y="5153026"/>
            <a:ext cx="3384549" cy="1704975"/>
          </a:xfrm>
          <a:prstGeom prst="rect">
            <a:avLst/>
          </a:prstGeom>
          <a:noFill/>
          <a:ln w="9525">
            <a:noFill/>
            <a:miter lim="800000"/>
            <a:headEnd/>
            <a:tailEnd/>
          </a:ln>
        </p:spPr>
      </p:pic>
      <p:sp>
        <p:nvSpPr>
          <p:cNvPr id="2" name="Title 1"/>
          <p:cNvSpPr>
            <a:spLocks noGrp="1"/>
          </p:cNvSpPr>
          <p:nvPr>
            <p:ph type="title"/>
          </p:nvPr>
        </p:nvSpPr>
        <p:spPr/>
        <p:txBody>
          <a:bodyPr/>
          <a:lstStyle>
            <a:lvl1pPr>
              <a:defRPr sz="3200" b="1">
                <a:solidFill>
                  <a:schemeClr val="accent2">
                    <a:lumMod val="75000"/>
                  </a:schemeClr>
                </a:solidFill>
                <a:latin typeface="Cambria"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C00000"/>
                </a:solidFill>
                <a:latin typeface="Century Schoolbook" pitchFamily="18" charset="0"/>
              </a:defRPr>
            </a:lvl1pPr>
            <a:lvl2pPr>
              <a:defRPr>
                <a:solidFill>
                  <a:srgbClr val="002060"/>
                </a:solidFill>
                <a:latin typeface="Arial Narrow" pitchFamily="34" charset="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Header Image hor">
    <p:spTree>
      <p:nvGrpSpPr>
        <p:cNvPr id="1" name=""/>
        <p:cNvGrpSpPr/>
        <p:nvPr/>
      </p:nvGrpSpPr>
      <p:grpSpPr>
        <a:xfrm>
          <a:off x="0" y="0"/>
          <a:ext cx="0" cy="0"/>
          <a:chOff x="0" y="0"/>
          <a:chExt cx="0" cy="0"/>
        </a:xfrm>
      </p:grpSpPr>
      <p:sp>
        <p:nvSpPr>
          <p:cNvPr id="4" name="Round Diagonal Corner Rectangle 3"/>
          <p:cNvSpPr/>
          <p:nvPr userDrawn="1"/>
        </p:nvSpPr>
        <p:spPr>
          <a:xfrm>
            <a:off x="304800" y="1371600"/>
            <a:ext cx="11582400" cy="2133600"/>
          </a:xfrm>
          <a:prstGeom prst="round2DiagRect">
            <a:avLst/>
          </a:prstGeom>
          <a:solidFill>
            <a:schemeClr val="bg1"/>
          </a:solidFill>
          <a:ln cmpd="dbl">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 Placeholder 9"/>
          <p:cNvSpPr>
            <a:spLocks noGrp="1"/>
          </p:cNvSpPr>
          <p:nvPr>
            <p:ph type="body" sz="quarter" idx="13"/>
          </p:nvPr>
        </p:nvSpPr>
        <p:spPr>
          <a:xfrm>
            <a:off x="304800" y="2743200"/>
            <a:ext cx="11582400" cy="609600"/>
          </a:xfrm>
        </p:spPr>
        <p:txBody>
          <a:bodyPr/>
          <a:lstStyle>
            <a:lvl1pPr algn="ctr">
              <a:buFontTx/>
              <a:buNone/>
              <a:defRPr sz="2000"/>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sp>
        <p:nvSpPr>
          <p:cNvPr id="6" name="Picture Placeholder 19"/>
          <p:cNvSpPr>
            <a:spLocks noGrp="1"/>
          </p:cNvSpPr>
          <p:nvPr>
            <p:ph type="pic" sz="quarter" idx="11" hasCustomPrompt="1"/>
          </p:nvPr>
        </p:nvSpPr>
        <p:spPr>
          <a:xfrm>
            <a:off x="304800" y="3581400"/>
            <a:ext cx="11582400" cy="2667000"/>
          </a:xfrm>
          <a:prstGeom prst="round2DiagRect">
            <a:avLst/>
          </a:prstGeom>
          <a:noFill/>
          <a:effectLst/>
        </p:spPr>
        <p:txBody>
          <a:bodyPr/>
          <a:lstStyle>
            <a:lvl1pPr>
              <a:buNone/>
              <a:defRPr>
                <a:solidFill>
                  <a:schemeClr val="bg1">
                    <a:lumMod val="65000"/>
                  </a:schemeClr>
                </a:solidFill>
              </a:defRPr>
            </a:lvl1pPr>
          </a:lstStyle>
          <a:p>
            <a:r>
              <a:rPr lang="en-US" dirty="0"/>
              <a:t>[Divider Picture]</a:t>
            </a:r>
          </a:p>
        </p:txBody>
      </p:sp>
      <p:sp>
        <p:nvSpPr>
          <p:cNvPr id="9" name="Rectangle 2"/>
          <p:cNvSpPr>
            <a:spLocks noGrp="1" noChangeArrowheads="1"/>
          </p:cNvSpPr>
          <p:nvPr>
            <p:ph type="ctrTitle"/>
          </p:nvPr>
        </p:nvSpPr>
        <p:spPr>
          <a:xfrm>
            <a:off x="304800" y="1600201"/>
            <a:ext cx="11582400" cy="1165225"/>
          </a:xfrm>
        </p:spPr>
        <p:txBody>
          <a:bodyPr/>
          <a:lstStyle>
            <a:lvl1pPr algn="ctr">
              <a:defRPr>
                <a:solidFill>
                  <a:schemeClr val="tx1"/>
                </a:solidFill>
              </a:defRPr>
            </a:lvl1pPr>
          </a:lstStyle>
          <a:p>
            <a:pPr lvl="0"/>
            <a:r>
              <a:rPr lang="en-US" noProof="0"/>
              <a:t>Click to edit Master title style</a:t>
            </a:r>
          </a:p>
        </p:txBody>
      </p:sp>
    </p:spTree>
    <p:extLst>
      <p:ext uri="{BB962C8B-B14F-4D97-AF65-F5344CB8AC3E}">
        <p14:creationId xmlns:p14="http://schemas.microsoft.com/office/powerpoint/2010/main" val="603684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strips(downLeft)">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8" presetClass="entr" presetSubtype="12"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strips(downLeft)">
                      <p:cBhvr>
                        <p:cTn dur="1000"/>
                        <p:tgtEl>
                          <p:spTgt spid="7"/>
                        </p:tgtEl>
                      </p:cBhvr>
                    </p:animEffect>
                  </p:childTnLst>
                </p:cTn>
              </p:par>
            </p:tnLst>
          </p:tmpl>
        </p:tmplLst>
      </p:bldP>
      <p:bldP spid="6" grpId="0"/>
      <p:bldP spid="9"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Content Image sqr">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8" name="Text Placeholder 7"/>
          <p:cNvSpPr>
            <a:spLocks noGrp="1"/>
          </p:cNvSpPr>
          <p:nvPr>
            <p:ph type="body" sz="quarter" idx="12"/>
          </p:nvPr>
        </p:nvSpPr>
        <p:spPr>
          <a:xfrm>
            <a:off x="304800" y="1371600"/>
            <a:ext cx="6604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0"/>
          <p:cNvSpPr>
            <a:spLocks noGrp="1"/>
          </p:cNvSpPr>
          <p:nvPr>
            <p:ph type="pic" sz="quarter" idx="13"/>
          </p:nvPr>
        </p:nvSpPr>
        <p:spPr>
          <a:xfrm>
            <a:off x="7112000" y="3048000"/>
            <a:ext cx="4775200" cy="3200400"/>
          </a:xfrm>
          <a:prstGeom prst="round2DiagRect">
            <a:avLst/>
          </a:prstGeom>
          <a:effectLst>
            <a:outerShdw blurRad="50800" dist="38100" dir="2700000" algn="tl" rotWithShape="0">
              <a:prstClr val="black">
                <a:alpha val="25000"/>
              </a:prstClr>
            </a:outerShdw>
          </a:effectLst>
        </p:spPr>
        <p:txBody>
          <a:bodyPr/>
          <a:lstStyle>
            <a:lvl1pPr marL="342900" marR="0" indent="-342900" algn="l" defTabSz="914400" rtl="0" eaLnBrk="1" fontAlgn="base" latinLnBrk="0" hangingPunct="1">
              <a:lnSpc>
                <a:spcPct val="100000"/>
              </a:lnSpc>
              <a:spcBef>
                <a:spcPct val="20000"/>
              </a:spcBef>
              <a:spcAft>
                <a:spcPct val="0"/>
              </a:spcAft>
              <a:buClrTx/>
              <a:buSzTx/>
              <a:buFontTx/>
              <a:buNone/>
              <a:tabLst/>
              <a:defRPr/>
            </a:lvl1pPr>
          </a:lstStyle>
          <a:p>
            <a:endParaRPr lang="en-US" dirty="0"/>
          </a:p>
        </p:txBody>
      </p:sp>
    </p:spTree>
    <p:extLst>
      <p:ext uri="{BB962C8B-B14F-4D97-AF65-F5344CB8AC3E}">
        <p14:creationId xmlns:p14="http://schemas.microsoft.com/office/powerpoint/2010/main" val="3397109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1000"/>
                                        <p:tgtEl>
                                          <p:spTgt spid="8"/>
                                        </p:tgtEl>
                                      </p:cBhvr>
                                    </p:animEffect>
                                  </p:childTnLst>
                                </p:cTn>
                              </p:par>
                              <p:par>
                                <p:cTn id="8" presetID="3" presetClass="entr" presetSubtype="10" fill="hold" grpId="0" nodeType="withEffect" nodePh="1">
                                  <p:stCondLst>
                                    <p:cond delay="0"/>
                                  </p:stCondLst>
                                  <p:endCondLst>
                                    <p:cond evt="begin" delay="0">
                                      <p:tn val="8"/>
                                    </p:cond>
                                  </p:end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18" presetClass="entr" presetSubtype="1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strips(downLeft)">
                      <p:cBhvr>
                        <p:cTn dur="1000"/>
                        <p:tgtEl>
                          <p:spTgt spid="8"/>
                        </p:tgtEl>
                      </p:cBhvr>
                    </p:animEffect>
                  </p:childTnLst>
                </p:cTn>
              </p:par>
            </p:tnLst>
          </p:tmpl>
        </p:tmplLst>
      </p:bldP>
      <p:bldP spid="10"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Image Hor">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Picture Placeholder 10"/>
          <p:cNvSpPr>
            <a:spLocks noGrp="1"/>
          </p:cNvSpPr>
          <p:nvPr>
            <p:ph type="pic" sz="quarter" idx="15"/>
          </p:nvPr>
        </p:nvSpPr>
        <p:spPr>
          <a:xfrm>
            <a:off x="304800" y="1524000"/>
            <a:ext cx="11582400" cy="3886200"/>
          </a:xfrm>
          <a:prstGeom prst="round2DiagRect">
            <a:avLst/>
          </a:prstGeom>
          <a:effectLst>
            <a:outerShdw blurRad="50800" dist="38100" dir="2700000" algn="tl" rotWithShape="0">
              <a:prstClr val="black">
                <a:alpha val="25000"/>
              </a:prstClr>
            </a:outerShdw>
          </a:effectLst>
        </p:spPr>
        <p:txBody>
          <a:bodyPr/>
          <a:lstStyle>
            <a:lvl1pPr marL="342900" marR="0" indent="-342900" algn="l" defTabSz="914400" rtl="0" eaLnBrk="1" fontAlgn="base" latinLnBrk="0" hangingPunct="1">
              <a:lnSpc>
                <a:spcPct val="100000"/>
              </a:lnSpc>
              <a:spcBef>
                <a:spcPct val="20000"/>
              </a:spcBef>
              <a:spcAft>
                <a:spcPct val="0"/>
              </a:spcAft>
              <a:buClrTx/>
              <a:buSzTx/>
              <a:buFontTx/>
              <a:buNone/>
              <a:tabLst/>
              <a:defRPr/>
            </a:lvl1pPr>
          </a:lstStyle>
          <a:p>
            <a:endParaRPr lang="en-US" dirty="0"/>
          </a:p>
          <a:p>
            <a:endParaRPr lang="en-US" dirty="0"/>
          </a:p>
        </p:txBody>
      </p:sp>
    </p:spTree>
    <p:extLst>
      <p:ext uri="{BB962C8B-B14F-4D97-AF65-F5344CB8AC3E}">
        <p14:creationId xmlns:p14="http://schemas.microsoft.com/office/powerpoint/2010/main" val="2387881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Image hor Caption">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8" name="Picture Placeholder 10"/>
          <p:cNvSpPr>
            <a:spLocks noGrp="1"/>
          </p:cNvSpPr>
          <p:nvPr>
            <p:ph type="pic" sz="quarter" idx="15"/>
          </p:nvPr>
        </p:nvSpPr>
        <p:spPr>
          <a:xfrm>
            <a:off x="304800" y="1371600"/>
            <a:ext cx="11582400" cy="3276600"/>
          </a:xfrm>
          <a:prstGeom prst="round2DiagRect">
            <a:avLst>
              <a:gd name="adj1" fmla="val 14804"/>
              <a:gd name="adj2" fmla="val 0"/>
            </a:avLst>
          </a:prstGeom>
          <a:effectLst>
            <a:outerShdw blurRad="50800" dist="38100" dir="2700000" algn="tl" rotWithShape="0">
              <a:prstClr val="black">
                <a:alpha val="25000"/>
              </a:prstClr>
            </a:outerShdw>
          </a:effectLst>
        </p:spPr>
        <p:txBody>
          <a:bodyPr/>
          <a:lstStyle>
            <a:lvl1pPr marL="342900" marR="0" indent="-342900" algn="l" defTabSz="914400" rtl="0" eaLnBrk="1" fontAlgn="base" latinLnBrk="0" hangingPunct="1">
              <a:lnSpc>
                <a:spcPct val="100000"/>
              </a:lnSpc>
              <a:spcBef>
                <a:spcPct val="20000"/>
              </a:spcBef>
              <a:spcAft>
                <a:spcPct val="0"/>
              </a:spcAft>
              <a:buClrTx/>
              <a:buSzTx/>
              <a:buFontTx/>
              <a:buNone/>
              <a:tabLst/>
              <a:defRPr/>
            </a:lvl1pPr>
          </a:lstStyle>
          <a:p>
            <a:endParaRPr lang="en-US" dirty="0"/>
          </a:p>
          <a:p>
            <a:endParaRPr lang="en-US" dirty="0"/>
          </a:p>
        </p:txBody>
      </p:sp>
      <p:sp>
        <p:nvSpPr>
          <p:cNvPr id="9" name="Text Placeholder 9"/>
          <p:cNvSpPr>
            <a:spLocks noGrp="1"/>
          </p:cNvSpPr>
          <p:nvPr>
            <p:ph type="body" sz="quarter" idx="16" hasCustomPrompt="1"/>
          </p:nvPr>
        </p:nvSpPr>
        <p:spPr>
          <a:xfrm>
            <a:off x="304800" y="4724400"/>
            <a:ext cx="11582400" cy="1447800"/>
          </a:xfrm>
        </p:spPr>
        <p:txBody>
          <a:bodyPr/>
          <a:lstStyle>
            <a:lvl1pPr>
              <a:buFontTx/>
              <a:buNone/>
              <a:defRPr sz="1800"/>
            </a:lvl1pPr>
            <a:lvl2pPr>
              <a:buFontTx/>
              <a:buNone/>
              <a:defRPr/>
            </a:lvl2pPr>
            <a:lvl3pPr>
              <a:buFontTx/>
              <a:buNone/>
              <a:defRPr/>
            </a:lvl3pPr>
            <a:lvl4pPr>
              <a:buFontTx/>
              <a:buNone/>
              <a:defRPr/>
            </a:lvl4pPr>
            <a:lvl5pPr>
              <a:buFontTx/>
              <a:buNone/>
              <a:defRPr/>
            </a:lvl5pPr>
          </a:lstStyle>
          <a:p>
            <a:pPr lvl="0"/>
            <a:r>
              <a:rPr lang="en-US" dirty="0"/>
              <a:t>Caption</a:t>
            </a:r>
          </a:p>
        </p:txBody>
      </p:sp>
    </p:spTree>
    <p:extLst>
      <p:ext uri="{BB962C8B-B14F-4D97-AF65-F5344CB8AC3E}">
        <p14:creationId xmlns:p14="http://schemas.microsoft.com/office/powerpoint/2010/main" val="332799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strips(downLeft)">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tmplLst>
          <p:tmpl>
            <p:tnLst>
              <p:par>
                <p:cTn presetID="18" presetClass="entr" presetSubtype="12"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strips(downLeft)">
                      <p:cBhvr>
                        <p:cTn dur="1000"/>
                        <p:tgtEl>
                          <p:spTgt spid="9"/>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Image_N1">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0" y="1"/>
            <a:ext cx="11582400" cy="1066800"/>
          </a:xfrm>
        </p:spPr>
        <p:txBody>
          <a:bodyPr/>
          <a:lstStyle>
            <a:lvl1pPr>
              <a:defRPr sz="6000"/>
            </a:lvl1pPr>
          </a:lstStyle>
          <a:p>
            <a:r>
              <a:rPr lang="en-US" dirty="0"/>
              <a:t>Master title style</a:t>
            </a:r>
          </a:p>
        </p:txBody>
      </p:sp>
      <p:sp>
        <p:nvSpPr>
          <p:cNvPr id="5" name="Picture Placeholder 10"/>
          <p:cNvSpPr>
            <a:spLocks noGrp="1"/>
          </p:cNvSpPr>
          <p:nvPr>
            <p:ph type="pic" sz="quarter" idx="13"/>
          </p:nvPr>
        </p:nvSpPr>
        <p:spPr>
          <a:xfrm rot="21406155">
            <a:off x="702696" y="1545278"/>
            <a:ext cx="9993217" cy="4876800"/>
          </a:xfrm>
          <a:prstGeom prst="round2DiagRect">
            <a:avLst>
              <a:gd name="adj1" fmla="val 5992"/>
              <a:gd name="adj2" fmla="val 0"/>
            </a:avLst>
          </a:prstGeom>
          <a:effectLst>
            <a:outerShdw blurRad="50800" dist="38100" dir="2700000" algn="tl" rotWithShape="0">
              <a:prstClr val="black">
                <a:alpha val="25000"/>
              </a:prstClr>
            </a:outerShdw>
          </a:effectLst>
        </p:spPr>
        <p:txBody>
          <a:bodyPr/>
          <a:lstStyle>
            <a:lvl1pPr marL="342900" marR="0" indent="-342900" algn="l" defTabSz="914400" rtl="0" eaLnBrk="1" fontAlgn="base" latinLnBrk="0" hangingPunct="1">
              <a:lnSpc>
                <a:spcPct val="100000"/>
              </a:lnSpc>
              <a:spcBef>
                <a:spcPct val="20000"/>
              </a:spcBef>
              <a:spcAft>
                <a:spcPct val="0"/>
              </a:spcAft>
              <a:buClrTx/>
              <a:buSzTx/>
              <a:buFontTx/>
              <a:buNone/>
              <a:tabLst/>
              <a:defRPr/>
            </a:lvl1pPr>
          </a:lstStyle>
          <a:p>
            <a:endParaRPr lang="en-US" dirty="0"/>
          </a:p>
        </p:txBody>
      </p:sp>
    </p:spTree>
    <p:extLst>
      <p:ext uri="{BB962C8B-B14F-4D97-AF65-F5344CB8AC3E}">
        <p14:creationId xmlns:p14="http://schemas.microsoft.com/office/powerpoint/2010/main" val="27110881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mage Full">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prstGeom prst="rect">
            <a:avLst/>
          </a:prstGeom>
          <a:noFill/>
          <a:ln>
            <a:noFill/>
          </a:ln>
        </p:spPr>
        <p:style>
          <a:lnRef idx="1">
            <a:schemeClr val="accent5"/>
          </a:lnRef>
          <a:fillRef idx="2">
            <a:schemeClr val="accent5"/>
          </a:fillRef>
          <a:effectRef idx="1">
            <a:schemeClr val="accent5"/>
          </a:effectRef>
          <a:fontRef idx="none"/>
        </p:style>
        <p:txBody>
          <a:bodyPr/>
          <a:lstStyle>
            <a:lvl1pPr>
              <a:buFontTx/>
              <a:buNone/>
              <a:defRPr/>
            </a:lvl1pPr>
          </a:lstStyle>
          <a:p>
            <a:endParaRPr lang="en-US" dirty="0"/>
          </a:p>
        </p:txBody>
      </p:sp>
    </p:spTree>
    <p:extLst>
      <p:ext uri="{BB962C8B-B14F-4D97-AF65-F5344CB8AC3E}">
        <p14:creationId xmlns:p14="http://schemas.microsoft.com/office/powerpoint/2010/main" val="372550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Image Hor_N2">
    <p:spTree>
      <p:nvGrpSpPr>
        <p:cNvPr id="1" name=""/>
        <p:cNvGrpSpPr/>
        <p:nvPr/>
      </p:nvGrpSpPr>
      <p:grpSpPr>
        <a:xfrm>
          <a:off x="0" y="0"/>
          <a:ext cx="0" cy="0"/>
          <a:chOff x="0" y="0"/>
          <a:chExt cx="0" cy="0"/>
        </a:xfrm>
      </p:grpSpPr>
      <p:sp>
        <p:nvSpPr>
          <p:cNvPr id="4" name="Title 3"/>
          <p:cNvSpPr>
            <a:spLocks noGrp="1"/>
          </p:cNvSpPr>
          <p:nvPr>
            <p:ph type="title"/>
          </p:nvPr>
        </p:nvSpPr>
        <p:spPr>
          <a:xfrm>
            <a:off x="304800" y="1"/>
            <a:ext cx="11582400" cy="1066800"/>
          </a:xfrm>
        </p:spPr>
        <p:txBody>
          <a:bodyPr/>
          <a:lstStyle>
            <a:lvl1pPr algn="ctr">
              <a:defRPr sz="3000" b="1"/>
            </a:lvl1pPr>
          </a:lstStyle>
          <a:p>
            <a:r>
              <a:rPr lang="en-US"/>
              <a:t>Click to edit Master title style</a:t>
            </a:r>
          </a:p>
        </p:txBody>
      </p:sp>
      <p:sp>
        <p:nvSpPr>
          <p:cNvPr id="5" name="Picture Placeholder 10"/>
          <p:cNvSpPr>
            <a:spLocks noGrp="1"/>
          </p:cNvSpPr>
          <p:nvPr>
            <p:ph type="pic" sz="quarter" idx="15"/>
          </p:nvPr>
        </p:nvSpPr>
        <p:spPr>
          <a:xfrm>
            <a:off x="304800" y="3048000"/>
            <a:ext cx="11582400" cy="3124200"/>
          </a:xfrm>
          <a:prstGeom prst="round2DiagRect">
            <a:avLst>
              <a:gd name="adj1" fmla="val 11011"/>
              <a:gd name="adj2" fmla="val 0"/>
            </a:avLst>
          </a:prstGeom>
          <a:effectLst>
            <a:outerShdw blurRad="50800" dist="38100" dir="2700000" algn="tl" rotWithShape="0">
              <a:prstClr val="black">
                <a:alpha val="25000"/>
              </a:prstClr>
            </a:outerShdw>
          </a:effectLst>
        </p:spPr>
        <p:txBody>
          <a:bodyPr/>
          <a:lstStyle>
            <a:lvl1pPr marL="342900" marR="0" indent="-342900" algn="l" defTabSz="914400" rtl="0" eaLnBrk="1" fontAlgn="base" latinLnBrk="0" hangingPunct="1">
              <a:lnSpc>
                <a:spcPct val="100000"/>
              </a:lnSpc>
              <a:spcBef>
                <a:spcPct val="20000"/>
              </a:spcBef>
              <a:spcAft>
                <a:spcPct val="0"/>
              </a:spcAft>
              <a:buClrTx/>
              <a:buSzTx/>
              <a:buFontTx/>
              <a:buNone/>
              <a:tabLst/>
              <a:defRPr/>
            </a:lvl1pPr>
          </a:lstStyle>
          <a:p>
            <a:endParaRPr lang="en-US" dirty="0"/>
          </a:p>
          <a:p>
            <a:endParaRPr lang="en-US" dirty="0"/>
          </a:p>
        </p:txBody>
      </p:sp>
    </p:spTree>
    <p:extLst>
      <p:ext uri="{BB962C8B-B14F-4D97-AF65-F5344CB8AC3E}">
        <p14:creationId xmlns:p14="http://schemas.microsoft.com/office/powerpoint/2010/main" val="42498779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Image">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Picture Placeholder 10"/>
          <p:cNvSpPr>
            <a:spLocks noGrp="1"/>
          </p:cNvSpPr>
          <p:nvPr>
            <p:ph type="pic" sz="quarter" idx="13"/>
          </p:nvPr>
        </p:nvSpPr>
        <p:spPr>
          <a:xfrm>
            <a:off x="304800" y="1371600"/>
            <a:ext cx="11582400" cy="4876800"/>
          </a:xfrm>
          <a:prstGeom prst="round2DiagRect">
            <a:avLst>
              <a:gd name="adj1" fmla="val 12122"/>
              <a:gd name="adj2" fmla="val 0"/>
            </a:avLst>
          </a:prstGeom>
          <a:effectLst>
            <a:outerShdw blurRad="50800" dist="38100" dir="2700000" algn="tl" rotWithShape="0">
              <a:prstClr val="black">
                <a:alpha val="25000"/>
              </a:prstClr>
            </a:outerShdw>
          </a:effectLst>
        </p:spPr>
        <p:txBody>
          <a:bodyPr/>
          <a:lstStyle>
            <a:lvl1pPr marL="342900" marR="0" indent="-342900" algn="l" defTabSz="914400" rtl="0" eaLnBrk="1" fontAlgn="base" latinLnBrk="0" hangingPunct="1">
              <a:lnSpc>
                <a:spcPct val="100000"/>
              </a:lnSpc>
              <a:spcBef>
                <a:spcPct val="20000"/>
              </a:spcBef>
              <a:spcAft>
                <a:spcPct val="0"/>
              </a:spcAft>
              <a:buClrTx/>
              <a:buSzTx/>
              <a:buFontTx/>
              <a:buNone/>
              <a:tabLst/>
              <a:defRPr/>
            </a:lvl1pPr>
          </a:lstStyle>
          <a:p>
            <a:endParaRPr lang="en-US" dirty="0"/>
          </a:p>
        </p:txBody>
      </p:sp>
    </p:spTree>
    <p:extLst>
      <p:ext uri="{BB962C8B-B14F-4D97-AF65-F5344CB8AC3E}">
        <p14:creationId xmlns:p14="http://schemas.microsoft.com/office/powerpoint/2010/main" val="3625191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Content Image sqr smal_N3">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sz="4000"/>
            </a:lvl1pPr>
          </a:lstStyle>
          <a:p>
            <a:r>
              <a:rPr lang="en-US"/>
              <a:t>Click to edit Master title style</a:t>
            </a:r>
          </a:p>
        </p:txBody>
      </p:sp>
      <p:sp>
        <p:nvSpPr>
          <p:cNvPr id="8" name="Text Placeholder 7"/>
          <p:cNvSpPr>
            <a:spLocks noGrp="1"/>
          </p:cNvSpPr>
          <p:nvPr>
            <p:ph type="body" sz="quarter" idx="12"/>
          </p:nvPr>
        </p:nvSpPr>
        <p:spPr>
          <a:xfrm>
            <a:off x="304800" y="2819400"/>
            <a:ext cx="11582400" cy="3581400"/>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0"/>
          <p:cNvSpPr>
            <a:spLocks noGrp="1"/>
          </p:cNvSpPr>
          <p:nvPr>
            <p:ph type="pic" sz="quarter" idx="13"/>
          </p:nvPr>
        </p:nvSpPr>
        <p:spPr>
          <a:xfrm>
            <a:off x="304801" y="1371600"/>
            <a:ext cx="2444652" cy="1447800"/>
          </a:xfrm>
          <a:prstGeom prst="round2DiagRect">
            <a:avLst/>
          </a:prstGeom>
          <a:effectLst>
            <a:outerShdw blurRad="50800" dist="38100" dir="2700000" algn="tl" rotWithShape="0">
              <a:prstClr val="black">
                <a:alpha val="25000"/>
              </a:prstClr>
            </a:outerShdw>
          </a:effectLst>
        </p:spPr>
        <p:txBody>
          <a:bodyPr/>
          <a:lstStyle>
            <a:lvl1pPr marL="342900" marR="0" indent="-342900" algn="l" defTabSz="914400" rtl="0" eaLnBrk="1" fontAlgn="base" latinLnBrk="0" hangingPunct="1">
              <a:lnSpc>
                <a:spcPct val="100000"/>
              </a:lnSpc>
              <a:spcBef>
                <a:spcPct val="20000"/>
              </a:spcBef>
              <a:spcAft>
                <a:spcPct val="0"/>
              </a:spcAft>
              <a:buClrTx/>
              <a:buSzTx/>
              <a:buFontTx/>
              <a:buNone/>
              <a:tabLst/>
              <a:defRPr/>
            </a:lvl1pPr>
          </a:lstStyle>
          <a:p>
            <a:endParaRPr lang="en-US" dirty="0"/>
          </a:p>
        </p:txBody>
      </p:sp>
    </p:spTree>
    <p:extLst>
      <p:ext uri="{BB962C8B-B14F-4D97-AF65-F5344CB8AC3E}">
        <p14:creationId xmlns:p14="http://schemas.microsoft.com/office/powerpoint/2010/main" val="1808073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1000"/>
                                        <p:tgtEl>
                                          <p:spTgt spid="8"/>
                                        </p:tgtEl>
                                      </p:cBhvr>
                                    </p:animEffect>
                                  </p:childTnLst>
                                </p:cTn>
                              </p:par>
                              <p:par>
                                <p:cTn id="8" presetID="3" presetClass="entr" presetSubtype="10" fill="hold" grpId="0" nodeType="withEffect" nodePh="1">
                                  <p:stCondLst>
                                    <p:cond delay="0"/>
                                  </p:stCondLst>
                                  <p:endCondLst>
                                    <p:cond evt="begin" delay="0">
                                      <p:tn val="8"/>
                                    </p:cond>
                                  </p:end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18" presetClass="entr" presetSubtype="1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strips(downLeft)">
                      <p:cBhvr>
                        <p:cTn dur="1000"/>
                        <p:tgtEl>
                          <p:spTgt spid="8"/>
                        </p:tgtEl>
                      </p:cBhvr>
                    </p:animEffect>
                  </p:childTnLst>
                </p:cTn>
              </p:par>
            </p:tnLst>
          </p:tmpl>
        </p:tmplLst>
      </p:bldP>
      <p:bldP spid="10"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Message Image">
    <p:spTree>
      <p:nvGrpSpPr>
        <p:cNvPr id="1" name=""/>
        <p:cNvGrpSpPr/>
        <p:nvPr/>
      </p:nvGrpSpPr>
      <p:grpSpPr>
        <a:xfrm>
          <a:off x="0" y="0"/>
          <a:ext cx="0" cy="0"/>
          <a:chOff x="0" y="0"/>
          <a:chExt cx="0" cy="0"/>
        </a:xfrm>
      </p:grpSpPr>
      <p:sp>
        <p:nvSpPr>
          <p:cNvPr id="4" name="Rectangle 3"/>
          <p:cNvSpPr/>
          <p:nvPr userDrawn="1"/>
        </p:nvSpPr>
        <p:spPr>
          <a:xfrm>
            <a:off x="0" y="0"/>
            <a:ext cx="12192000" cy="1844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Picture Placeholder 5"/>
          <p:cNvSpPr>
            <a:spLocks noGrp="1"/>
          </p:cNvSpPr>
          <p:nvPr>
            <p:ph type="pic" sz="quarter" idx="10"/>
          </p:nvPr>
        </p:nvSpPr>
        <p:spPr>
          <a:xfrm>
            <a:off x="0" y="0"/>
            <a:ext cx="12192000" cy="6858000"/>
          </a:xfrm>
          <a:prstGeom prst="roundRect">
            <a:avLst>
              <a:gd name="adj" fmla="val 0"/>
            </a:avLst>
          </a:prstGeom>
        </p:spPr>
        <p:txBody>
          <a:bodyPr/>
          <a:lstStyle/>
          <a:p>
            <a:endParaRPr lang="en-US" dirty="0"/>
          </a:p>
        </p:txBody>
      </p:sp>
      <p:sp>
        <p:nvSpPr>
          <p:cNvPr id="7" name="Content Placeholder 2"/>
          <p:cNvSpPr>
            <a:spLocks noGrp="1"/>
          </p:cNvSpPr>
          <p:nvPr>
            <p:ph idx="1"/>
          </p:nvPr>
        </p:nvSpPr>
        <p:spPr>
          <a:xfrm>
            <a:off x="1727200" y="3733800"/>
            <a:ext cx="11582400" cy="2514600"/>
          </a:xfrm>
          <a:prstGeom prst="round2DiagRect">
            <a:avLst>
              <a:gd name="adj1" fmla="val 11936"/>
              <a:gd name="adj2" fmla="val 0"/>
            </a:avLst>
          </a:prstGeom>
          <a:gradFill flip="none" rotWithShape="1">
            <a:gsLst>
              <a:gs pos="0">
                <a:schemeClr val="accent1">
                  <a:alpha val="71000"/>
                </a:schemeClr>
              </a:gs>
              <a:gs pos="57000">
                <a:schemeClr val="accent1"/>
              </a:gs>
            </a:gsLst>
            <a:path path="circle">
              <a:fillToRect l="50000" t="50000" r="50000" b="50000"/>
            </a:path>
            <a:tileRect/>
          </a:gradFill>
          <a:ln>
            <a:noFill/>
          </a:ln>
          <a:effectLst/>
        </p:spPr>
        <p:style>
          <a:lnRef idx="1">
            <a:schemeClr val="accent6"/>
          </a:lnRef>
          <a:fillRef idx="3">
            <a:schemeClr val="accent6"/>
          </a:fillRef>
          <a:effectRef idx="2">
            <a:schemeClr val="accent6"/>
          </a:effectRef>
          <a:fontRef idx="none"/>
        </p:style>
        <p:txBody>
          <a:bodyPr vert="horz" wrap="square" lIns="91440" tIns="45720" rIns="91440" bIns="45720" numCol="1" rtlCol="0" anchor="ctr" anchorCtr="0" compatLnSpc="1">
            <a:prstTxWarp prst="textNoShape">
              <a:avLst/>
            </a:prstTxWarp>
          </a:bodyPr>
          <a:lstStyle>
            <a:lvl1pPr marL="0" indent="0" algn="ctr">
              <a:buNone/>
              <a:defRPr lang="en-US" sz="2000" b="1" kern="1200" dirty="0" smtClean="0">
                <a:solidFill>
                  <a:srgbClr val="F8F8F8"/>
                </a:solidFill>
                <a:latin typeface="+mn-lt"/>
                <a:ea typeface="+mn-ea"/>
                <a:cs typeface="+mn-cs"/>
              </a:defRPr>
            </a:lvl1pPr>
            <a:lvl2pPr>
              <a:buNone/>
              <a:defRPr sz="1800"/>
            </a:lvl2pPr>
            <a:lvl3pPr>
              <a:buNone/>
              <a:defRPr sz="1600"/>
            </a:lvl3pPr>
            <a:lvl4pPr>
              <a:buNone/>
              <a:defRPr>
                <a:solidFill>
                  <a:schemeClr val="tx2"/>
                </a:solidFill>
              </a:defRPr>
            </a:lvl4pPr>
            <a:lvl5pPr>
              <a:buNone/>
              <a:defRPr sz="1600">
                <a:solidFill>
                  <a:schemeClr val="tx2"/>
                </a:solidFill>
              </a:defRPr>
            </a:lvl5pPr>
          </a:lstStyle>
          <a:p>
            <a:pPr marL="0" lvl="0" indent="-342900" algn="ctr" defTabSz="914400" rtl="0" eaLnBrk="1" fontAlgn="base" latinLnBrk="0" hangingPunct="1">
              <a:spcBef>
                <a:spcPct val="0"/>
              </a:spcBef>
              <a:spcAft>
                <a:spcPct val="0"/>
              </a:spcAft>
              <a:buFont typeface="Arial" pitchFamily="34" charset="0"/>
              <a:buNone/>
            </a:pPr>
            <a:r>
              <a:rPr lang="en-US" dirty="0"/>
              <a:t>Click to edit Master text styles</a:t>
            </a:r>
          </a:p>
        </p:txBody>
      </p:sp>
    </p:spTree>
    <p:extLst>
      <p:ext uri="{BB962C8B-B14F-4D97-AF65-F5344CB8AC3E}">
        <p14:creationId xmlns:p14="http://schemas.microsoft.com/office/powerpoint/2010/main" val="17796881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tmplLst>
          <p:tmpl>
            <p:tnLst>
              <p:par>
                <p:cTn presetID="18" presetClass="entr" presetSubtype="12"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strips(downLeft)">
                      <p:cBhvr>
                        <p:cTn dur="500"/>
                        <p:tgtEl>
                          <p:spTgt spid="7"/>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23441F56-2E17-4F35-B710-7539F65633FA}" type="slidenum">
              <a:rPr lang="en-US"/>
              <a:pPr>
                <a:defRPr/>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endParaRPr lang="en-US" dirty="0"/>
          </a:p>
        </p:txBody>
      </p:sp>
      <p:sp>
        <p:nvSpPr>
          <p:cNvPr id="3077" name="Freeform 5"/>
          <p:cNvSpPr>
            <a:spLocks/>
          </p:cNvSpPr>
          <p:nvPr userDrawn="1"/>
        </p:nvSpPr>
        <p:spPr bwMode="gray">
          <a:xfrm>
            <a:off x="609600" y="1042417"/>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2400" dirty="0">
              <a:solidFill>
                <a:schemeClr val="bg1"/>
              </a:solidFill>
              <a:latin typeface="+mn-lt"/>
              <a:cs typeface="Arial" pitchFamily="34" charset="0"/>
            </a:endParaRPr>
          </a:p>
        </p:txBody>
      </p:sp>
      <p:sp>
        <p:nvSpPr>
          <p:cNvPr id="7"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19999408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10769600" cy="1143000"/>
          </a:xfrm>
        </p:spPr>
        <p:txBody>
          <a:bodyPr/>
          <a:lstStyle/>
          <a:p>
            <a:r>
              <a:rPr lang="en-US"/>
              <a:t>Click to edit Master title style</a:t>
            </a:r>
          </a:p>
        </p:txBody>
      </p:sp>
      <p:sp>
        <p:nvSpPr>
          <p:cNvPr id="3" name="Text Placeholder 2"/>
          <p:cNvSpPr>
            <a:spLocks noGrp="1"/>
          </p:cNvSpPr>
          <p:nvPr>
            <p:ph type="body" sz="half" idx="1"/>
          </p:nvPr>
        </p:nvSpPr>
        <p:spPr>
          <a:xfrm>
            <a:off x="406400" y="1600200"/>
            <a:ext cx="5638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248400" y="1600200"/>
            <a:ext cx="5638800" cy="5029200"/>
          </a:xfrm>
        </p:spPr>
        <p:txBody>
          <a:bodyPr/>
          <a:lstStyle/>
          <a:p>
            <a:pPr lvl="0"/>
            <a:endParaRPr lang="en-US" noProof="0"/>
          </a:p>
        </p:txBody>
      </p:sp>
    </p:spTree>
    <p:extLst>
      <p:ext uri="{BB962C8B-B14F-4D97-AF65-F5344CB8AC3E}">
        <p14:creationId xmlns:p14="http://schemas.microsoft.com/office/powerpoint/2010/main" val="1485445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Content Image sqr smal">
    <p:spTree>
      <p:nvGrpSpPr>
        <p:cNvPr id="1" name=""/>
        <p:cNvGrpSpPr/>
        <p:nvPr/>
      </p:nvGrpSpPr>
      <p:grpSpPr>
        <a:xfrm>
          <a:off x="0" y="0"/>
          <a:ext cx="0" cy="0"/>
          <a:chOff x="0" y="0"/>
          <a:chExt cx="0" cy="0"/>
        </a:xfrm>
      </p:grpSpPr>
      <p:sp>
        <p:nvSpPr>
          <p:cNvPr id="2" name="Title 1"/>
          <p:cNvSpPr>
            <a:spLocks noGrp="1"/>
          </p:cNvSpPr>
          <p:nvPr>
            <p:ph type="title"/>
          </p:nvPr>
        </p:nvSpPr>
        <p:spPr>
          <a:xfrm>
            <a:off x="304800" y="990600"/>
            <a:ext cx="11582400" cy="990600"/>
          </a:xfrm>
        </p:spPr>
        <p:txBody>
          <a:bodyPr/>
          <a:lstStyle/>
          <a:p>
            <a:r>
              <a:rPr lang="en-US" dirty="0"/>
              <a:t>Click to edit Master title style</a:t>
            </a:r>
          </a:p>
        </p:txBody>
      </p:sp>
      <p:sp>
        <p:nvSpPr>
          <p:cNvPr id="3" name="Content Placeholder 2"/>
          <p:cNvSpPr>
            <a:spLocks noGrp="1"/>
          </p:cNvSpPr>
          <p:nvPr>
            <p:ph idx="1"/>
          </p:nvPr>
        </p:nvSpPr>
        <p:spPr>
          <a:xfrm>
            <a:off x="812800" y="2209800"/>
            <a:ext cx="812800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12800" y="6343650"/>
            <a:ext cx="2235200" cy="381000"/>
          </a:xfrm>
          <a:prstGeom prst="rect">
            <a:avLst/>
          </a:prstGeom>
        </p:spPr>
        <p:txBody>
          <a:bodyPr/>
          <a:lstStyle/>
          <a:p>
            <a:fld id="{1D8BD707-D9CF-40AE-B4C6-C98DA3205C09}" type="datetimeFigureOut">
              <a:rPr lang="en-US" smtClean="0"/>
              <a:pPr/>
              <a:t>1/14/2023</a:t>
            </a:fld>
            <a:endParaRPr lang="en-US"/>
          </a:p>
        </p:txBody>
      </p:sp>
      <p:sp>
        <p:nvSpPr>
          <p:cNvPr id="6" name="Slide Number Placeholder 5"/>
          <p:cNvSpPr>
            <a:spLocks noGrp="1"/>
          </p:cNvSpPr>
          <p:nvPr>
            <p:ph type="sldNum" sz="quarter" idx="12"/>
          </p:nvPr>
        </p:nvSpPr>
        <p:spPr>
          <a:xfrm>
            <a:off x="11484864" y="6305550"/>
            <a:ext cx="609600" cy="476250"/>
          </a:xfrm>
          <a:prstGeom prst="rect">
            <a:avLst/>
          </a:prstGeom>
        </p:spPr>
        <p:txBody>
          <a:bodyPr/>
          <a:lstStyle/>
          <a:p>
            <a:fld id="{B6F15528-21DE-4FAA-801E-634DDDAF4B2B}" type="slidenum">
              <a:rPr lang="en-US" smtClean="0"/>
              <a:pPr/>
              <a:t>‹#›</a:t>
            </a:fld>
            <a:endParaRPr lang="en-US"/>
          </a:p>
        </p:txBody>
      </p:sp>
      <p:sp>
        <p:nvSpPr>
          <p:cNvPr id="9" name="Picture Placeholder 10"/>
          <p:cNvSpPr>
            <a:spLocks noGrp="1"/>
          </p:cNvSpPr>
          <p:nvPr>
            <p:ph type="pic" sz="quarter" idx="16"/>
          </p:nvPr>
        </p:nvSpPr>
        <p:spPr>
          <a:xfrm rot="457601">
            <a:off x="9129821" y="3765022"/>
            <a:ext cx="2555800" cy="2491906"/>
          </a:xfrm>
          <a:prstGeom prst="roundRect">
            <a:avLst>
              <a:gd name="adj" fmla="val 8192"/>
            </a:avLst>
          </a:prstGeom>
          <a:solidFill>
            <a:schemeClr val="tx2"/>
          </a:solidFill>
          <a:ln w="69850" cmpd="sng">
            <a:solidFill>
              <a:schemeClr val="bg2"/>
            </a:solidFill>
          </a:ln>
          <a:effectLst>
            <a:outerShdw blurRad="88900" dist="63500" dir="5400000" algn="t" rotWithShape="0">
              <a:prstClr val="black">
                <a:alpha val="79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lvl1pPr marL="342900" indent="-342900" algn="ctr" rtl="0" eaLnBrk="1" fontAlgn="base" hangingPunct="1">
              <a:spcBef>
                <a:spcPct val="0"/>
              </a:spcBef>
              <a:spcAft>
                <a:spcPct val="0"/>
              </a:spcAft>
              <a:buFontTx/>
              <a:buNone/>
              <a:defRPr lang="en-US" sz="3600" kern="1200" dirty="0" smtClean="0">
                <a:solidFill>
                  <a:schemeClr val="lt1"/>
                </a:solidFill>
                <a:latin typeface="+mn-lt"/>
                <a:ea typeface="+mn-ea"/>
                <a:cs typeface="+mn-cs"/>
              </a:defRPr>
            </a:lvl1pPr>
          </a:lstStyle>
          <a:p>
            <a:endParaRPr lang="en-US" dirty="0"/>
          </a:p>
        </p:txBody>
      </p:sp>
    </p:spTree>
    <p:extLst>
      <p:ext uri="{BB962C8B-B14F-4D97-AF65-F5344CB8AC3E}">
        <p14:creationId xmlns:p14="http://schemas.microsoft.com/office/powerpoint/2010/main" val="1994781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500" accel="50000" decel="50000" autoRev="1" fill="hold">
                                          <p:stCondLst>
                                            <p:cond delay="0"/>
                                          </p:stCondLst>
                                        </p:cTn>
                                        <p:tgtEl>
                                          <p:spTgt spid="9"/>
                                        </p:tgtEl>
                                        <p:attrNameLst>
                                          <p:attrName>ppt_x</p:attrName>
                                          <p:attrName>ppt_y</p:attrName>
                                        </p:attrNameLst>
                                      </p:cBhvr>
                                    </p:animMotion>
                                    <p:animRot by="1500000">
                                      <p:cBhvr>
                                        <p:cTn id="7" dur="250" fill="hold">
                                          <p:stCondLst>
                                            <p:cond delay="0"/>
                                          </p:stCondLst>
                                        </p:cTn>
                                        <p:tgtEl>
                                          <p:spTgt spid="9"/>
                                        </p:tgtEl>
                                        <p:attrNameLst>
                                          <p:attrName>r</p:attrName>
                                        </p:attrNameLst>
                                      </p:cBhvr>
                                    </p:animRot>
                                    <p:animRot by="-1500000">
                                      <p:cBhvr>
                                        <p:cTn id="8" dur="250" fill="hold">
                                          <p:stCondLst>
                                            <p:cond delay="250"/>
                                          </p:stCondLst>
                                        </p:cTn>
                                        <p:tgtEl>
                                          <p:spTgt spid="9"/>
                                        </p:tgtEl>
                                        <p:attrNameLst>
                                          <p:attrName>r</p:attrName>
                                        </p:attrNameLst>
                                      </p:cBhvr>
                                    </p:animRot>
                                    <p:animRot by="-1500000">
                                      <p:cBhvr>
                                        <p:cTn id="9" dur="250" fill="hold">
                                          <p:stCondLst>
                                            <p:cond delay="500"/>
                                          </p:stCondLst>
                                        </p:cTn>
                                        <p:tgtEl>
                                          <p:spTgt spid="9"/>
                                        </p:tgtEl>
                                        <p:attrNameLst>
                                          <p:attrName>r</p:attrName>
                                        </p:attrNameLst>
                                      </p:cBhvr>
                                    </p:animRot>
                                    <p:animRot by="1500000">
                                      <p:cBhvr>
                                        <p:cTn id="10" dur="250" fill="hold">
                                          <p:stCondLst>
                                            <p:cond delay="75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Content Image big">
    <p:spTree>
      <p:nvGrpSpPr>
        <p:cNvPr id="1" name=""/>
        <p:cNvGrpSpPr/>
        <p:nvPr/>
      </p:nvGrpSpPr>
      <p:grpSpPr>
        <a:xfrm>
          <a:off x="0" y="0"/>
          <a:ext cx="0" cy="0"/>
          <a:chOff x="0" y="0"/>
          <a:chExt cx="0" cy="0"/>
        </a:xfrm>
      </p:grpSpPr>
      <p:sp>
        <p:nvSpPr>
          <p:cNvPr id="2" name="Title 1"/>
          <p:cNvSpPr>
            <a:spLocks noGrp="1"/>
          </p:cNvSpPr>
          <p:nvPr>
            <p:ph type="title"/>
          </p:nvPr>
        </p:nvSpPr>
        <p:spPr>
          <a:xfrm>
            <a:off x="304800" y="990600"/>
            <a:ext cx="11582400" cy="990600"/>
          </a:xfrm>
        </p:spPr>
        <p:txBody>
          <a:bodyPr/>
          <a:lstStyle/>
          <a:p>
            <a:r>
              <a:rPr lang="en-US" dirty="0"/>
              <a:t>Click to edit Master title style</a:t>
            </a:r>
          </a:p>
        </p:txBody>
      </p:sp>
      <p:sp>
        <p:nvSpPr>
          <p:cNvPr id="3" name="Content Placeholder 2"/>
          <p:cNvSpPr>
            <a:spLocks noGrp="1"/>
          </p:cNvSpPr>
          <p:nvPr>
            <p:ph idx="1"/>
          </p:nvPr>
        </p:nvSpPr>
        <p:spPr>
          <a:xfrm>
            <a:off x="812800" y="2209800"/>
            <a:ext cx="5892800" cy="403860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12800" y="6343650"/>
            <a:ext cx="2235200" cy="381000"/>
          </a:xfrm>
          <a:prstGeom prst="rect">
            <a:avLst/>
          </a:prstGeom>
        </p:spPr>
        <p:txBody>
          <a:bodyPr/>
          <a:lstStyle/>
          <a:p>
            <a:fld id="{1D8BD707-D9CF-40AE-B4C6-C98DA3205C09}" type="datetimeFigureOut">
              <a:rPr lang="en-US" smtClean="0"/>
              <a:pPr/>
              <a:t>1/14/2023</a:t>
            </a:fld>
            <a:endParaRPr lang="en-US"/>
          </a:p>
        </p:txBody>
      </p:sp>
      <p:sp>
        <p:nvSpPr>
          <p:cNvPr id="6" name="Slide Number Placeholder 5"/>
          <p:cNvSpPr>
            <a:spLocks noGrp="1"/>
          </p:cNvSpPr>
          <p:nvPr>
            <p:ph type="sldNum" sz="quarter" idx="12"/>
          </p:nvPr>
        </p:nvSpPr>
        <p:spPr>
          <a:xfrm>
            <a:off x="11484864" y="6305550"/>
            <a:ext cx="609600" cy="476250"/>
          </a:xfrm>
          <a:prstGeom prst="rect">
            <a:avLst/>
          </a:prstGeom>
        </p:spPr>
        <p:txBody>
          <a:bodyPr/>
          <a:lstStyle/>
          <a:p>
            <a:fld id="{B6F15528-21DE-4FAA-801E-634DDDAF4B2B}" type="slidenum">
              <a:rPr lang="en-US" smtClean="0"/>
              <a:pPr/>
              <a:t>‹#›</a:t>
            </a:fld>
            <a:endParaRPr lang="en-US"/>
          </a:p>
        </p:txBody>
      </p:sp>
      <p:sp>
        <p:nvSpPr>
          <p:cNvPr id="7" name="Picture Placeholder 10"/>
          <p:cNvSpPr>
            <a:spLocks noGrp="1"/>
          </p:cNvSpPr>
          <p:nvPr>
            <p:ph type="pic" sz="quarter" idx="18"/>
          </p:nvPr>
        </p:nvSpPr>
        <p:spPr>
          <a:xfrm rot="177948">
            <a:off x="6760300" y="2174625"/>
            <a:ext cx="5892800" cy="4419600"/>
          </a:xfrm>
          <a:prstGeom prst="roundRect">
            <a:avLst>
              <a:gd name="adj" fmla="val 5342"/>
            </a:avLst>
          </a:prstGeom>
          <a:noFill/>
          <a:ln>
            <a:noFill/>
          </a:ln>
          <a:effectLst>
            <a:outerShdw blurRad="88900" dist="63500" dir="5400000" algn="t" rotWithShape="0">
              <a:prstClr val="black">
                <a:alpha val="79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lvl1pPr marL="342900" indent="-342900" algn="ctr" rtl="0" eaLnBrk="1" fontAlgn="base" hangingPunct="1">
              <a:spcBef>
                <a:spcPct val="0"/>
              </a:spcBef>
              <a:spcAft>
                <a:spcPct val="0"/>
              </a:spcAft>
              <a:buFontTx/>
              <a:buNone/>
              <a:defRPr lang="en-US" sz="3600" kern="1200" dirty="0" smtClean="0">
                <a:solidFill>
                  <a:schemeClr val="lt1"/>
                </a:solidFill>
                <a:latin typeface="+mn-lt"/>
                <a:ea typeface="+mn-ea"/>
                <a:cs typeface="+mn-cs"/>
              </a:defRPr>
            </a:lvl1pPr>
          </a:lstStyle>
          <a:p>
            <a:endParaRPr lang="en-US" dirty="0"/>
          </a:p>
        </p:txBody>
      </p:sp>
    </p:spTree>
    <p:extLst>
      <p:ext uri="{BB962C8B-B14F-4D97-AF65-F5344CB8AC3E}">
        <p14:creationId xmlns:p14="http://schemas.microsoft.com/office/powerpoint/2010/main" val="3603083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nodePh="1">
                                  <p:stCondLst>
                                    <p:cond delay="0"/>
                                  </p:stCondLst>
                                  <p:endCondLst>
                                    <p:cond evt="begin" delay="0">
                                      <p:tn val="5"/>
                                    </p:cond>
                                  </p:endCondLst>
                                  <p:iterate type="lt">
                                    <p:tmPct val="10000"/>
                                  </p:iterate>
                                  <p:childTnLst>
                                    <p:animMotion origin="layout" path="M 0.0 0.0 L 0.0 -0.07213" pathEditMode="relative" ptsTypes="">
                                      <p:cBhvr>
                                        <p:cTn id="6" dur="500" accel="50000" decel="50000" autoRev="1" fill="hold">
                                          <p:stCondLst>
                                            <p:cond delay="0"/>
                                          </p:stCondLst>
                                        </p:cTn>
                                        <p:tgtEl>
                                          <p:spTgt spid="7"/>
                                        </p:tgtEl>
                                        <p:attrNameLst>
                                          <p:attrName>ppt_x</p:attrName>
                                          <p:attrName>ppt_y</p:attrName>
                                        </p:attrNameLst>
                                      </p:cBhvr>
                                    </p:animMotion>
                                    <p:animRot by="1500000">
                                      <p:cBhvr>
                                        <p:cTn id="7" dur="250" fill="hold">
                                          <p:stCondLst>
                                            <p:cond delay="0"/>
                                          </p:stCondLst>
                                        </p:cTn>
                                        <p:tgtEl>
                                          <p:spTgt spid="7"/>
                                        </p:tgtEl>
                                        <p:attrNameLst>
                                          <p:attrName>r</p:attrName>
                                        </p:attrNameLst>
                                      </p:cBhvr>
                                    </p:animRot>
                                    <p:animRot by="-1500000">
                                      <p:cBhvr>
                                        <p:cTn id="8" dur="250" fill="hold">
                                          <p:stCondLst>
                                            <p:cond delay="250"/>
                                          </p:stCondLst>
                                        </p:cTn>
                                        <p:tgtEl>
                                          <p:spTgt spid="7"/>
                                        </p:tgtEl>
                                        <p:attrNameLst>
                                          <p:attrName>r</p:attrName>
                                        </p:attrNameLst>
                                      </p:cBhvr>
                                    </p:animRot>
                                    <p:animRot by="-1500000">
                                      <p:cBhvr>
                                        <p:cTn id="9" dur="250" fill="hold">
                                          <p:stCondLst>
                                            <p:cond delay="500"/>
                                          </p:stCondLst>
                                        </p:cTn>
                                        <p:tgtEl>
                                          <p:spTgt spid="7"/>
                                        </p:tgtEl>
                                        <p:attrNameLst>
                                          <p:attrName>r</p:attrName>
                                        </p:attrNameLst>
                                      </p:cBhvr>
                                    </p:animRot>
                                    <p:animRot by="1500000">
                                      <p:cBhvr>
                                        <p:cTn id="10" dur="250" fill="hold">
                                          <p:stCondLst>
                                            <p:cond delay="75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Cover with beam (legacy)">
    <p:spTree>
      <p:nvGrpSpPr>
        <p:cNvPr id="1" name=""/>
        <p:cNvGrpSpPr/>
        <p:nvPr/>
      </p:nvGrpSpPr>
      <p:grpSpPr>
        <a:xfrm>
          <a:off x="0" y="0"/>
          <a:ext cx="0" cy="0"/>
          <a:chOff x="0" y="0"/>
          <a:chExt cx="0" cy="0"/>
        </a:xfrm>
      </p:grpSpPr>
      <p:grpSp>
        <p:nvGrpSpPr>
          <p:cNvPr id="4" name="Group 11"/>
          <p:cNvGrpSpPr/>
          <p:nvPr userDrawn="1"/>
        </p:nvGrpSpPr>
        <p:grpSpPr>
          <a:xfrm>
            <a:off x="-8709" y="2405084"/>
            <a:ext cx="12200709" cy="3349170"/>
            <a:chOff x="-6532" y="2405084"/>
            <a:chExt cx="9150532" cy="3349170"/>
          </a:xfrm>
        </p:grpSpPr>
        <p:sp>
          <p:nvSpPr>
            <p:cNvPr id="1032" name="Freeform 8"/>
            <p:cNvSpPr>
              <a:spLocks/>
            </p:cNvSpPr>
            <p:nvPr userDrawn="1"/>
          </p:nvSpPr>
          <p:spPr bwMode="gray">
            <a:xfrm>
              <a:off x="2273222" y="2405084"/>
              <a:ext cx="6870778" cy="249522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2400" dirty="0">
                <a:solidFill>
                  <a:schemeClr val="bg1"/>
                </a:solidFill>
                <a:latin typeface="+mn-lt"/>
                <a:cs typeface="Arial" pitchFamily="34" charset="0"/>
              </a:endParaRPr>
            </a:p>
          </p:txBody>
        </p:sp>
        <p:pic>
          <p:nvPicPr>
            <p:cNvPr id="8" name="Picture 3"/>
            <p:cNvPicPr>
              <a:picLocks noChangeAspect="1" noChangeArrowheads="1"/>
            </p:cNvPicPr>
            <p:nvPr userDrawn="1"/>
          </p:nvPicPr>
          <p:blipFill>
            <a:blip r:embed="rId2" cstate="print"/>
            <a:srcRect/>
            <a:stretch>
              <a:fillRect/>
            </a:stretch>
          </p:blipFill>
          <p:spPr bwMode="auto">
            <a:xfrm>
              <a:off x="-6532" y="4411503"/>
              <a:ext cx="2289891" cy="1342751"/>
            </a:xfrm>
            <a:prstGeom prst="rect">
              <a:avLst/>
            </a:prstGeom>
            <a:noFill/>
            <a:ln w="9525">
              <a:noFill/>
              <a:miter lim="800000"/>
              <a:headEnd/>
              <a:tailEnd/>
            </a:ln>
            <a:effectLst/>
          </p:spPr>
        </p:pic>
      </p:grpSp>
      <p:sp>
        <p:nvSpPr>
          <p:cNvPr id="2" name="Title 1"/>
          <p:cNvSpPr>
            <a:spLocks noGrp="1"/>
          </p:cNvSpPr>
          <p:nvPr>
            <p:ph type="ctrTitle"/>
          </p:nvPr>
        </p:nvSpPr>
        <p:spPr>
          <a:xfrm>
            <a:off x="3023616" y="777600"/>
            <a:ext cx="7365771" cy="860400"/>
          </a:xfr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Subtitle 2"/>
          <p:cNvSpPr>
            <a:spLocks noGrp="1"/>
          </p:cNvSpPr>
          <p:nvPr>
            <p:ph type="subTitle" idx="1"/>
          </p:nvPr>
        </p:nvSpPr>
        <p:spPr>
          <a:xfrm>
            <a:off x="3023616" y="1753200"/>
            <a:ext cx="7365771" cy="968400"/>
          </a:xfrm>
        </p:spPr>
        <p:txBody>
          <a:bodyPr/>
          <a:lstStyle>
            <a:lvl1pPr marL="0" indent="0" algn="l">
              <a:buNone/>
              <a:defRPr sz="2000">
                <a:solidFill>
                  <a:schemeClr val="bg1"/>
                </a:solidFill>
                <a:latin typeface="+mn-lt"/>
                <a:cs typeface="Arial" pitchFamily="34" charset="0"/>
              </a:defRPr>
            </a:lvl1pPr>
            <a:lvl2pPr marL="0" indent="0" algn="l">
              <a:buNone/>
              <a:defRPr sz="16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10" name="Picture 9" descr="EY_Logo2.emf"/>
          <p:cNvPicPr>
            <a:picLocks noChangeAspect="1"/>
          </p:cNvPicPr>
          <p:nvPr userDrawn="1"/>
        </p:nvPicPr>
        <p:blipFill>
          <a:blip r:embed="rId3" cstate="print"/>
          <a:stretch>
            <a:fillRect/>
          </a:stretch>
        </p:blipFill>
        <p:spPr>
          <a:xfrm>
            <a:off x="3023617" y="5754254"/>
            <a:ext cx="1318871" cy="749808"/>
          </a:xfrm>
          <a:prstGeom prst="rect">
            <a:avLst/>
          </a:prstGeom>
        </p:spPr>
      </p:pic>
      <p:sp>
        <p:nvSpPr>
          <p:cNvPr id="9"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2326778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1" y="201600"/>
            <a:ext cx="10977033"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609600" y="1425599"/>
            <a:ext cx="10972800" cy="4698977"/>
          </a:xfrm>
          <a:prstGeom prst="rect">
            <a:avLst/>
          </a:prstGeom>
        </p:spPr>
        <p:txBody>
          <a:bodyPr/>
          <a:lstStyle>
            <a:lvl1pPr>
              <a:defRPr>
                <a:solidFill>
                  <a:schemeClr val="bg1"/>
                </a:solidFill>
                <a:latin typeface="+mn-lt"/>
                <a:cs typeface="Arial" pitchFamily="34" charset="0"/>
              </a:defRPr>
            </a:lvl1pPr>
            <a:lvl2pPr>
              <a:defRPr>
                <a:solidFill>
                  <a:schemeClr val="bg1"/>
                </a:solidFill>
                <a:latin typeface="+mn-lt"/>
                <a:cs typeface="Arial" pitchFamily="34" charset="0"/>
              </a:defRPr>
            </a:lvl2pPr>
            <a:lvl3pPr>
              <a:defRPr>
                <a:solidFill>
                  <a:schemeClr val="bg1"/>
                </a:solidFill>
                <a:latin typeface="+mn-lt"/>
                <a:cs typeface="Arial" pitchFamily="34" charset="0"/>
              </a:defRPr>
            </a:lvl3pPr>
            <a:lvl4pPr>
              <a:defRPr>
                <a:solidFill>
                  <a:schemeClr val="bg1"/>
                </a:solidFill>
                <a:latin typeface="+mn-lt"/>
                <a:cs typeface="Arial" pitchFamily="34" charset="0"/>
              </a:defRPr>
            </a:lvl4pPr>
            <a:lvl5pPr>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9"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01600"/>
            <a:ext cx="10977033"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609600" y="1425599"/>
            <a:ext cx="10972800" cy="4698977"/>
          </a:xfrm>
          <a:prstGeom prst="rect">
            <a:avLst/>
          </a:prstGeom>
        </p:spPr>
        <p:txBody>
          <a:bodyPr/>
          <a:lstStyle>
            <a:lvl1pPr marL="0" indent="0">
              <a:buNone/>
              <a:defRPr>
                <a:solidFill>
                  <a:schemeClr val="bg1"/>
                </a:solidFill>
                <a:latin typeface="+mn-lt"/>
                <a:cs typeface="Arial" pitchFamily="34" charset="0"/>
              </a:defRPr>
            </a:lvl1pPr>
            <a:lvl2pPr marL="0" indent="0">
              <a:buNone/>
              <a:defRPr>
                <a:solidFill>
                  <a:schemeClr val="bg1"/>
                </a:solidFill>
                <a:latin typeface="+mn-lt"/>
                <a:cs typeface="Arial" pitchFamily="34" charset="0"/>
              </a:defRPr>
            </a:lvl2pPr>
            <a:lvl3pPr marL="0" indent="0">
              <a:buNone/>
              <a:defRPr>
                <a:solidFill>
                  <a:schemeClr val="bg1"/>
                </a:solidFill>
                <a:latin typeface="+mn-lt"/>
                <a:cs typeface="Arial" pitchFamily="34" charset="0"/>
              </a:defRPr>
            </a:lvl3pPr>
            <a:lvl4pPr marL="0" indent="0">
              <a:buNone/>
              <a:defRPr>
                <a:solidFill>
                  <a:schemeClr val="bg1"/>
                </a:solidFill>
                <a:latin typeface="+mn-lt"/>
                <a:cs typeface="Arial" pitchFamily="34" charset="0"/>
              </a:defRPr>
            </a:lvl4pPr>
            <a:lvl5pPr marL="0" indent="0">
              <a:buNone/>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9"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3563151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01600"/>
            <a:ext cx="10977033"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609600" y="1425599"/>
            <a:ext cx="10972800" cy="4698977"/>
          </a:xfrm>
          <a:prstGeom prst="rect">
            <a:avLst/>
          </a:prstGeom>
        </p:spPr>
        <p:txBody>
          <a:bodyPr/>
          <a:lstStyle>
            <a:lvl1pPr marL="0" indent="0">
              <a:buNone/>
              <a:defRPr>
                <a:solidFill>
                  <a:schemeClr val="bg1"/>
                </a:solidFill>
                <a:latin typeface="+mn-lt"/>
                <a:cs typeface="Arial" pitchFamily="34" charset="0"/>
              </a:defRPr>
            </a:lvl1pPr>
            <a:lvl2pPr marL="356616">
              <a:defRPr>
                <a:solidFill>
                  <a:schemeClr val="bg1"/>
                </a:solidFill>
                <a:latin typeface="+mn-lt"/>
                <a:cs typeface="Arial" pitchFamily="34" charset="0"/>
              </a:defRPr>
            </a:lvl2pPr>
            <a:lvl3pPr marL="713232">
              <a:defRPr>
                <a:solidFill>
                  <a:schemeClr val="bg1"/>
                </a:solidFill>
                <a:latin typeface="+mn-lt"/>
                <a:cs typeface="Arial" pitchFamily="34" charset="0"/>
              </a:defRPr>
            </a:lvl3pPr>
            <a:lvl4pPr marL="1069848">
              <a:defRPr>
                <a:solidFill>
                  <a:schemeClr val="bg1"/>
                </a:solidFill>
                <a:latin typeface="+mn-lt"/>
                <a:cs typeface="Arial" pitchFamily="34" charset="0"/>
              </a:defRPr>
            </a:lvl4pPr>
            <a:lvl5pPr marL="1426464">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9"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3045454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6" name="Title 5"/>
          <p:cNvSpPr>
            <a:spLocks noGrp="1"/>
          </p:cNvSpPr>
          <p:nvPr>
            <p:ph type="title"/>
          </p:nvPr>
        </p:nvSpPr>
        <p:spPr>
          <a:xfrm>
            <a:off x="609601" y="201600"/>
            <a:ext cx="10977033" cy="860400"/>
          </a:xfrm>
          <a:prstGeom prst="rect">
            <a:avLst/>
          </a:prstGeom>
        </p:spPr>
        <p:txBody>
          <a:bodyPr/>
          <a:lstStyle/>
          <a:p>
            <a:r>
              <a:rPr lang="en-US"/>
              <a:t>Click to edit Master title style</a:t>
            </a:r>
            <a:endParaRPr lang="en-US" dirty="0"/>
          </a:p>
        </p:txBody>
      </p:sp>
      <p:sp>
        <p:nvSpPr>
          <p:cNvPr id="9"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6" name="Title 5"/>
          <p:cNvSpPr>
            <a:spLocks noGrp="1"/>
          </p:cNvSpPr>
          <p:nvPr>
            <p:ph type="title"/>
          </p:nvPr>
        </p:nvSpPr>
        <p:spPr>
          <a:xfrm>
            <a:off x="609601" y="201600"/>
            <a:ext cx="10977033" cy="860400"/>
          </a:xfrm>
          <a:prstGeom prst="rect">
            <a:avLst/>
          </a:prstGeom>
        </p:spPr>
        <p:txBody>
          <a:bodyPr/>
          <a:lstStyle/>
          <a:p>
            <a:r>
              <a:rPr lang="en-US"/>
              <a:t>Click to edit Master title style</a:t>
            </a:r>
            <a:endParaRPr lang="en-US" dirty="0"/>
          </a:p>
        </p:txBody>
      </p:sp>
      <p:sp>
        <p:nvSpPr>
          <p:cNvPr id="7"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872817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7484" y="1600201"/>
            <a:ext cx="538268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3367" y="1600201"/>
            <a:ext cx="5382684"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E9027AC8-69EF-46AB-A1C3-7ABA128E7BA4}" type="slidenum">
              <a:rPr lang="en-US"/>
              <a:pPr>
                <a:defRPr/>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601" y="201600"/>
            <a:ext cx="10977033"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sz="half" idx="1"/>
          </p:nvPr>
        </p:nvSpPr>
        <p:spPr>
          <a:xfrm>
            <a:off x="609600" y="1426465"/>
            <a:ext cx="5384800" cy="4698111"/>
          </a:xfrm>
          <a:prstGeom prst="rect">
            <a:avLst/>
          </a:prstGeo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97600" y="1426465"/>
            <a:ext cx="5384800" cy="4698111"/>
          </a:xfrm>
          <a:prstGeom prst="rect">
            <a:avLst/>
          </a:prstGeo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12"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10"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601" y="201600"/>
            <a:ext cx="10977033" cy="860400"/>
          </a:xfrm>
          <a:prstGeom prst="rect">
            <a:avLst/>
          </a:prstGeo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9"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13" name="Content Placeholder 2"/>
          <p:cNvSpPr>
            <a:spLocks noGrp="1"/>
          </p:cNvSpPr>
          <p:nvPr>
            <p:ph sz="half" idx="1"/>
          </p:nvPr>
        </p:nvSpPr>
        <p:spPr>
          <a:xfrm>
            <a:off x="609600" y="2121114"/>
            <a:ext cx="5390400" cy="3994963"/>
          </a:xfrm>
          <a:prstGeom prst="rect">
            <a:avLst/>
          </a:prstGeo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Content Placeholder 3"/>
          <p:cNvSpPr>
            <a:spLocks noGrp="1"/>
          </p:cNvSpPr>
          <p:nvPr>
            <p:ph sz="half" idx="2"/>
          </p:nvPr>
        </p:nvSpPr>
        <p:spPr>
          <a:xfrm>
            <a:off x="6201600" y="2121114"/>
            <a:ext cx="5390400" cy="3994963"/>
          </a:xfrm>
          <a:prstGeom prst="rect">
            <a:avLst/>
          </a:prstGeo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Text Placeholder 9"/>
          <p:cNvSpPr>
            <a:spLocks noGrp="1"/>
          </p:cNvSpPr>
          <p:nvPr>
            <p:ph type="body" sz="quarter" idx="12"/>
          </p:nvPr>
        </p:nvSpPr>
        <p:spPr>
          <a:xfrm>
            <a:off x="609600" y="1426464"/>
            <a:ext cx="5390400" cy="640800"/>
          </a:xfrm>
          <a:prstGeom prst="rect">
            <a:avLst/>
          </a:prstGeom>
        </p:spPr>
        <p:txBody>
          <a:bodyPr anchor="t" anchorCtr="0"/>
          <a:lstStyle>
            <a:lvl1pPr>
              <a:buNone/>
              <a:defRPr b="1">
                <a:solidFill>
                  <a:schemeClr val="bg1"/>
                </a:solidFill>
              </a:defRPr>
            </a:lvl1pPr>
          </a:lstStyle>
          <a:p>
            <a:pPr lvl="0"/>
            <a:endParaRPr lang="en-GB" dirty="0"/>
          </a:p>
        </p:txBody>
      </p:sp>
      <p:sp>
        <p:nvSpPr>
          <p:cNvPr id="16" name="Text Placeholder 9"/>
          <p:cNvSpPr>
            <a:spLocks noGrp="1"/>
          </p:cNvSpPr>
          <p:nvPr>
            <p:ph type="body" sz="quarter" idx="13"/>
          </p:nvPr>
        </p:nvSpPr>
        <p:spPr>
          <a:xfrm>
            <a:off x="6201600" y="1426464"/>
            <a:ext cx="5390400" cy="640800"/>
          </a:xfrm>
          <a:prstGeom prst="rect">
            <a:avLst/>
          </a:prstGeom>
        </p:spPr>
        <p:txBody>
          <a:bodyPr anchor="t" anchorCtr="0"/>
          <a:lstStyle>
            <a:lvl1pPr>
              <a:buNone/>
              <a:defRPr b="1">
                <a:solidFill>
                  <a:schemeClr val="bg1"/>
                </a:solidFill>
              </a:defRPr>
            </a:lvl1pPr>
          </a:lstStyle>
          <a:p>
            <a:pPr lvl="0"/>
            <a:endParaRPr lang="en-GB" dirty="0"/>
          </a:p>
        </p:txBody>
      </p:sp>
      <p:sp>
        <p:nvSpPr>
          <p:cNvPr id="11"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07485" y="1024129"/>
            <a:ext cx="10972800" cy="1643063"/>
          </a:xfrm>
          <a:prstGeom prst="rect">
            <a:avLst/>
          </a:prstGeom>
        </p:spPr>
        <p:txBody>
          <a:bodyPr/>
          <a:lstStyle>
            <a:lvl1pPr marL="0" indent="0" algn="l">
              <a:lnSpc>
                <a:spcPct val="85000"/>
              </a:lnSpc>
              <a:spcBef>
                <a:spcPts val="0"/>
              </a:spcBef>
              <a:buNone/>
              <a:defRPr sz="5000" b="1">
                <a:solidFill>
                  <a:schemeClr val="bg2"/>
                </a:solidFill>
                <a:latin typeface="+mn-lt"/>
                <a:cs typeface="Arial" pitchFamily="34"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mn-lt"/>
              <a:cs typeface="Arial" pitchFamily="34" charset="0"/>
            </a:endParaRPr>
          </a:p>
        </p:txBody>
      </p:sp>
      <p:sp>
        <p:nvSpPr>
          <p:cNvPr id="8"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3913011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endParaRPr lang="en-US" dirty="0"/>
          </a:p>
        </p:txBody>
      </p:sp>
      <p:sp>
        <p:nvSpPr>
          <p:cNvPr id="3077" name="Freeform 5"/>
          <p:cNvSpPr>
            <a:spLocks/>
          </p:cNvSpPr>
          <p:nvPr userDrawn="1"/>
        </p:nvSpPr>
        <p:spPr bwMode="gray">
          <a:xfrm>
            <a:off x="609600" y="1042417"/>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2400" dirty="0">
              <a:solidFill>
                <a:schemeClr val="bg1"/>
              </a:solidFill>
              <a:latin typeface="+mn-lt"/>
              <a:cs typeface="Arial" pitchFamily="34" charset="0"/>
            </a:endParaRPr>
          </a:p>
        </p:txBody>
      </p:sp>
      <p:sp>
        <p:nvSpPr>
          <p:cNvPr id="7"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19999408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endParaRPr lang="en-US" dirty="0"/>
          </a:p>
        </p:txBody>
      </p:sp>
      <p:sp>
        <p:nvSpPr>
          <p:cNvPr id="4101" name="Freeform 5"/>
          <p:cNvSpPr>
            <a:spLocks/>
          </p:cNvSpPr>
          <p:nvPr userDrawn="1"/>
        </p:nvSpPr>
        <p:spPr bwMode="gray">
          <a:xfrm>
            <a:off x="609600" y="1042417"/>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sz="2400" dirty="0">
              <a:solidFill>
                <a:schemeClr val="bg1"/>
              </a:solidFill>
              <a:latin typeface="+mn-lt"/>
              <a:cs typeface="Arial" pitchFamily="34" charset="0"/>
            </a:endParaRPr>
          </a:p>
        </p:txBody>
      </p:sp>
      <p:sp>
        <p:nvSpPr>
          <p:cNvPr id="7"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2528647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endParaRPr lang="en-US" dirty="0"/>
          </a:p>
        </p:txBody>
      </p:sp>
      <p:sp>
        <p:nvSpPr>
          <p:cNvPr id="4101" name="Freeform 5"/>
          <p:cNvSpPr>
            <a:spLocks/>
          </p:cNvSpPr>
          <p:nvPr userDrawn="1"/>
        </p:nvSpPr>
        <p:spPr bwMode="gray">
          <a:xfrm>
            <a:off x="609600" y="1040400"/>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blipFill dpi="0" rotWithShape="1">
            <a:blip r:embed="rId2" cstate="print"/>
            <a:srcRect/>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en-GB" sz="2400" dirty="0">
              <a:solidFill>
                <a:schemeClr val="bg1"/>
              </a:solidFill>
              <a:latin typeface="+mn-lt"/>
              <a:cs typeface="Arial" pitchFamily="34" charset="0"/>
            </a:endParaRPr>
          </a:p>
        </p:txBody>
      </p:sp>
      <p:sp>
        <p:nvSpPr>
          <p:cNvPr id="7"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2528647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607484" y="6243638"/>
            <a:ext cx="10972800" cy="0"/>
          </a:xfrm>
          <a:prstGeom prst="line">
            <a:avLst/>
          </a:prstGeom>
          <a:noFill/>
          <a:ln w="3175">
            <a:solidFill>
              <a:schemeClr val="bg1"/>
            </a:solidFill>
            <a:round/>
            <a:headEnd/>
            <a:tailEnd/>
          </a:ln>
          <a:effectLst/>
        </p:spPr>
        <p:txBody>
          <a:bodyPr wrap="none" anchor="ctr"/>
          <a:lstStyle/>
          <a:p>
            <a:endParaRPr lang="en-US" sz="2400" noProof="0" dirty="0">
              <a:solidFill>
                <a:schemeClr val="bg1"/>
              </a:solidFill>
              <a:latin typeface="+mn-lt"/>
              <a:cs typeface="Arial" pitchFamily="34" charset="0"/>
            </a:endParaRPr>
          </a:p>
        </p:txBody>
      </p:sp>
      <p:sp>
        <p:nvSpPr>
          <p:cNvPr id="6"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3350680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483" y="719139"/>
            <a:ext cx="4675200" cy="5210062"/>
          </a:xfrm>
          <a:prstGeom prst="rect">
            <a:avLst/>
          </a:prstGeo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mn-lt"/>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mn-lt"/>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mn-lt"/>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mn-lt"/>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mn-lt"/>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1090007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Tree>
    <p:extLst>
      <p:ext uri="{BB962C8B-B14F-4D97-AF65-F5344CB8AC3E}">
        <p14:creationId xmlns:p14="http://schemas.microsoft.com/office/powerpoint/2010/main" val="32767189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pic>
        <p:nvPicPr>
          <p:cNvPr id="4" name="Picture 3" descr="smart_cvr_v3_pg4"/>
          <p:cNvPicPr>
            <a:picLocks noChangeAspect="1" noChangeArrowheads="1"/>
          </p:cNvPicPr>
          <p:nvPr userDrawn="1"/>
        </p:nvPicPr>
        <p:blipFill>
          <a:blip r:embed="rId2"/>
          <a:srcRect l="37776" t="71381" r="40492"/>
          <a:stretch>
            <a:fillRect/>
          </a:stretch>
        </p:blipFill>
        <p:spPr bwMode="auto">
          <a:xfrm>
            <a:off x="0" y="1"/>
            <a:ext cx="12192000" cy="1223963"/>
          </a:xfrm>
          <a:prstGeom prst="rect">
            <a:avLst/>
          </a:prstGeom>
          <a:noFill/>
          <a:ln w="9525">
            <a:noFill/>
            <a:miter lim="800000"/>
            <a:headEnd/>
            <a:tailEnd/>
          </a:ln>
        </p:spPr>
      </p:pic>
      <p:sp>
        <p:nvSpPr>
          <p:cNvPr id="140290" name="Rectangle 2"/>
          <p:cNvSpPr>
            <a:spLocks noGrp="1" noChangeArrowheads="1"/>
          </p:cNvSpPr>
          <p:nvPr>
            <p:ph type="ctrTitle"/>
          </p:nvPr>
        </p:nvSpPr>
        <p:spPr>
          <a:xfrm>
            <a:off x="101600" y="2130426"/>
            <a:ext cx="11988800" cy="1470025"/>
          </a:xfrm>
        </p:spPr>
        <p:txBody>
          <a:bodyPr/>
          <a:lstStyle>
            <a:lvl1pPr algn="ctr">
              <a:defRPr/>
            </a:lvl1pPr>
          </a:lstStyle>
          <a:p>
            <a:r>
              <a:rPr lang="en-US"/>
              <a:t>Click to edit Master title style</a:t>
            </a:r>
          </a:p>
        </p:txBody>
      </p:sp>
      <p:sp>
        <p:nvSpPr>
          <p:cNvPr id="140292" name="Rectangle 4"/>
          <p:cNvSpPr>
            <a:spLocks noGrp="1" noChangeArrowheads="1"/>
          </p:cNvSpPr>
          <p:nvPr>
            <p:ph type="subTitle" idx="1"/>
          </p:nvPr>
        </p:nvSpPr>
        <p:spPr>
          <a:xfrm>
            <a:off x="1828800" y="3886200"/>
            <a:ext cx="8534400" cy="1752600"/>
          </a:xfrm>
        </p:spPr>
        <p:txBody>
          <a:bodyPr/>
          <a:lstStyle>
            <a:lvl1pPr marL="0" indent="0" algn="ctr">
              <a:buFontTx/>
              <a:buNone/>
              <a:defRPr/>
            </a:lvl1pPr>
          </a:lstStyle>
          <a:p>
            <a:r>
              <a:rPr lang="en-US"/>
              <a:t>Click to edit Master subtitle style</a:t>
            </a:r>
          </a:p>
        </p:txBody>
      </p:sp>
    </p:spTree>
    <p:extLst>
      <p:ext uri="{BB962C8B-B14F-4D97-AF65-F5344CB8AC3E}">
        <p14:creationId xmlns:p14="http://schemas.microsoft.com/office/powerpoint/2010/main" val="3987946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fld id="{E8AEC85B-B8BB-468F-975A-48F439AE4AFB}" type="slidenum">
              <a:rPr lang="en-US"/>
              <a:pPr>
                <a:defRPr/>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64635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82825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524000"/>
            <a:ext cx="538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02400" y="1524000"/>
            <a:ext cx="538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6170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2645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972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396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13062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173761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7526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76200"/>
            <a:ext cx="2768600" cy="6781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76200"/>
            <a:ext cx="8102600" cy="6781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149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6" name="Picture 2"/>
          <p:cNvPicPr>
            <a:picLocks noChangeAspect="1" noChangeArrowheads="1"/>
          </p:cNvPicPr>
          <p:nvPr userDrawn="1"/>
        </p:nvPicPr>
        <p:blipFill>
          <a:blip r:embed="rId2"/>
          <a:srcRect r="5518"/>
          <a:stretch>
            <a:fillRect/>
          </a:stretch>
        </p:blipFill>
        <p:spPr bwMode="auto">
          <a:xfrm>
            <a:off x="8807451" y="5153026"/>
            <a:ext cx="3384549" cy="1704975"/>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pic>
        <p:nvPicPr>
          <p:cNvPr id="4" name="Picture 4" descr="smart_cvr_v3_pg4"/>
          <p:cNvPicPr>
            <a:picLocks noChangeAspect="1" noChangeArrowheads="1"/>
          </p:cNvPicPr>
          <p:nvPr userDrawn="1"/>
        </p:nvPicPr>
        <p:blipFill>
          <a:blip r:embed="rId2"/>
          <a:srcRect l="37776" t="71381" r="40492"/>
          <a:stretch>
            <a:fillRect/>
          </a:stretch>
        </p:blipFill>
        <p:spPr bwMode="auto">
          <a:xfrm>
            <a:off x="0" y="1"/>
            <a:ext cx="12192000" cy="1223963"/>
          </a:xfrm>
          <a:prstGeom prst="rect">
            <a:avLst/>
          </a:prstGeom>
          <a:noFill/>
          <a:ln w="9525">
            <a:noFill/>
            <a:miter lim="800000"/>
            <a:headEnd/>
            <a:tailEnd/>
          </a:ln>
        </p:spPr>
      </p:pic>
      <p:sp>
        <p:nvSpPr>
          <p:cNvPr id="41986" name="Rectangle 2"/>
          <p:cNvSpPr>
            <a:spLocks noGrp="1" noChangeArrowheads="1"/>
          </p:cNvSpPr>
          <p:nvPr>
            <p:ph type="ctrTitle"/>
          </p:nvPr>
        </p:nvSpPr>
        <p:spPr>
          <a:xfrm>
            <a:off x="101600" y="2130426"/>
            <a:ext cx="11988800" cy="1470025"/>
          </a:xfrm>
        </p:spPr>
        <p:txBody>
          <a:bodyPr/>
          <a:lstStyle>
            <a:lvl1pPr algn="ctr">
              <a:defRPr/>
            </a:lvl1pPr>
          </a:lstStyle>
          <a:p>
            <a:r>
              <a:rPr lang="en-US"/>
              <a:t>Click to edit Master title style</a:t>
            </a:r>
          </a:p>
        </p:txBody>
      </p:sp>
      <p:sp>
        <p:nvSpPr>
          <p:cNvPr id="41990" name="Rectangle 6"/>
          <p:cNvSpPr>
            <a:spLocks noGrp="1" noChangeArrowheads="1"/>
          </p:cNvSpPr>
          <p:nvPr>
            <p:ph type="subTitle" idx="1"/>
          </p:nvPr>
        </p:nvSpPr>
        <p:spPr>
          <a:xfrm>
            <a:off x="1828800" y="3886200"/>
            <a:ext cx="8534400" cy="1752600"/>
          </a:xfrm>
        </p:spPr>
        <p:txBody>
          <a:bodyPr/>
          <a:lstStyle>
            <a:lvl1pPr marL="0" indent="0" algn="ctr">
              <a:buFontTx/>
              <a:buNone/>
              <a:defRPr/>
            </a:lvl1pPr>
          </a:lstStyle>
          <a:p>
            <a:r>
              <a:rPr lang="en-US"/>
              <a:t>Click to edit Master subtitle style</a:t>
            </a:r>
          </a:p>
        </p:txBody>
      </p:sp>
    </p:spTree>
    <p:extLst>
      <p:ext uri="{BB962C8B-B14F-4D97-AF65-F5344CB8AC3E}">
        <p14:creationId xmlns:p14="http://schemas.microsoft.com/office/powerpoint/2010/main" val="19680926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43077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27233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524000"/>
            <a:ext cx="538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02400" y="1524000"/>
            <a:ext cx="538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912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0517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3313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064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6984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81138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521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fld id="{0AA9F62C-5B17-46C6-A205-13DDE7BE8F22}" type="slidenum">
              <a:rPr lang="en-US"/>
              <a:pPr>
                <a:defRPr/>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76200"/>
            <a:ext cx="2768600" cy="6781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76200"/>
            <a:ext cx="8102600" cy="6781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732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12800" y="76200"/>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914400" y="1524000"/>
            <a:ext cx="53848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502400" y="1524000"/>
            <a:ext cx="5384800" cy="5334000"/>
          </a:xfrm>
        </p:spPr>
        <p:txBody>
          <a:bodyPr/>
          <a:lstStyle/>
          <a:p>
            <a:pPr lvl="0"/>
            <a:endParaRPr lang="en-US" noProof="0"/>
          </a:p>
        </p:txBody>
      </p:sp>
    </p:spTree>
    <p:extLst>
      <p:ext uri="{BB962C8B-B14F-4D97-AF65-F5344CB8AC3E}">
        <p14:creationId xmlns:p14="http://schemas.microsoft.com/office/powerpoint/2010/main" val="1587585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3B5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16000" y="928567"/>
            <a:ext cx="7195600" cy="1546400"/>
          </a:xfrm>
          <a:prstGeom prst="rect">
            <a:avLst/>
          </a:prstGeom>
        </p:spPr>
        <p:txBody>
          <a:bodyPr spcFirstLastPara="1" wrap="square" lIns="91425" tIns="91425" rIns="91425" bIns="91425" anchor="t" anchorCtr="0"/>
          <a:lstStyle>
            <a:lvl1pPr lvl="0">
              <a:spcBef>
                <a:spcPts val="0"/>
              </a:spcBef>
              <a:spcAft>
                <a:spcPts val="0"/>
              </a:spcAft>
              <a:buClr>
                <a:srgbClr val="80BFB7"/>
              </a:buClr>
              <a:buSzPts val="6000"/>
              <a:buNone/>
              <a:defRPr sz="6000" b="0" cap="none" spc="0">
                <a:ln w="0"/>
                <a:solidFill>
                  <a:schemeClr val="bg1"/>
                </a:solidFill>
                <a:effectLst>
                  <a:outerShdw blurRad="38100" dist="19050" dir="2700000" algn="tl" rotWithShape="0">
                    <a:schemeClr val="dk1">
                      <a:alpha val="40000"/>
                    </a:schemeClr>
                  </a:outerShdw>
                </a:effectLst>
              </a:defRPr>
            </a:lvl1pPr>
            <a:lvl2pPr lvl="1">
              <a:spcBef>
                <a:spcPts val="0"/>
              </a:spcBef>
              <a:spcAft>
                <a:spcPts val="0"/>
              </a:spcAft>
              <a:buClr>
                <a:srgbClr val="80BFB7"/>
              </a:buClr>
              <a:buSzPts val="6000"/>
              <a:buNone/>
              <a:defRPr sz="6000">
                <a:solidFill>
                  <a:srgbClr val="80BFB7"/>
                </a:solidFill>
              </a:defRPr>
            </a:lvl2pPr>
            <a:lvl3pPr lvl="2">
              <a:spcBef>
                <a:spcPts val="0"/>
              </a:spcBef>
              <a:spcAft>
                <a:spcPts val="0"/>
              </a:spcAft>
              <a:buClr>
                <a:srgbClr val="80BFB7"/>
              </a:buClr>
              <a:buSzPts val="6000"/>
              <a:buNone/>
              <a:defRPr sz="6000">
                <a:solidFill>
                  <a:srgbClr val="80BFB7"/>
                </a:solidFill>
              </a:defRPr>
            </a:lvl3pPr>
            <a:lvl4pPr lvl="3">
              <a:spcBef>
                <a:spcPts val="0"/>
              </a:spcBef>
              <a:spcAft>
                <a:spcPts val="0"/>
              </a:spcAft>
              <a:buClr>
                <a:srgbClr val="80BFB7"/>
              </a:buClr>
              <a:buSzPts val="6000"/>
              <a:buNone/>
              <a:defRPr sz="6000">
                <a:solidFill>
                  <a:srgbClr val="80BFB7"/>
                </a:solidFill>
              </a:defRPr>
            </a:lvl4pPr>
            <a:lvl5pPr lvl="4">
              <a:spcBef>
                <a:spcPts val="0"/>
              </a:spcBef>
              <a:spcAft>
                <a:spcPts val="0"/>
              </a:spcAft>
              <a:buClr>
                <a:srgbClr val="80BFB7"/>
              </a:buClr>
              <a:buSzPts val="6000"/>
              <a:buNone/>
              <a:defRPr sz="6000">
                <a:solidFill>
                  <a:srgbClr val="80BFB7"/>
                </a:solidFill>
              </a:defRPr>
            </a:lvl5pPr>
            <a:lvl6pPr lvl="5">
              <a:spcBef>
                <a:spcPts val="0"/>
              </a:spcBef>
              <a:spcAft>
                <a:spcPts val="0"/>
              </a:spcAft>
              <a:buClr>
                <a:srgbClr val="80BFB7"/>
              </a:buClr>
              <a:buSzPts val="6000"/>
              <a:buNone/>
              <a:defRPr sz="6000">
                <a:solidFill>
                  <a:srgbClr val="80BFB7"/>
                </a:solidFill>
              </a:defRPr>
            </a:lvl6pPr>
            <a:lvl7pPr lvl="6">
              <a:spcBef>
                <a:spcPts val="0"/>
              </a:spcBef>
              <a:spcAft>
                <a:spcPts val="0"/>
              </a:spcAft>
              <a:buClr>
                <a:srgbClr val="80BFB7"/>
              </a:buClr>
              <a:buSzPts val="6000"/>
              <a:buNone/>
              <a:defRPr sz="6000">
                <a:solidFill>
                  <a:srgbClr val="80BFB7"/>
                </a:solidFill>
              </a:defRPr>
            </a:lvl7pPr>
            <a:lvl8pPr lvl="7">
              <a:spcBef>
                <a:spcPts val="0"/>
              </a:spcBef>
              <a:spcAft>
                <a:spcPts val="0"/>
              </a:spcAft>
              <a:buClr>
                <a:srgbClr val="80BFB7"/>
              </a:buClr>
              <a:buSzPts val="6000"/>
              <a:buNone/>
              <a:defRPr sz="6000">
                <a:solidFill>
                  <a:srgbClr val="80BFB7"/>
                </a:solidFill>
              </a:defRPr>
            </a:lvl8pPr>
            <a:lvl9pPr lvl="8">
              <a:spcBef>
                <a:spcPts val="0"/>
              </a:spcBef>
              <a:spcAft>
                <a:spcPts val="0"/>
              </a:spcAft>
              <a:buClr>
                <a:srgbClr val="80BFB7"/>
              </a:buClr>
              <a:buSzPts val="6000"/>
              <a:buNone/>
              <a:defRPr sz="6000">
                <a:solidFill>
                  <a:srgbClr val="80BFB7"/>
                </a:solidFill>
              </a:defRPr>
            </a:lvl9pPr>
          </a:lstStyle>
          <a:p>
            <a:endParaRPr/>
          </a:p>
        </p:txBody>
      </p:sp>
      <p:grpSp>
        <p:nvGrpSpPr>
          <p:cNvPr id="11" name="Google Shape;11;p2"/>
          <p:cNvGrpSpPr/>
          <p:nvPr/>
        </p:nvGrpSpPr>
        <p:grpSpPr>
          <a:xfrm rot="10800000">
            <a:off x="11607156" y="38264"/>
            <a:ext cx="546843" cy="6781736"/>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92" name="Google Shape;92;p2"/>
          <p:cNvGrpSpPr/>
          <p:nvPr/>
        </p:nvGrpSpPr>
        <p:grpSpPr>
          <a:xfrm rot="10800000">
            <a:off x="8879380" y="38264"/>
            <a:ext cx="3079792" cy="6781736"/>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212" name="Google Shape;212;p2"/>
          <p:cNvGrpSpPr/>
          <p:nvPr/>
        </p:nvGrpSpPr>
        <p:grpSpPr>
          <a:xfrm rot="10800000">
            <a:off x="8489725" y="38264"/>
            <a:ext cx="2690072" cy="6781736"/>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422" name="Google Shape;422;p2"/>
          <p:cNvGrpSpPr/>
          <p:nvPr/>
        </p:nvGrpSpPr>
        <p:grpSpPr>
          <a:xfrm rot="10800000">
            <a:off x="8489725" y="38264"/>
            <a:ext cx="3079760" cy="6781736"/>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Tree>
    <p:extLst>
      <p:ext uri="{BB962C8B-B14F-4D97-AF65-F5344CB8AC3E}">
        <p14:creationId xmlns:p14="http://schemas.microsoft.com/office/powerpoint/2010/main" val="3650575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0B87A1"/>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704767" y="986067"/>
            <a:ext cx="5708000" cy="4923200"/>
          </a:xfrm>
          <a:prstGeom prst="rect">
            <a:avLst/>
          </a:prstGeom>
        </p:spPr>
        <p:txBody>
          <a:bodyPr spcFirstLastPara="1" wrap="square" lIns="91425" tIns="91425" rIns="91425" bIns="91425" anchor="t" anchorCtr="0"/>
          <a:lstStyle>
            <a:lvl1pPr marL="457200" lvl="0" indent="-419100" rtl="0">
              <a:spcBef>
                <a:spcPts val="600"/>
              </a:spcBef>
              <a:spcAft>
                <a:spcPts val="0"/>
              </a:spcAft>
              <a:buClr>
                <a:srgbClr val="FFFFFF"/>
              </a:buClr>
              <a:buSzPts val="3000"/>
              <a:buChar char="▪"/>
              <a:defRPr sz="3000" i="0">
                <a:solidFill>
                  <a:srgbClr val="FFFFFF"/>
                </a:solidFill>
              </a:defRPr>
            </a:lvl1pPr>
            <a:lvl2pPr marL="914400" lvl="1" indent="-419100" rtl="0">
              <a:spcBef>
                <a:spcPts val="0"/>
              </a:spcBef>
              <a:spcAft>
                <a:spcPts val="0"/>
              </a:spcAft>
              <a:buClr>
                <a:srgbClr val="FFFFFF"/>
              </a:buClr>
              <a:buSzPts val="3000"/>
              <a:buChar char="▫"/>
              <a:defRPr sz="3000" i="1">
                <a:solidFill>
                  <a:srgbClr val="FFFFFF"/>
                </a:solidFill>
              </a:defRPr>
            </a:lvl2pPr>
            <a:lvl3pPr marL="1371600" lvl="2" indent="-419100" rtl="0">
              <a:spcBef>
                <a:spcPts val="0"/>
              </a:spcBef>
              <a:spcAft>
                <a:spcPts val="0"/>
              </a:spcAft>
              <a:buClr>
                <a:srgbClr val="FFFFFF"/>
              </a:buClr>
              <a:buSzPts val="3000"/>
              <a:buChar char="▫"/>
              <a:defRPr sz="3000" i="1">
                <a:solidFill>
                  <a:srgbClr val="FFFFFF"/>
                </a:solidFill>
              </a:defRPr>
            </a:lvl3pPr>
            <a:lvl4pPr marL="1828800" lvl="3" indent="-419100" rtl="0">
              <a:spcBef>
                <a:spcPts val="0"/>
              </a:spcBef>
              <a:spcAft>
                <a:spcPts val="0"/>
              </a:spcAft>
              <a:buClr>
                <a:srgbClr val="FFFFFF"/>
              </a:buClr>
              <a:buSzPts val="3000"/>
              <a:buChar char="▫"/>
              <a:defRPr sz="3000" i="1">
                <a:solidFill>
                  <a:srgbClr val="FFFFFF"/>
                </a:solidFill>
              </a:defRPr>
            </a:lvl4pPr>
            <a:lvl5pPr marL="2286000" lvl="4" indent="-419100" rtl="0">
              <a:spcBef>
                <a:spcPts val="0"/>
              </a:spcBef>
              <a:spcAft>
                <a:spcPts val="0"/>
              </a:spcAft>
              <a:buClr>
                <a:srgbClr val="FFFFFF"/>
              </a:buClr>
              <a:buSzPts val="3000"/>
              <a:buChar char="▫"/>
              <a:defRPr sz="3000" i="1">
                <a:solidFill>
                  <a:srgbClr val="FFFFFF"/>
                </a:solidFill>
              </a:defRPr>
            </a:lvl5pPr>
            <a:lvl6pPr marL="2743200" lvl="5" indent="-419100" rtl="0">
              <a:spcBef>
                <a:spcPts val="0"/>
              </a:spcBef>
              <a:spcAft>
                <a:spcPts val="0"/>
              </a:spcAft>
              <a:buClr>
                <a:srgbClr val="FFFFFF"/>
              </a:buClr>
              <a:buSzPts val="3000"/>
              <a:buChar char="▫"/>
              <a:defRPr sz="3000" i="1">
                <a:solidFill>
                  <a:srgbClr val="FFFFFF"/>
                </a:solidFill>
              </a:defRPr>
            </a:lvl6pPr>
            <a:lvl7pPr marL="3200400" lvl="6" indent="-419100" rtl="0">
              <a:spcBef>
                <a:spcPts val="0"/>
              </a:spcBef>
              <a:spcAft>
                <a:spcPts val="0"/>
              </a:spcAft>
              <a:buClr>
                <a:srgbClr val="FFFFFF"/>
              </a:buClr>
              <a:buSzPts val="3000"/>
              <a:buChar char="●"/>
              <a:defRPr sz="3000" i="1">
                <a:solidFill>
                  <a:srgbClr val="FFFFFF"/>
                </a:solidFill>
              </a:defRPr>
            </a:lvl7pPr>
            <a:lvl8pPr marL="3657600" lvl="7" indent="-419100" rtl="0">
              <a:spcBef>
                <a:spcPts val="0"/>
              </a:spcBef>
              <a:spcAft>
                <a:spcPts val="0"/>
              </a:spcAft>
              <a:buClr>
                <a:srgbClr val="FFFFFF"/>
              </a:buClr>
              <a:buSzPts val="3000"/>
              <a:buChar char="○"/>
              <a:defRPr sz="3000" i="1">
                <a:solidFill>
                  <a:srgbClr val="FFFFFF"/>
                </a:solidFill>
              </a:defRPr>
            </a:lvl8pPr>
            <a:lvl9pPr marL="4114800" lvl="8" indent="-419100">
              <a:spcBef>
                <a:spcPts val="0"/>
              </a:spcBef>
              <a:spcAft>
                <a:spcPts val="0"/>
              </a:spcAft>
              <a:buClr>
                <a:srgbClr val="FFFFFF"/>
              </a:buClr>
              <a:buSzPts val="3000"/>
              <a:buChar char="■"/>
              <a:defRPr sz="3000" i="1">
                <a:solidFill>
                  <a:srgbClr val="FFFFFF"/>
                </a:solidFill>
              </a:defRPr>
            </a:lvl9pPr>
          </a:lstStyle>
          <a:p>
            <a:endParaRPr dirty="0"/>
          </a:p>
        </p:txBody>
      </p:sp>
      <p:sp>
        <p:nvSpPr>
          <p:cNvPr id="1046" name="Google Shape;1046;p4"/>
          <p:cNvSpPr txBox="1"/>
          <p:nvPr/>
        </p:nvSpPr>
        <p:spPr>
          <a:xfrm>
            <a:off x="879900" y="552100"/>
            <a:ext cx="1003200" cy="8716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2000" dirty="0">
                <a:solidFill>
                  <a:srgbClr val="D3EBD5"/>
                </a:solidFill>
                <a:latin typeface="Dosis"/>
                <a:ea typeface="Dosis"/>
                <a:cs typeface="Dosis"/>
                <a:sym typeface="Dosis"/>
              </a:rPr>
              <a:t>“</a:t>
            </a:r>
            <a:endParaRPr sz="12000" dirty="0">
              <a:solidFill>
                <a:srgbClr val="D3EBD5"/>
              </a:solidFill>
              <a:latin typeface="Dosis"/>
              <a:ea typeface="Dosis"/>
              <a:cs typeface="Dosis"/>
              <a:sym typeface="Dosis"/>
            </a:endParaRPr>
          </a:p>
        </p:txBody>
      </p:sp>
      <p:grpSp>
        <p:nvGrpSpPr>
          <p:cNvPr id="1047" name="Google Shape;1047;p4"/>
          <p:cNvGrpSpPr/>
          <p:nvPr/>
        </p:nvGrpSpPr>
        <p:grpSpPr>
          <a:xfrm rot="10800000">
            <a:off x="11607156" y="38264"/>
            <a:ext cx="546843" cy="6781736"/>
            <a:chOff x="836200" y="238125"/>
            <a:chExt cx="422425" cy="5238750"/>
          </a:xfrm>
        </p:grpSpPr>
        <p:sp>
          <p:nvSpPr>
            <p:cNvPr id="1048" name="Google Shape;1048;p4"/>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49" name="Google Shape;1049;p4"/>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0" name="Google Shape;1050;p4"/>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1" name="Google Shape;1051;p4"/>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2" name="Google Shape;1052;p4"/>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3" name="Google Shape;1053;p4"/>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4" name="Google Shape;1054;p4"/>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5" name="Google Shape;1055;p4"/>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6" name="Google Shape;1056;p4"/>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7" name="Google Shape;1057;p4"/>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8" name="Google Shape;1058;p4"/>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59" name="Google Shape;1059;p4"/>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0" name="Google Shape;1060;p4"/>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1" name="Google Shape;1061;p4"/>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2" name="Google Shape;1062;p4"/>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3" name="Google Shape;1063;p4"/>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4" name="Google Shape;1064;p4"/>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5" name="Google Shape;1065;p4"/>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6" name="Google Shape;1066;p4"/>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7" name="Google Shape;1067;p4"/>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8" name="Google Shape;1068;p4"/>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69" name="Google Shape;1069;p4"/>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0" name="Google Shape;1070;p4"/>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1" name="Google Shape;1071;p4"/>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2" name="Google Shape;1072;p4"/>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3" name="Google Shape;1073;p4"/>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4" name="Google Shape;1074;p4"/>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5" name="Google Shape;1075;p4"/>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6" name="Google Shape;1076;p4"/>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7" name="Google Shape;1077;p4"/>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8" name="Google Shape;1078;p4"/>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79" name="Google Shape;1079;p4"/>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0" name="Google Shape;1080;p4"/>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1" name="Google Shape;1081;p4"/>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2" name="Google Shape;1082;p4"/>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3" name="Google Shape;1083;p4"/>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4" name="Google Shape;1084;p4"/>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5" name="Google Shape;1085;p4"/>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6" name="Google Shape;1086;p4"/>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7" name="Google Shape;1087;p4"/>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8" name="Google Shape;1088;p4"/>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89" name="Google Shape;1089;p4"/>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0" name="Google Shape;1090;p4"/>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1" name="Google Shape;1091;p4"/>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2" name="Google Shape;1092;p4"/>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3" name="Google Shape;1093;p4"/>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4" name="Google Shape;1094;p4"/>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5" name="Google Shape;1095;p4"/>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6" name="Google Shape;1096;p4"/>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7" name="Google Shape;1097;p4"/>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8" name="Google Shape;1098;p4"/>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099" name="Google Shape;1099;p4"/>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0" name="Google Shape;1100;p4"/>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1" name="Google Shape;1101;p4"/>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2" name="Google Shape;1102;p4"/>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3" name="Google Shape;1103;p4"/>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4" name="Google Shape;1104;p4"/>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5" name="Google Shape;1105;p4"/>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6" name="Google Shape;1106;p4"/>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7" name="Google Shape;1107;p4"/>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8" name="Google Shape;1108;p4"/>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09" name="Google Shape;1109;p4"/>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0" name="Google Shape;1110;p4"/>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1" name="Google Shape;1111;p4"/>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2" name="Google Shape;1112;p4"/>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3" name="Google Shape;1113;p4"/>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4" name="Google Shape;1114;p4"/>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5" name="Google Shape;1115;p4"/>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6" name="Google Shape;1116;p4"/>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7" name="Google Shape;1117;p4"/>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8" name="Google Shape;1118;p4"/>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19" name="Google Shape;1119;p4"/>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20" name="Google Shape;1120;p4"/>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21" name="Google Shape;1121;p4"/>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22" name="Google Shape;1122;p4"/>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23" name="Google Shape;1123;p4"/>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24" name="Google Shape;1124;p4"/>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25" name="Google Shape;1125;p4"/>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26" name="Google Shape;1126;p4"/>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27" name="Google Shape;1127;p4"/>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1128" name="Google Shape;1128;p4"/>
          <p:cNvGrpSpPr/>
          <p:nvPr/>
        </p:nvGrpSpPr>
        <p:grpSpPr>
          <a:xfrm rot="10800000">
            <a:off x="8879380" y="38264"/>
            <a:ext cx="3079792" cy="6781736"/>
            <a:chOff x="986700" y="238125"/>
            <a:chExt cx="2379075" cy="5238750"/>
          </a:xfrm>
        </p:grpSpPr>
        <p:sp>
          <p:nvSpPr>
            <p:cNvPr id="1129" name="Google Shape;1129;p4"/>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0" name="Google Shape;1130;p4"/>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1" name="Google Shape;1131;p4"/>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2" name="Google Shape;1132;p4"/>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3" name="Google Shape;1133;p4"/>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4" name="Google Shape;1134;p4"/>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5" name="Google Shape;1135;p4"/>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6" name="Google Shape;1136;p4"/>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7" name="Google Shape;1137;p4"/>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8" name="Google Shape;1138;p4"/>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39" name="Google Shape;1139;p4"/>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0" name="Google Shape;1140;p4"/>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1" name="Google Shape;1141;p4"/>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2" name="Google Shape;1142;p4"/>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3" name="Google Shape;1143;p4"/>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4" name="Google Shape;1144;p4"/>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5" name="Google Shape;1145;p4"/>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6" name="Google Shape;1146;p4"/>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7" name="Google Shape;1147;p4"/>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8" name="Google Shape;1148;p4"/>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49" name="Google Shape;1149;p4"/>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0" name="Google Shape;1150;p4"/>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1" name="Google Shape;1151;p4"/>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2" name="Google Shape;1152;p4"/>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3" name="Google Shape;1153;p4"/>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4" name="Google Shape;1154;p4"/>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5" name="Google Shape;1155;p4"/>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6" name="Google Shape;1156;p4"/>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7" name="Google Shape;1157;p4"/>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8" name="Google Shape;1158;p4"/>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59" name="Google Shape;1159;p4"/>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0" name="Google Shape;1160;p4"/>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1" name="Google Shape;1161;p4"/>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2" name="Google Shape;1162;p4"/>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3" name="Google Shape;1163;p4"/>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4" name="Google Shape;1164;p4"/>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5" name="Google Shape;1165;p4"/>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6" name="Google Shape;1166;p4"/>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7" name="Google Shape;1167;p4"/>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8" name="Google Shape;1168;p4"/>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69" name="Google Shape;1169;p4"/>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0" name="Google Shape;1170;p4"/>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1" name="Google Shape;1171;p4"/>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2" name="Google Shape;1172;p4"/>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3" name="Google Shape;1173;p4"/>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4" name="Google Shape;1174;p4"/>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5" name="Google Shape;1175;p4"/>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6" name="Google Shape;1176;p4"/>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7" name="Google Shape;1177;p4"/>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8" name="Google Shape;1178;p4"/>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79" name="Google Shape;1179;p4"/>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0" name="Google Shape;1180;p4"/>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1" name="Google Shape;1181;p4"/>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2" name="Google Shape;1182;p4"/>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3" name="Google Shape;1183;p4"/>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4" name="Google Shape;1184;p4"/>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5" name="Google Shape;1185;p4"/>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6" name="Google Shape;1186;p4"/>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7" name="Google Shape;1187;p4"/>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8" name="Google Shape;1188;p4"/>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89" name="Google Shape;1189;p4"/>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0" name="Google Shape;1190;p4"/>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1" name="Google Shape;1191;p4"/>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2" name="Google Shape;1192;p4"/>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3" name="Google Shape;1193;p4"/>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4" name="Google Shape;1194;p4"/>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5" name="Google Shape;1195;p4"/>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6" name="Google Shape;1196;p4"/>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7" name="Google Shape;1197;p4"/>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8" name="Google Shape;1198;p4"/>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199" name="Google Shape;1199;p4"/>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0" name="Google Shape;1200;p4"/>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1" name="Google Shape;1201;p4"/>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2" name="Google Shape;1202;p4"/>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3" name="Google Shape;1203;p4"/>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4" name="Google Shape;1204;p4"/>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5" name="Google Shape;1205;p4"/>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6" name="Google Shape;1206;p4"/>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7" name="Google Shape;1207;p4"/>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8" name="Google Shape;1208;p4"/>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09" name="Google Shape;1209;p4"/>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0" name="Google Shape;1210;p4"/>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1" name="Google Shape;1211;p4"/>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2" name="Google Shape;1212;p4"/>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3" name="Google Shape;1213;p4"/>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4" name="Google Shape;1214;p4"/>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5" name="Google Shape;1215;p4"/>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6" name="Google Shape;1216;p4"/>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7" name="Google Shape;1217;p4"/>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8" name="Google Shape;1218;p4"/>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19" name="Google Shape;1219;p4"/>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0" name="Google Shape;1220;p4"/>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1" name="Google Shape;1221;p4"/>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2" name="Google Shape;1222;p4"/>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3" name="Google Shape;1223;p4"/>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4" name="Google Shape;1224;p4"/>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5" name="Google Shape;1225;p4"/>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6" name="Google Shape;1226;p4"/>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7" name="Google Shape;1227;p4"/>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8" name="Google Shape;1228;p4"/>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29" name="Google Shape;1229;p4"/>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0" name="Google Shape;1230;p4"/>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1" name="Google Shape;1231;p4"/>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2" name="Google Shape;1232;p4"/>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3" name="Google Shape;1233;p4"/>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4" name="Google Shape;1234;p4"/>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5" name="Google Shape;1235;p4"/>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6" name="Google Shape;1236;p4"/>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7" name="Google Shape;1237;p4"/>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8" name="Google Shape;1238;p4"/>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39" name="Google Shape;1239;p4"/>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40" name="Google Shape;1240;p4"/>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41" name="Google Shape;1241;p4"/>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42" name="Google Shape;1242;p4"/>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43" name="Google Shape;1243;p4"/>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44" name="Google Shape;1244;p4"/>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45" name="Google Shape;1245;p4"/>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46" name="Google Shape;1246;p4"/>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47" name="Google Shape;1247;p4"/>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1248" name="Google Shape;1248;p4"/>
          <p:cNvGrpSpPr/>
          <p:nvPr/>
        </p:nvGrpSpPr>
        <p:grpSpPr>
          <a:xfrm rot="10800000">
            <a:off x="8489725" y="38264"/>
            <a:ext cx="2690072" cy="6781736"/>
            <a:chOff x="1588750" y="238125"/>
            <a:chExt cx="2078025" cy="5238750"/>
          </a:xfrm>
        </p:grpSpPr>
        <p:sp>
          <p:nvSpPr>
            <p:cNvPr id="1249" name="Google Shape;1249;p4"/>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0" name="Google Shape;1250;p4"/>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1" name="Google Shape;1251;p4"/>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2" name="Google Shape;1252;p4"/>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3" name="Google Shape;1253;p4"/>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4" name="Google Shape;1254;p4"/>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5" name="Google Shape;1255;p4"/>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6" name="Google Shape;1256;p4"/>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7" name="Google Shape;1257;p4"/>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8" name="Google Shape;1258;p4"/>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59" name="Google Shape;1259;p4"/>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0" name="Google Shape;1260;p4"/>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1" name="Google Shape;1261;p4"/>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2" name="Google Shape;1262;p4"/>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3" name="Google Shape;1263;p4"/>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4" name="Google Shape;1264;p4"/>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5" name="Google Shape;1265;p4"/>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6" name="Google Shape;1266;p4"/>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7" name="Google Shape;1267;p4"/>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8" name="Google Shape;1268;p4"/>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69" name="Google Shape;1269;p4"/>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0" name="Google Shape;1270;p4"/>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1" name="Google Shape;1271;p4"/>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2" name="Google Shape;1272;p4"/>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3" name="Google Shape;1273;p4"/>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4" name="Google Shape;1274;p4"/>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5" name="Google Shape;1275;p4"/>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6" name="Google Shape;1276;p4"/>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7" name="Google Shape;1277;p4"/>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8" name="Google Shape;1278;p4"/>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79" name="Google Shape;1279;p4"/>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0" name="Google Shape;1280;p4"/>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1" name="Google Shape;1281;p4"/>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2" name="Google Shape;1282;p4"/>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3" name="Google Shape;1283;p4"/>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4" name="Google Shape;1284;p4"/>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5" name="Google Shape;1285;p4"/>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6" name="Google Shape;1286;p4"/>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7" name="Google Shape;1287;p4"/>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8" name="Google Shape;1288;p4"/>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89" name="Google Shape;1289;p4"/>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0" name="Google Shape;1290;p4"/>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1" name="Google Shape;1291;p4"/>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2" name="Google Shape;1292;p4"/>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3" name="Google Shape;1293;p4"/>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4" name="Google Shape;1294;p4"/>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5" name="Google Shape;1295;p4"/>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6" name="Google Shape;1296;p4"/>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7" name="Google Shape;1297;p4"/>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8" name="Google Shape;1298;p4"/>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299" name="Google Shape;1299;p4"/>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0" name="Google Shape;1300;p4"/>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1" name="Google Shape;1301;p4"/>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2" name="Google Shape;1302;p4"/>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3" name="Google Shape;1303;p4"/>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4" name="Google Shape;1304;p4"/>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5" name="Google Shape;1305;p4"/>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6" name="Google Shape;1306;p4"/>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7" name="Google Shape;1307;p4"/>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8" name="Google Shape;1308;p4"/>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09" name="Google Shape;1309;p4"/>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0" name="Google Shape;1310;p4"/>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1" name="Google Shape;1311;p4"/>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2" name="Google Shape;1312;p4"/>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3" name="Google Shape;1313;p4"/>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4" name="Google Shape;1314;p4"/>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5" name="Google Shape;1315;p4"/>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6" name="Google Shape;1316;p4"/>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7" name="Google Shape;1317;p4"/>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8" name="Google Shape;1318;p4"/>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19" name="Google Shape;1319;p4"/>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0" name="Google Shape;1320;p4"/>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1" name="Google Shape;1321;p4"/>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2" name="Google Shape;1322;p4"/>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3" name="Google Shape;1323;p4"/>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4" name="Google Shape;1324;p4"/>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5" name="Google Shape;1325;p4"/>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6" name="Google Shape;1326;p4"/>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7" name="Google Shape;1327;p4"/>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8" name="Google Shape;1328;p4"/>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29" name="Google Shape;1329;p4"/>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0" name="Google Shape;1330;p4"/>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1" name="Google Shape;1331;p4"/>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2" name="Google Shape;1332;p4"/>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3" name="Google Shape;1333;p4"/>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4" name="Google Shape;1334;p4"/>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5" name="Google Shape;1335;p4"/>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6" name="Google Shape;1336;p4"/>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7" name="Google Shape;1337;p4"/>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8" name="Google Shape;1338;p4"/>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39" name="Google Shape;1339;p4"/>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0" name="Google Shape;1340;p4"/>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1" name="Google Shape;1341;p4"/>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2" name="Google Shape;1342;p4"/>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3" name="Google Shape;1343;p4"/>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4" name="Google Shape;1344;p4"/>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5" name="Google Shape;1345;p4"/>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6" name="Google Shape;1346;p4"/>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7" name="Google Shape;1347;p4"/>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8" name="Google Shape;1348;p4"/>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49" name="Google Shape;1349;p4"/>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0" name="Google Shape;1350;p4"/>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1" name="Google Shape;1351;p4"/>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2" name="Google Shape;1352;p4"/>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3" name="Google Shape;1353;p4"/>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4" name="Google Shape;1354;p4"/>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5" name="Google Shape;1355;p4"/>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6" name="Google Shape;1356;p4"/>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7" name="Google Shape;1357;p4"/>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8" name="Google Shape;1358;p4"/>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59" name="Google Shape;1359;p4"/>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0" name="Google Shape;1360;p4"/>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1" name="Google Shape;1361;p4"/>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2" name="Google Shape;1362;p4"/>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3" name="Google Shape;1363;p4"/>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4" name="Google Shape;1364;p4"/>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5" name="Google Shape;1365;p4"/>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6" name="Google Shape;1366;p4"/>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7" name="Google Shape;1367;p4"/>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8" name="Google Shape;1368;p4"/>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69" name="Google Shape;1369;p4"/>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0" name="Google Shape;1370;p4"/>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1" name="Google Shape;1371;p4"/>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2" name="Google Shape;1372;p4"/>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3" name="Google Shape;1373;p4"/>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4" name="Google Shape;1374;p4"/>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5" name="Google Shape;1375;p4"/>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6" name="Google Shape;1376;p4"/>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7" name="Google Shape;1377;p4"/>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8" name="Google Shape;1378;p4"/>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79" name="Google Shape;1379;p4"/>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0" name="Google Shape;1380;p4"/>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1" name="Google Shape;1381;p4"/>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2" name="Google Shape;1382;p4"/>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3" name="Google Shape;1383;p4"/>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4" name="Google Shape;1384;p4"/>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5" name="Google Shape;1385;p4"/>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6" name="Google Shape;1386;p4"/>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7" name="Google Shape;1387;p4"/>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8" name="Google Shape;1388;p4"/>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89" name="Google Shape;1389;p4"/>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0" name="Google Shape;1390;p4"/>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1" name="Google Shape;1391;p4"/>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2" name="Google Shape;1392;p4"/>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3" name="Google Shape;1393;p4"/>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4" name="Google Shape;1394;p4"/>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5" name="Google Shape;1395;p4"/>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6" name="Google Shape;1396;p4"/>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7" name="Google Shape;1397;p4"/>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8" name="Google Shape;1398;p4"/>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399" name="Google Shape;1399;p4"/>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0" name="Google Shape;1400;p4"/>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1" name="Google Shape;1401;p4"/>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2" name="Google Shape;1402;p4"/>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3" name="Google Shape;1403;p4"/>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4" name="Google Shape;1404;p4"/>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5" name="Google Shape;1405;p4"/>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6" name="Google Shape;1406;p4"/>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7" name="Google Shape;1407;p4"/>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8" name="Google Shape;1408;p4"/>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09" name="Google Shape;1409;p4"/>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0" name="Google Shape;1410;p4"/>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1" name="Google Shape;1411;p4"/>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2" name="Google Shape;1412;p4"/>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3" name="Google Shape;1413;p4"/>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4" name="Google Shape;1414;p4"/>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5" name="Google Shape;1415;p4"/>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6" name="Google Shape;1416;p4"/>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7" name="Google Shape;1417;p4"/>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8" name="Google Shape;1418;p4"/>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19" name="Google Shape;1419;p4"/>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0" name="Google Shape;1420;p4"/>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1" name="Google Shape;1421;p4"/>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2" name="Google Shape;1422;p4"/>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3" name="Google Shape;1423;p4"/>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4" name="Google Shape;1424;p4"/>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5" name="Google Shape;1425;p4"/>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6" name="Google Shape;1426;p4"/>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7" name="Google Shape;1427;p4"/>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8" name="Google Shape;1428;p4"/>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29" name="Google Shape;1429;p4"/>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0" name="Google Shape;1430;p4"/>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1" name="Google Shape;1431;p4"/>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2" name="Google Shape;1432;p4"/>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3" name="Google Shape;1433;p4"/>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4" name="Google Shape;1434;p4"/>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5" name="Google Shape;1435;p4"/>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6" name="Google Shape;1436;p4"/>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7" name="Google Shape;1437;p4"/>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8" name="Google Shape;1438;p4"/>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39" name="Google Shape;1439;p4"/>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0" name="Google Shape;1440;p4"/>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1" name="Google Shape;1441;p4"/>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2" name="Google Shape;1442;p4"/>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3" name="Google Shape;1443;p4"/>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4" name="Google Shape;1444;p4"/>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5" name="Google Shape;1445;p4"/>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6" name="Google Shape;1446;p4"/>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7" name="Google Shape;1447;p4"/>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8" name="Google Shape;1448;p4"/>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49" name="Google Shape;1449;p4"/>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50" name="Google Shape;1450;p4"/>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51" name="Google Shape;1451;p4"/>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52" name="Google Shape;1452;p4"/>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53" name="Google Shape;1453;p4"/>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54" name="Google Shape;1454;p4"/>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55" name="Google Shape;1455;p4"/>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56" name="Google Shape;1456;p4"/>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57" name="Google Shape;1457;p4"/>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1458" name="Google Shape;1458;p4"/>
          <p:cNvGrpSpPr/>
          <p:nvPr/>
        </p:nvGrpSpPr>
        <p:grpSpPr>
          <a:xfrm rot="10800000">
            <a:off x="8489725" y="38264"/>
            <a:ext cx="3079760" cy="6781736"/>
            <a:chOff x="1287725" y="238125"/>
            <a:chExt cx="2379050" cy="5238750"/>
          </a:xfrm>
        </p:grpSpPr>
        <p:sp>
          <p:nvSpPr>
            <p:cNvPr id="1459" name="Google Shape;1459;p4"/>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0" name="Google Shape;1460;p4"/>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1" name="Google Shape;1461;p4"/>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2" name="Google Shape;1462;p4"/>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3" name="Google Shape;1463;p4"/>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4" name="Google Shape;1464;p4"/>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5" name="Google Shape;1465;p4"/>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6" name="Google Shape;1466;p4"/>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7" name="Google Shape;1467;p4"/>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8" name="Google Shape;1468;p4"/>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69" name="Google Shape;1469;p4"/>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0" name="Google Shape;1470;p4"/>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1" name="Google Shape;1471;p4"/>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2" name="Google Shape;1472;p4"/>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3" name="Google Shape;1473;p4"/>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4" name="Google Shape;1474;p4"/>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5" name="Google Shape;1475;p4"/>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6" name="Google Shape;1476;p4"/>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7" name="Google Shape;1477;p4"/>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8" name="Google Shape;1478;p4"/>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79" name="Google Shape;1479;p4"/>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0" name="Google Shape;1480;p4"/>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1" name="Google Shape;1481;p4"/>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2" name="Google Shape;1482;p4"/>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3" name="Google Shape;1483;p4"/>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4" name="Google Shape;1484;p4"/>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5" name="Google Shape;1485;p4"/>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6" name="Google Shape;1486;p4"/>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7" name="Google Shape;1487;p4"/>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8" name="Google Shape;1488;p4"/>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89" name="Google Shape;1489;p4"/>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0" name="Google Shape;1490;p4"/>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1" name="Google Shape;1491;p4"/>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2" name="Google Shape;1492;p4"/>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3" name="Google Shape;1493;p4"/>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4" name="Google Shape;1494;p4"/>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5" name="Google Shape;1495;p4"/>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6" name="Google Shape;1496;p4"/>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7" name="Google Shape;1497;p4"/>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8" name="Google Shape;1498;p4"/>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499" name="Google Shape;1499;p4"/>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0" name="Google Shape;1500;p4"/>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1" name="Google Shape;1501;p4"/>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2" name="Google Shape;1502;p4"/>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3" name="Google Shape;1503;p4"/>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4" name="Google Shape;1504;p4"/>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5" name="Google Shape;1505;p4"/>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6" name="Google Shape;1506;p4"/>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7" name="Google Shape;1507;p4"/>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8" name="Google Shape;1508;p4"/>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09" name="Google Shape;1509;p4"/>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0" name="Google Shape;1510;p4"/>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1" name="Google Shape;1511;p4"/>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2" name="Google Shape;1512;p4"/>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3" name="Google Shape;1513;p4"/>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4" name="Google Shape;1514;p4"/>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5" name="Google Shape;1515;p4"/>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6" name="Google Shape;1516;p4"/>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7" name="Google Shape;1517;p4"/>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8" name="Google Shape;1518;p4"/>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19" name="Google Shape;1519;p4"/>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0" name="Google Shape;1520;p4"/>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1" name="Google Shape;1521;p4"/>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2" name="Google Shape;1522;p4"/>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3" name="Google Shape;1523;p4"/>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4" name="Google Shape;1524;p4"/>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5" name="Google Shape;1525;p4"/>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6" name="Google Shape;1526;p4"/>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7" name="Google Shape;1527;p4"/>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8" name="Google Shape;1528;p4"/>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29" name="Google Shape;1529;p4"/>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0" name="Google Shape;1530;p4"/>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1" name="Google Shape;1531;p4"/>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2" name="Google Shape;1532;p4"/>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3" name="Google Shape;1533;p4"/>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4" name="Google Shape;1534;p4"/>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5" name="Google Shape;1535;p4"/>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6" name="Google Shape;1536;p4"/>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7" name="Google Shape;1537;p4"/>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8" name="Google Shape;1538;p4"/>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39" name="Google Shape;1539;p4"/>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0" name="Google Shape;1540;p4"/>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1" name="Google Shape;1541;p4"/>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2" name="Google Shape;1542;p4"/>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3" name="Google Shape;1543;p4"/>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4" name="Google Shape;1544;p4"/>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5" name="Google Shape;1545;p4"/>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6" name="Google Shape;1546;p4"/>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7" name="Google Shape;1547;p4"/>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8" name="Google Shape;1548;p4"/>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49" name="Google Shape;1549;p4"/>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0" name="Google Shape;1550;p4"/>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1" name="Google Shape;1551;p4"/>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2" name="Google Shape;1552;p4"/>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3" name="Google Shape;1553;p4"/>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4" name="Google Shape;1554;p4"/>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5" name="Google Shape;1555;p4"/>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6" name="Google Shape;1556;p4"/>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7" name="Google Shape;1557;p4"/>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8" name="Google Shape;1558;p4"/>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59" name="Google Shape;1559;p4"/>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60" name="Google Shape;1560;p4"/>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561" name="Google Shape;1561;p4"/>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Tree>
    <p:extLst>
      <p:ext uri="{BB962C8B-B14F-4D97-AF65-F5344CB8AC3E}">
        <p14:creationId xmlns:p14="http://schemas.microsoft.com/office/powerpoint/2010/main" val="3221803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 2 columns" userDrawn="1">
  <p:cSld name="Title + 2 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1" y="26507"/>
            <a:ext cx="10010705" cy="11432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dirty="0"/>
          </a:p>
        </p:txBody>
      </p:sp>
      <p:grpSp>
        <p:nvGrpSpPr>
          <p:cNvPr id="1845" name="Google Shape;1845;p6"/>
          <p:cNvGrpSpPr/>
          <p:nvPr/>
        </p:nvGrpSpPr>
        <p:grpSpPr>
          <a:xfrm rot="10800000">
            <a:off x="11801983" y="38276"/>
            <a:ext cx="352016" cy="6781736"/>
            <a:chOff x="5307800" y="238125"/>
            <a:chExt cx="271925" cy="5238750"/>
          </a:xfrm>
        </p:grpSpPr>
        <p:sp>
          <p:nvSpPr>
            <p:cNvPr id="1846" name="Google Shape;1846;p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47" name="Google Shape;1847;p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48" name="Google Shape;1848;p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49" name="Google Shape;1849;p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0" name="Google Shape;1850;p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1" name="Google Shape;1851;p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2" name="Google Shape;1852;p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3" name="Google Shape;1853;p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4" name="Google Shape;1854;p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5" name="Google Shape;1855;p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6" name="Google Shape;1856;p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7" name="Google Shape;1857;p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8" name="Google Shape;1858;p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59" name="Google Shape;1859;p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0" name="Google Shape;1860;p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1" name="Google Shape;1861;p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2" name="Google Shape;1862;p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3" name="Google Shape;1863;p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4" name="Google Shape;1864;p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5" name="Google Shape;1865;p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6" name="Google Shape;1866;p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7" name="Google Shape;1867;p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8" name="Google Shape;1868;p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69" name="Google Shape;1869;p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0" name="Google Shape;1870;p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1" name="Google Shape;1871;p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2" name="Google Shape;1872;p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3" name="Google Shape;1873;p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4" name="Google Shape;1874;p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5" name="Google Shape;1875;p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6" name="Google Shape;1876;p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7" name="Google Shape;1877;p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8" name="Google Shape;1878;p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79" name="Google Shape;1879;p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0" name="Google Shape;1880;p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1" name="Google Shape;1881;p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2" name="Google Shape;1882;p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3" name="Google Shape;1883;p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4" name="Google Shape;1884;p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5" name="Google Shape;1885;p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6" name="Google Shape;1886;p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7" name="Google Shape;1887;p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8" name="Google Shape;1888;p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89" name="Google Shape;1889;p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0" name="Google Shape;1890;p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1" name="Google Shape;1891;p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2" name="Google Shape;1892;p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3" name="Google Shape;1893;p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4" name="Google Shape;1894;p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5" name="Google Shape;1895;p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6" name="Google Shape;1896;p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7" name="Google Shape;1897;p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8" name="Google Shape;1898;p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899" name="Google Shape;1899;p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0" name="Google Shape;1900;p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1" name="Google Shape;1901;p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2" name="Google Shape;1902;p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1903" name="Google Shape;1903;p6"/>
          <p:cNvGrpSpPr/>
          <p:nvPr/>
        </p:nvGrpSpPr>
        <p:grpSpPr>
          <a:xfrm rot="10800000">
            <a:off x="10438097" y="38276"/>
            <a:ext cx="1521044" cy="6781736"/>
            <a:chOff x="5458325" y="238125"/>
            <a:chExt cx="1174975" cy="5238750"/>
          </a:xfrm>
        </p:grpSpPr>
        <p:sp>
          <p:nvSpPr>
            <p:cNvPr id="1904" name="Google Shape;1904;p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5" name="Google Shape;1905;p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6" name="Google Shape;1906;p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7" name="Google Shape;1907;p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8" name="Google Shape;1908;p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09" name="Google Shape;1909;p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0" name="Google Shape;1910;p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1" name="Google Shape;1911;p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2" name="Google Shape;1912;p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3" name="Google Shape;1913;p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4" name="Google Shape;1914;p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5" name="Google Shape;1915;p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6" name="Google Shape;1916;p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7" name="Google Shape;1917;p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8" name="Google Shape;1918;p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19" name="Google Shape;1919;p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0" name="Google Shape;1920;p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1" name="Google Shape;1921;p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2" name="Google Shape;1922;p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3" name="Google Shape;1923;p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4" name="Google Shape;1924;p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5" name="Google Shape;1925;p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6" name="Google Shape;1926;p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7" name="Google Shape;1927;p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8" name="Google Shape;1928;p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29" name="Google Shape;1929;p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0" name="Google Shape;1930;p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1" name="Google Shape;1931;p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2" name="Google Shape;1932;p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3" name="Google Shape;1933;p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4" name="Google Shape;1934;p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5" name="Google Shape;1935;p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6" name="Google Shape;1936;p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7" name="Google Shape;1937;p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8" name="Google Shape;1938;p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39" name="Google Shape;1939;p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0" name="Google Shape;1940;p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1" name="Google Shape;1941;p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2" name="Google Shape;1942;p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3" name="Google Shape;1943;p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4" name="Google Shape;1944;p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5" name="Google Shape;1945;p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6" name="Google Shape;1946;p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7" name="Google Shape;1947;p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8" name="Google Shape;1948;p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49" name="Google Shape;1949;p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0" name="Google Shape;1950;p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1" name="Google Shape;1951;p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2" name="Google Shape;1952;p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3" name="Google Shape;1953;p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4" name="Google Shape;1954;p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5" name="Google Shape;1955;p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6" name="Google Shape;1956;p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7" name="Google Shape;1957;p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8" name="Google Shape;1958;p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59" name="Google Shape;1959;p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0" name="Google Shape;1960;p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1" name="Google Shape;1961;p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2" name="Google Shape;1962;p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3" name="Google Shape;1963;p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4" name="Google Shape;1964;p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5" name="Google Shape;1965;p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1966" name="Google Shape;1966;p6"/>
          <p:cNvGrpSpPr/>
          <p:nvPr/>
        </p:nvGrpSpPr>
        <p:grpSpPr>
          <a:xfrm rot="10800000">
            <a:off x="10243270" y="38277"/>
            <a:ext cx="1326185" cy="6586909"/>
            <a:chOff x="5759350" y="388625"/>
            <a:chExt cx="1024450" cy="5088250"/>
          </a:xfrm>
        </p:grpSpPr>
        <p:sp>
          <p:nvSpPr>
            <p:cNvPr id="1967" name="Google Shape;1967;p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8" name="Google Shape;1968;p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69" name="Google Shape;1969;p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0" name="Google Shape;1970;p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1" name="Google Shape;1971;p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2" name="Google Shape;1972;p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3" name="Google Shape;1973;p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4" name="Google Shape;1974;p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5" name="Google Shape;1975;p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6" name="Google Shape;1976;p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7" name="Google Shape;1977;p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8" name="Google Shape;1978;p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79" name="Google Shape;1979;p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0" name="Google Shape;1980;p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1" name="Google Shape;1981;p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2" name="Google Shape;1982;p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3" name="Google Shape;1983;p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4" name="Google Shape;1984;p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5" name="Google Shape;1985;p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6" name="Google Shape;1986;p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7" name="Google Shape;1987;p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8" name="Google Shape;1988;p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89" name="Google Shape;1989;p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0" name="Google Shape;1990;p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1" name="Google Shape;1991;p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2" name="Google Shape;1992;p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3" name="Google Shape;1993;p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4" name="Google Shape;1994;p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5" name="Google Shape;1995;p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6" name="Google Shape;1996;p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7" name="Google Shape;1997;p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8" name="Google Shape;1998;p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1999" name="Google Shape;1999;p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0" name="Google Shape;2000;p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1" name="Google Shape;2001;p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2" name="Google Shape;2002;p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3" name="Google Shape;2003;p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4" name="Google Shape;2004;p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5" name="Google Shape;2005;p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6" name="Google Shape;2006;p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7" name="Google Shape;2007;p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8" name="Google Shape;2008;p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09" name="Google Shape;2009;p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0" name="Google Shape;2010;p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1" name="Google Shape;2011;p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2" name="Google Shape;2012;p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3" name="Google Shape;2013;p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4" name="Google Shape;2014;p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5" name="Google Shape;2015;p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6" name="Google Shape;2016;p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7" name="Google Shape;2017;p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8" name="Google Shape;2018;p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19" name="Google Shape;2019;p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0" name="Google Shape;2020;p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1" name="Google Shape;2021;p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2" name="Google Shape;2022;p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3" name="Google Shape;2023;p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4" name="Google Shape;2024;p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5" name="Google Shape;2025;p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6" name="Google Shape;2026;p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7" name="Google Shape;2027;p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8" name="Google Shape;2028;p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29" name="Google Shape;2029;p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0" name="Google Shape;2030;p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1" name="Google Shape;2031;p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2" name="Google Shape;2032;p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3" name="Google Shape;2033;p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4" name="Google Shape;2034;p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5" name="Google Shape;2035;p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6" name="Google Shape;2036;p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7" name="Google Shape;2037;p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8" name="Google Shape;2038;p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39" name="Google Shape;2039;p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0" name="Google Shape;2040;p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1" name="Google Shape;2041;p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2" name="Google Shape;2042;p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3" name="Google Shape;2043;p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4" name="Google Shape;2044;p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5" name="Google Shape;2045;p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6" name="Google Shape;2046;p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7" name="Google Shape;2047;p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8" name="Google Shape;2048;p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49" name="Google Shape;2049;p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0" name="Google Shape;2050;p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1" name="Google Shape;2051;p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2" name="Google Shape;2052;p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3" name="Google Shape;2053;p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4" name="Google Shape;2054;p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5" name="Google Shape;2055;p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6" name="Google Shape;2056;p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7" name="Google Shape;2057;p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8" name="Google Shape;2058;p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59" name="Google Shape;2059;p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0" name="Google Shape;2060;p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1" name="Google Shape;2061;p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2" name="Google Shape;2062;p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3" name="Google Shape;2063;p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4" name="Google Shape;2064;p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5" name="Google Shape;2065;p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6" name="Google Shape;2066;p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67" name="Google Shape;2067;p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2068" name="Google Shape;2068;p6"/>
          <p:cNvGrpSpPr/>
          <p:nvPr/>
        </p:nvGrpSpPr>
        <p:grpSpPr>
          <a:xfrm rot="10800000">
            <a:off x="10243270" y="38276"/>
            <a:ext cx="1521044" cy="6781736"/>
            <a:chOff x="5608825" y="238125"/>
            <a:chExt cx="1174975" cy="5238750"/>
          </a:xfrm>
        </p:grpSpPr>
        <p:sp>
          <p:nvSpPr>
            <p:cNvPr id="2069" name="Google Shape;2069;p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0" name="Google Shape;2070;p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1" name="Google Shape;2071;p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2" name="Google Shape;2072;p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3" name="Google Shape;2073;p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4" name="Google Shape;2074;p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5" name="Google Shape;2075;p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6" name="Google Shape;2076;p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7" name="Google Shape;2077;p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8" name="Google Shape;2078;p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79" name="Google Shape;2079;p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0" name="Google Shape;2080;p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1" name="Google Shape;2081;p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2" name="Google Shape;2082;p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3" name="Google Shape;2083;p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4" name="Google Shape;2084;p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5" name="Google Shape;2085;p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6" name="Google Shape;2086;p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7" name="Google Shape;2087;p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8" name="Google Shape;2088;p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89" name="Google Shape;2089;p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0" name="Google Shape;2090;p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1" name="Google Shape;2091;p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2" name="Google Shape;2092;p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3" name="Google Shape;2093;p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4" name="Google Shape;2094;p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5" name="Google Shape;2095;p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6" name="Google Shape;2096;p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7" name="Google Shape;2097;p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8" name="Google Shape;2098;p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099" name="Google Shape;2099;p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0" name="Google Shape;2100;p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1" name="Google Shape;2101;p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2" name="Google Shape;2102;p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3" name="Google Shape;2103;p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4" name="Google Shape;2104;p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5" name="Google Shape;2105;p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6" name="Google Shape;2106;p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7" name="Google Shape;2107;p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8" name="Google Shape;2108;p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09" name="Google Shape;2109;p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0" name="Google Shape;2110;p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1" name="Google Shape;2111;p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2" name="Google Shape;2112;p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3" name="Google Shape;2113;p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4" name="Google Shape;2114;p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5" name="Google Shape;2115;p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6" name="Google Shape;2116;p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7" name="Google Shape;2117;p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18" name="Google Shape;2118;p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279" name="Content Placeholder 2"/>
          <p:cNvSpPr>
            <a:spLocks noGrp="1"/>
          </p:cNvSpPr>
          <p:nvPr>
            <p:ph sz="quarter" idx="10"/>
          </p:nvPr>
        </p:nvSpPr>
        <p:spPr>
          <a:xfrm>
            <a:off x="-1" y="1364462"/>
            <a:ext cx="10010705" cy="5455553"/>
          </a:xfrm>
        </p:spPr>
        <p:txBody>
          <a:bodyPr/>
          <a:lstStyle>
            <a:lvl1pPr>
              <a:buClr>
                <a:srgbClr val="002060"/>
              </a:buClr>
              <a:defRPr b="0" cap="none" spc="0">
                <a:ln w="0"/>
                <a:solidFill>
                  <a:schemeClr val="tx1"/>
                </a:solidFill>
                <a:effectLst>
                  <a:outerShdw blurRad="38100" dist="19050" dir="2700000" algn="tl" rotWithShape="0">
                    <a:schemeClr val="dk1">
                      <a:alpha val="40000"/>
                    </a:schemeClr>
                  </a:outerShdw>
                </a:effectLst>
              </a:defRPr>
            </a:lvl1pPr>
            <a:lvl2pPr>
              <a:defRPr sz="2000">
                <a:solidFill>
                  <a:srgbClr val="002060"/>
                </a:solidFill>
              </a:defRPr>
            </a:lvl2pPr>
            <a:lvl3pPr>
              <a:defRPr sz="1800"/>
            </a:lvl3pPr>
            <a:lvl4pPr>
              <a:defRPr sz="1800"/>
            </a:lvl4pPr>
            <a:lvl5pPr>
              <a:defRPr sz="1800"/>
            </a:lvl5pPr>
          </a:lstStyle>
          <a:p>
            <a:pPr lvl="0"/>
            <a:r>
              <a:rPr lang="en-US" altLang="ko-KR" dirty="0"/>
              <a:t>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Tree>
    <p:extLst>
      <p:ext uri="{BB962C8B-B14F-4D97-AF65-F5344CB8AC3E}">
        <p14:creationId xmlns:p14="http://schemas.microsoft.com/office/powerpoint/2010/main" val="28796450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842"/>
                                        </p:tgtEl>
                                        <p:attrNameLst>
                                          <p:attrName>style.visibility</p:attrName>
                                        </p:attrNameLst>
                                      </p:cBhvr>
                                      <p:to>
                                        <p:strVal val="visible"/>
                                      </p:to>
                                    </p:set>
                                    <p:animEffect transition="in" filter="wipe(left)">
                                      <p:cBhvr>
                                        <p:cTn id="7" dur="750"/>
                                        <p:tgtEl>
                                          <p:spTgt spid="1842"/>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279">
                                            <p:txEl>
                                              <p:pRg st="0" end="0"/>
                                            </p:txEl>
                                          </p:spTgt>
                                        </p:tgtEl>
                                        <p:attrNameLst>
                                          <p:attrName>style.visibility</p:attrName>
                                        </p:attrNameLst>
                                      </p:cBhvr>
                                      <p:to>
                                        <p:strVal val="visible"/>
                                      </p:to>
                                    </p:set>
                                    <p:animEffect transition="in" filter="wipe(left)">
                                      <p:cBhvr>
                                        <p:cTn id="11" dur="750"/>
                                        <p:tgtEl>
                                          <p:spTgt spid="279">
                                            <p:txEl>
                                              <p:pRg st="0" end="0"/>
                                            </p:txEl>
                                          </p:spTgt>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279">
                                            <p:txEl>
                                              <p:pRg st="1" end="1"/>
                                            </p:txEl>
                                          </p:spTgt>
                                        </p:tgtEl>
                                        <p:attrNameLst>
                                          <p:attrName>style.visibility</p:attrName>
                                        </p:attrNameLst>
                                      </p:cBhvr>
                                      <p:to>
                                        <p:strVal val="visible"/>
                                      </p:to>
                                    </p:set>
                                    <p:animEffect transition="in" filter="wipe(left)">
                                      <p:cBhvr>
                                        <p:cTn id="15" dur="750"/>
                                        <p:tgtEl>
                                          <p:spTgt spid="279">
                                            <p:txEl>
                                              <p:pRg st="1" end="1"/>
                                            </p:txEl>
                                          </p:spTgt>
                                        </p:tgtEl>
                                      </p:cBhvr>
                                    </p:animEffect>
                                  </p:childTnLst>
                                </p:cTn>
                              </p:par>
                            </p:childTnLst>
                          </p:cTn>
                        </p:par>
                        <p:par>
                          <p:cTn id="16" fill="hold">
                            <p:stCondLst>
                              <p:cond delay="2250"/>
                            </p:stCondLst>
                            <p:childTnLst>
                              <p:par>
                                <p:cTn id="17" presetID="22" presetClass="entr" presetSubtype="8" fill="hold" grpId="0" nodeType="afterEffect">
                                  <p:stCondLst>
                                    <p:cond delay="0"/>
                                  </p:stCondLst>
                                  <p:childTnLst>
                                    <p:set>
                                      <p:cBhvr>
                                        <p:cTn id="18" dur="1" fill="hold">
                                          <p:stCondLst>
                                            <p:cond delay="0"/>
                                          </p:stCondLst>
                                        </p:cTn>
                                        <p:tgtEl>
                                          <p:spTgt spid="279">
                                            <p:txEl>
                                              <p:pRg st="2" end="2"/>
                                            </p:txEl>
                                          </p:spTgt>
                                        </p:tgtEl>
                                        <p:attrNameLst>
                                          <p:attrName>style.visibility</p:attrName>
                                        </p:attrNameLst>
                                      </p:cBhvr>
                                      <p:to>
                                        <p:strVal val="visible"/>
                                      </p:to>
                                    </p:set>
                                    <p:animEffect transition="in" filter="wipe(left)">
                                      <p:cBhvr>
                                        <p:cTn id="19" dur="750"/>
                                        <p:tgtEl>
                                          <p:spTgt spid="279">
                                            <p:txEl>
                                              <p:pRg st="2" end="2"/>
                                            </p:txEl>
                                          </p:spTgt>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279">
                                            <p:txEl>
                                              <p:pRg st="3" end="3"/>
                                            </p:txEl>
                                          </p:spTgt>
                                        </p:tgtEl>
                                        <p:attrNameLst>
                                          <p:attrName>style.visibility</p:attrName>
                                        </p:attrNameLst>
                                      </p:cBhvr>
                                      <p:to>
                                        <p:strVal val="visible"/>
                                      </p:to>
                                    </p:set>
                                    <p:animEffect transition="in" filter="wipe(left)">
                                      <p:cBhvr>
                                        <p:cTn id="23" dur="750"/>
                                        <p:tgtEl>
                                          <p:spTgt spid="279">
                                            <p:txEl>
                                              <p:pRg st="3" end="3"/>
                                            </p:txEl>
                                          </p:spTgt>
                                        </p:tgtEl>
                                      </p:cBhvr>
                                    </p:animEffect>
                                  </p:childTnLst>
                                </p:cTn>
                              </p:par>
                            </p:childTnLst>
                          </p:cTn>
                        </p:par>
                        <p:par>
                          <p:cTn id="24" fill="hold">
                            <p:stCondLst>
                              <p:cond delay="3750"/>
                            </p:stCondLst>
                            <p:childTnLst>
                              <p:par>
                                <p:cTn id="25" presetID="22" presetClass="entr" presetSubtype="8" fill="hold" grpId="0" nodeType="afterEffect">
                                  <p:stCondLst>
                                    <p:cond delay="0"/>
                                  </p:stCondLst>
                                  <p:childTnLst>
                                    <p:set>
                                      <p:cBhvr>
                                        <p:cTn id="26" dur="1" fill="hold">
                                          <p:stCondLst>
                                            <p:cond delay="0"/>
                                          </p:stCondLst>
                                        </p:cTn>
                                        <p:tgtEl>
                                          <p:spTgt spid="279">
                                            <p:txEl>
                                              <p:pRg st="4" end="4"/>
                                            </p:txEl>
                                          </p:spTgt>
                                        </p:tgtEl>
                                        <p:attrNameLst>
                                          <p:attrName>style.visibility</p:attrName>
                                        </p:attrNameLst>
                                      </p:cBhvr>
                                      <p:to>
                                        <p:strVal val="visible"/>
                                      </p:to>
                                    </p:set>
                                    <p:animEffect transition="in" filter="wipe(left)">
                                      <p:cBhvr>
                                        <p:cTn id="27" dur="750"/>
                                        <p:tgtEl>
                                          <p:spTgt spid="2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2" grpId="0"/>
      <p:bldP spid="279" grpId="0" build="p">
        <p:tmplLst>
          <p:tmpl lvl="1">
            <p:tnLst>
              <p:par>
                <p:cTn presetID="22" presetClass="entr" presetSubtype="8" fill="hold" nodeType="afterEffect">
                  <p:stCondLst>
                    <p:cond delay="0"/>
                  </p:stCondLst>
                  <p:childTnLst>
                    <p:set>
                      <p:cBhvr>
                        <p:cTn dur="1" fill="hold">
                          <p:stCondLst>
                            <p:cond delay="0"/>
                          </p:stCondLst>
                        </p:cTn>
                        <p:tgtEl>
                          <p:spTgt spid="279"/>
                        </p:tgtEl>
                        <p:attrNameLst>
                          <p:attrName>style.visibility</p:attrName>
                        </p:attrNameLst>
                      </p:cBhvr>
                      <p:to>
                        <p:strVal val="visible"/>
                      </p:to>
                    </p:set>
                    <p:animEffect transition="in" filter="wipe(left)">
                      <p:cBhvr>
                        <p:cTn dur="750"/>
                        <p:tgtEl>
                          <p:spTgt spid="279"/>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279"/>
                        </p:tgtEl>
                        <p:attrNameLst>
                          <p:attrName>style.visibility</p:attrName>
                        </p:attrNameLst>
                      </p:cBhvr>
                      <p:to>
                        <p:strVal val="visible"/>
                      </p:to>
                    </p:set>
                    <p:animEffect transition="in" filter="wipe(left)">
                      <p:cBhvr>
                        <p:cTn dur="750"/>
                        <p:tgtEl>
                          <p:spTgt spid="279"/>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279"/>
                        </p:tgtEl>
                        <p:attrNameLst>
                          <p:attrName>style.visibility</p:attrName>
                        </p:attrNameLst>
                      </p:cBhvr>
                      <p:to>
                        <p:strVal val="visible"/>
                      </p:to>
                    </p:set>
                    <p:animEffect transition="in" filter="wipe(left)">
                      <p:cBhvr>
                        <p:cTn dur="750"/>
                        <p:tgtEl>
                          <p:spTgt spid="279"/>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279"/>
                        </p:tgtEl>
                        <p:attrNameLst>
                          <p:attrName>style.visibility</p:attrName>
                        </p:attrNameLst>
                      </p:cBhvr>
                      <p:to>
                        <p:strVal val="visible"/>
                      </p:to>
                    </p:set>
                    <p:animEffect transition="in" filter="wipe(left)">
                      <p:cBhvr>
                        <p:cTn dur="750"/>
                        <p:tgtEl>
                          <p:spTgt spid="279"/>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279"/>
                        </p:tgtEl>
                        <p:attrNameLst>
                          <p:attrName>style.visibility</p:attrName>
                        </p:attrNameLst>
                      </p:cBhvr>
                      <p:to>
                        <p:strVal val="visible"/>
                      </p:to>
                    </p:set>
                    <p:animEffect transition="in" filter="wipe(left)">
                      <p:cBhvr>
                        <p:cTn dur="750"/>
                        <p:tgtEl>
                          <p:spTgt spid="279"/>
                        </p:tgtEl>
                      </p:cBhvr>
                    </p:animEffect>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120"/>
        <p:cNvGrpSpPr/>
        <p:nvPr/>
      </p:nvGrpSpPr>
      <p:grpSpPr>
        <a:xfrm>
          <a:off x="0" y="0"/>
          <a:ext cx="0" cy="0"/>
          <a:chOff x="0" y="0"/>
          <a:chExt cx="0" cy="0"/>
        </a:xfrm>
      </p:grpSpPr>
      <p:sp>
        <p:nvSpPr>
          <p:cNvPr id="2121" name="Google Shape;2121;p7"/>
          <p:cNvSpPr txBox="1">
            <a:spLocks noGrp="1"/>
          </p:cNvSpPr>
          <p:nvPr>
            <p:ph type="title"/>
          </p:nvPr>
        </p:nvSpPr>
        <p:spPr>
          <a:xfrm>
            <a:off x="957733" y="985833"/>
            <a:ext cx="9014800" cy="11432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22" name="Google Shape;2122;p7"/>
          <p:cNvSpPr txBox="1">
            <a:spLocks noGrp="1"/>
          </p:cNvSpPr>
          <p:nvPr>
            <p:ph type="body" idx="1"/>
          </p:nvPr>
        </p:nvSpPr>
        <p:spPr>
          <a:xfrm>
            <a:off x="957733" y="2340633"/>
            <a:ext cx="2905600" cy="41256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3" name="Google Shape;2123;p7"/>
          <p:cNvSpPr txBox="1">
            <a:spLocks noGrp="1"/>
          </p:cNvSpPr>
          <p:nvPr>
            <p:ph type="body" idx="2"/>
          </p:nvPr>
        </p:nvSpPr>
        <p:spPr>
          <a:xfrm>
            <a:off x="4012351" y="2340633"/>
            <a:ext cx="2905600" cy="41256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4" name="Google Shape;2124;p7"/>
          <p:cNvSpPr txBox="1">
            <a:spLocks noGrp="1"/>
          </p:cNvSpPr>
          <p:nvPr>
            <p:ph type="body" idx="3"/>
          </p:nvPr>
        </p:nvSpPr>
        <p:spPr>
          <a:xfrm>
            <a:off x="7066968" y="2340633"/>
            <a:ext cx="2905600" cy="41256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grpSp>
        <p:nvGrpSpPr>
          <p:cNvPr id="2125" name="Google Shape;2125;p7"/>
          <p:cNvGrpSpPr/>
          <p:nvPr/>
        </p:nvGrpSpPr>
        <p:grpSpPr>
          <a:xfrm rot="10800000">
            <a:off x="11801983" y="38276"/>
            <a:ext cx="352016" cy="6781736"/>
            <a:chOff x="5307800" y="238125"/>
            <a:chExt cx="271925" cy="5238750"/>
          </a:xfrm>
        </p:grpSpPr>
        <p:sp>
          <p:nvSpPr>
            <p:cNvPr id="2126" name="Google Shape;2126;p7"/>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27" name="Google Shape;2127;p7"/>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28" name="Google Shape;2128;p7"/>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29" name="Google Shape;2129;p7"/>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0" name="Google Shape;2130;p7"/>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1" name="Google Shape;2131;p7"/>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2" name="Google Shape;2132;p7"/>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3" name="Google Shape;2133;p7"/>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4" name="Google Shape;2134;p7"/>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5" name="Google Shape;2135;p7"/>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6" name="Google Shape;2136;p7"/>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7" name="Google Shape;2137;p7"/>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8" name="Google Shape;2138;p7"/>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39" name="Google Shape;2139;p7"/>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0" name="Google Shape;2140;p7"/>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1" name="Google Shape;2141;p7"/>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2" name="Google Shape;2142;p7"/>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3" name="Google Shape;2143;p7"/>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4" name="Google Shape;2144;p7"/>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5" name="Google Shape;2145;p7"/>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6" name="Google Shape;2146;p7"/>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7" name="Google Shape;2147;p7"/>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8" name="Google Shape;2148;p7"/>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49" name="Google Shape;2149;p7"/>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0" name="Google Shape;2150;p7"/>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1" name="Google Shape;2151;p7"/>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2" name="Google Shape;2152;p7"/>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3" name="Google Shape;2153;p7"/>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4" name="Google Shape;2154;p7"/>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5" name="Google Shape;2155;p7"/>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6" name="Google Shape;2156;p7"/>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7" name="Google Shape;2157;p7"/>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8" name="Google Shape;2158;p7"/>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59" name="Google Shape;2159;p7"/>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0" name="Google Shape;2160;p7"/>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1" name="Google Shape;2161;p7"/>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2" name="Google Shape;2162;p7"/>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3" name="Google Shape;2163;p7"/>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4" name="Google Shape;2164;p7"/>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5" name="Google Shape;2165;p7"/>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6" name="Google Shape;2166;p7"/>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7" name="Google Shape;2167;p7"/>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8" name="Google Shape;2168;p7"/>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69" name="Google Shape;2169;p7"/>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0" name="Google Shape;2170;p7"/>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1" name="Google Shape;2171;p7"/>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2" name="Google Shape;2172;p7"/>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3" name="Google Shape;2173;p7"/>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4" name="Google Shape;2174;p7"/>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5" name="Google Shape;2175;p7"/>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6" name="Google Shape;2176;p7"/>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7" name="Google Shape;2177;p7"/>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8" name="Google Shape;2178;p7"/>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79" name="Google Shape;2179;p7"/>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0" name="Google Shape;2180;p7"/>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1" name="Google Shape;2181;p7"/>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2" name="Google Shape;2182;p7"/>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2183" name="Google Shape;2183;p7"/>
          <p:cNvGrpSpPr/>
          <p:nvPr/>
        </p:nvGrpSpPr>
        <p:grpSpPr>
          <a:xfrm rot="10800000">
            <a:off x="10438097" y="38276"/>
            <a:ext cx="1521044" cy="6781736"/>
            <a:chOff x="5458325" y="238125"/>
            <a:chExt cx="1174975" cy="5238750"/>
          </a:xfrm>
        </p:grpSpPr>
        <p:sp>
          <p:nvSpPr>
            <p:cNvPr id="2184" name="Google Shape;2184;p7"/>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5" name="Google Shape;2185;p7"/>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6" name="Google Shape;2186;p7"/>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7" name="Google Shape;2187;p7"/>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8" name="Google Shape;2188;p7"/>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89" name="Google Shape;2189;p7"/>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0" name="Google Shape;2190;p7"/>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1" name="Google Shape;2191;p7"/>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2" name="Google Shape;2192;p7"/>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3" name="Google Shape;2193;p7"/>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4" name="Google Shape;2194;p7"/>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5" name="Google Shape;2195;p7"/>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6" name="Google Shape;2196;p7"/>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7" name="Google Shape;2197;p7"/>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8" name="Google Shape;2198;p7"/>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199" name="Google Shape;2199;p7"/>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0" name="Google Shape;2200;p7"/>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1" name="Google Shape;2201;p7"/>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2" name="Google Shape;2202;p7"/>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3" name="Google Shape;2203;p7"/>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4" name="Google Shape;2204;p7"/>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5" name="Google Shape;2205;p7"/>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6" name="Google Shape;2206;p7"/>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7" name="Google Shape;2207;p7"/>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8" name="Google Shape;2208;p7"/>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09" name="Google Shape;2209;p7"/>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0" name="Google Shape;2210;p7"/>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1" name="Google Shape;2211;p7"/>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2" name="Google Shape;2212;p7"/>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3" name="Google Shape;2213;p7"/>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4" name="Google Shape;2214;p7"/>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5" name="Google Shape;2215;p7"/>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6" name="Google Shape;2216;p7"/>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7" name="Google Shape;2217;p7"/>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8" name="Google Shape;2218;p7"/>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19" name="Google Shape;2219;p7"/>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0" name="Google Shape;2220;p7"/>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1" name="Google Shape;2221;p7"/>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2" name="Google Shape;2222;p7"/>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3" name="Google Shape;2223;p7"/>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4" name="Google Shape;2224;p7"/>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5" name="Google Shape;2225;p7"/>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6" name="Google Shape;2226;p7"/>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7" name="Google Shape;2227;p7"/>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8" name="Google Shape;2228;p7"/>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29" name="Google Shape;2229;p7"/>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0" name="Google Shape;2230;p7"/>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1" name="Google Shape;2231;p7"/>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2" name="Google Shape;2232;p7"/>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3" name="Google Shape;2233;p7"/>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4" name="Google Shape;2234;p7"/>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5" name="Google Shape;2235;p7"/>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6" name="Google Shape;2236;p7"/>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7" name="Google Shape;2237;p7"/>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8" name="Google Shape;2238;p7"/>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39" name="Google Shape;2239;p7"/>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0" name="Google Shape;2240;p7"/>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1" name="Google Shape;2241;p7"/>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2" name="Google Shape;2242;p7"/>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3" name="Google Shape;2243;p7"/>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4" name="Google Shape;2244;p7"/>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5" name="Google Shape;2245;p7"/>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2246" name="Google Shape;2246;p7"/>
          <p:cNvGrpSpPr/>
          <p:nvPr/>
        </p:nvGrpSpPr>
        <p:grpSpPr>
          <a:xfrm rot="10800000">
            <a:off x="10243270" y="38277"/>
            <a:ext cx="1326185" cy="6586909"/>
            <a:chOff x="5759350" y="388625"/>
            <a:chExt cx="1024450" cy="5088250"/>
          </a:xfrm>
        </p:grpSpPr>
        <p:sp>
          <p:nvSpPr>
            <p:cNvPr id="2247" name="Google Shape;2247;p7"/>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8" name="Google Shape;2248;p7"/>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49" name="Google Shape;2249;p7"/>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0" name="Google Shape;2250;p7"/>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1" name="Google Shape;2251;p7"/>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2" name="Google Shape;2252;p7"/>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3" name="Google Shape;2253;p7"/>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4" name="Google Shape;2254;p7"/>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5" name="Google Shape;2255;p7"/>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6" name="Google Shape;2256;p7"/>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7" name="Google Shape;2257;p7"/>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8" name="Google Shape;2258;p7"/>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59" name="Google Shape;2259;p7"/>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0" name="Google Shape;2260;p7"/>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1" name="Google Shape;2261;p7"/>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2" name="Google Shape;2262;p7"/>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3" name="Google Shape;2263;p7"/>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4" name="Google Shape;2264;p7"/>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5" name="Google Shape;2265;p7"/>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6" name="Google Shape;2266;p7"/>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7" name="Google Shape;2267;p7"/>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8" name="Google Shape;2268;p7"/>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69" name="Google Shape;2269;p7"/>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0" name="Google Shape;2270;p7"/>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1" name="Google Shape;2271;p7"/>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2" name="Google Shape;2272;p7"/>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3" name="Google Shape;2273;p7"/>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4" name="Google Shape;2274;p7"/>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5" name="Google Shape;2275;p7"/>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6" name="Google Shape;2276;p7"/>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7" name="Google Shape;2277;p7"/>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8" name="Google Shape;2278;p7"/>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79" name="Google Shape;2279;p7"/>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0" name="Google Shape;2280;p7"/>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1" name="Google Shape;2281;p7"/>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2" name="Google Shape;2282;p7"/>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3" name="Google Shape;2283;p7"/>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4" name="Google Shape;2284;p7"/>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5" name="Google Shape;2285;p7"/>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6" name="Google Shape;2286;p7"/>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7" name="Google Shape;2287;p7"/>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8" name="Google Shape;2288;p7"/>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89" name="Google Shape;2289;p7"/>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0" name="Google Shape;2290;p7"/>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1" name="Google Shape;2291;p7"/>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2" name="Google Shape;2292;p7"/>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3" name="Google Shape;2293;p7"/>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4" name="Google Shape;2294;p7"/>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5" name="Google Shape;2295;p7"/>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6" name="Google Shape;2296;p7"/>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7" name="Google Shape;2297;p7"/>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8" name="Google Shape;2298;p7"/>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299" name="Google Shape;2299;p7"/>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0" name="Google Shape;2300;p7"/>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1" name="Google Shape;2301;p7"/>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2" name="Google Shape;2302;p7"/>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3" name="Google Shape;2303;p7"/>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4" name="Google Shape;2304;p7"/>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5" name="Google Shape;2305;p7"/>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6" name="Google Shape;2306;p7"/>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7" name="Google Shape;2307;p7"/>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8" name="Google Shape;2308;p7"/>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09" name="Google Shape;2309;p7"/>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0" name="Google Shape;2310;p7"/>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1" name="Google Shape;2311;p7"/>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2" name="Google Shape;2312;p7"/>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3" name="Google Shape;2313;p7"/>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4" name="Google Shape;2314;p7"/>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5" name="Google Shape;2315;p7"/>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6" name="Google Shape;2316;p7"/>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7" name="Google Shape;2317;p7"/>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8" name="Google Shape;2318;p7"/>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19" name="Google Shape;2319;p7"/>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0" name="Google Shape;2320;p7"/>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1" name="Google Shape;2321;p7"/>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2" name="Google Shape;2322;p7"/>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3" name="Google Shape;2323;p7"/>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4" name="Google Shape;2324;p7"/>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5" name="Google Shape;2325;p7"/>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6" name="Google Shape;2326;p7"/>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7" name="Google Shape;2327;p7"/>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8" name="Google Shape;2328;p7"/>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29" name="Google Shape;2329;p7"/>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0" name="Google Shape;2330;p7"/>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1" name="Google Shape;2331;p7"/>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2" name="Google Shape;2332;p7"/>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3" name="Google Shape;2333;p7"/>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4" name="Google Shape;2334;p7"/>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5" name="Google Shape;2335;p7"/>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6" name="Google Shape;2336;p7"/>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7" name="Google Shape;2337;p7"/>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8" name="Google Shape;2338;p7"/>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39" name="Google Shape;2339;p7"/>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0" name="Google Shape;2340;p7"/>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1" name="Google Shape;2341;p7"/>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2" name="Google Shape;2342;p7"/>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3" name="Google Shape;2343;p7"/>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4" name="Google Shape;2344;p7"/>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5" name="Google Shape;2345;p7"/>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6" name="Google Shape;2346;p7"/>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47" name="Google Shape;2347;p7"/>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2348" name="Google Shape;2348;p7"/>
          <p:cNvGrpSpPr/>
          <p:nvPr/>
        </p:nvGrpSpPr>
        <p:grpSpPr>
          <a:xfrm rot="10800000">
            <a:off x="10243270" y="38276"/>
            <a:ext cx="1521044" cy="6781736"/>
            <a:chOff x="5608825" y="238125"/>
            <a:chExt cx="1174975" cy="5238750"/>
          </a:xfrm>
        </p:grpSpPr>
        <p:sp>
          <p:nvSpPr>
            <p:cNvPr id="2349" name="Google Shape;2349;p7"/>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0" name="Google Shape;2350;p7"/>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1" name="Google Shape;2351;p7"/>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2" name="Google Shape;2352;p7"/>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3" name="Google Shape;2353;p7"/>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4" name="Google Shape;2354;p7"/>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5" name="Google Shape;2355;p7"/>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6" name="Google Shape;2356;p7"/>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7" name="Google Shape;2357;p7"/>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8" name="Google Shape;2358;p7"/>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59" name="Google Shape;2359;p7"/>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0" name="Google Shape;2360;p7"/>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1" name="Google Shape;2361;p7"/>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2" name="Google Shape;2362;p7"/>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3" name="Google Shape;2363;p7"/>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4" name="Google Shape;2364;p7"/>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5" name="Google Shape;2365;p7"/>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6" name="Google Shape;2366;p7"/>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7" name="Google Shape;2367;p7"/>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8" name="Google Shape;2368;p7"/>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69" name="Google Shape;2369;p7"/>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0" name="Google Shape;2370;p7"/>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1" name="Google Shape;2371;p7"/>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2" name="Google Shape;2372;p7"/>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3" name="Google Shape;2373;p7"/>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4" name="Google Shape;2374;p7"/>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5" name="Google Shape;2375;p7"/>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6" name="Google Shape;2376;p7"/>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7" name="Google Shape;2377;p7"/>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8" name="Google Shape;2378;p7"/>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79" name="Google Shape;2379;p7"/>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0" name="Google Shape;2380;p7"/>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1" name="Google Shape;2381;p7"/>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2" name="Google Shape;2382;p7"/>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3" name="Google Shape;2383;p7"/>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4" name="Google Shape;2384;p7"/>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5" name="Google Shape;2385;p7"/>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6" name="Google Shape;2386;p7"/>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7" name="Google Shape;2387;p7"/>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8" name="Google Shape;2388;p7"/>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89" name="Google Shape;2389;p7"/>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0" name="Google Shape;2390;p7"/>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1" name="Google Shape;2391;p7"/>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2" name="Google Shape;2392;p7"/>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3" name="Google Shape;2393;p7"/>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4" name="Google Shape;2394;p7"/>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5" name="Google Shape;2395;p7"/>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6" name="Google Shape;2396;p7"/>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7" name="Google Shape;2397;p7"/>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2398" name="Google Shape;2398;p7"/>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
        <p:nvSpPr>
          <p:cNvPr id="2399" name="Google Shape;2399;p7"/>
          <p:cNvSpPr txBox="1">
            <a:spLocks noGrp="1"/>
          </p:cNvSpPr>
          <p:nvPr>
            <p:ph type="sldNum" idx="12"/>
          </p:nvPr>
        </p:nvSpPr>
        <p:spPr>
          <a:xfrm>
            <a:off x="122041" y="629360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896209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rgbClr val="003B5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11801983" y="38276"/>
            <a:ext cx="352016" cy="6781736"/>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3289" name="Google Shape;3289;p11"/>
          <p:cNvGrpSpPr/>
          <p:nvPr/>
        </p:nvGrpSpPr>
        <p:grpSpPr>
          <a:xfrm rot="10800000">
            <a:off x="10438097" y="38276"/>
            <a:ext cx="1521044" cy="6781736"/>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3352" name="Google Shape;3352;p11"/>
          <p:cNvGrpSpPr/>
          <p:nvPr/>
        </p:nvGrpSpPr>
        <p:grpSpPr>
          <a:xfrm rot="10800000">
            <a:off x="10243270" y="38277"/>
            <a:ext cx="1326185" cy="6586909"/>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grpSp>
        <p:nvGrpSpPr>
          <p:cNvPr id="3454" name="Google Shape;3454;p11"/>
          <p:cNvGrpSpPr/>
          <p:nvPr/>
        </p:nvGrpSpPr>
        <p:grpSpPr>
          <a:xfrm rot="10800000">
            <a:off x="10243270" y="38276"/>
            <a:ext cx="1521044" cy="6781736"/>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2400"/>
            </a:p>
          </p:txBody>
        </p:sp>
      </p:grpSp>
    </p:spTree>
    <p:extLst>
      <p:ext uri="{BB962C8B-B14F-4D97-AF65-F5344CB8AC3E}">
        <p14:creationId xmlns:p14="http://schemas.microsoft.com/office/powerpoint/2010/main" val="13025097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27200" y="914400"/>
            <a:ext cx="9838267" cy="1143000"/>
          </a:xfrm>
        </p:spPr>
        <p:txBody>
          <a:bodyPr/>
          <a:lstStyle/>
          <a:p>
            <a:r>
              <a:rPr lang="en-US"/>
              <a:t>Click to edit Master title style</a:t>
            </a:r>
          </a:p>
        </p:txBody>
      </p:sp>
      <p:sp>
        <p:nvSpPr>
          <p:cNvPr id="3" name="Content Placeholder 2"/>
          <p:cNvSpPr>
            <a:spLocks noGrp="1"/>
          </p:cNvSpPr>
          <p:nvPr>
            <p:ph idx="1"/>
          </p:nvPr>
        </p:nvSpPr>
        <p:spPr/>
        <p:txBody>
          <a:bodyPr/>
          <a:lstStyle>
            <a:lvl1pPr>
              <a:defRPr sz="1800"/>
            </a:lvl1pPr>
            <a:lvl2pPr>
              <a:defRPr sz="1500"/>
            </a:lvl2pPr>
            <a:lvl3pPr>
              <a:defRPr sz="135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9996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nchor="ctr"/>
          <a:lstStyle/>
          <a:p>
            <a:r>
              <a:rPr kumimoji="0" lang="en-US"/>
              <a:t>Click to edit Master title style</a:t>
            </a:r>
          </a:p>
        </p:txBody>
      </p:sp>
      <p:sp>
        <p:nvSpPr>
          <p:cNvPr id="3" name="Date Placeholder 2"/>
          <p:cNvSpPr>
            <a:spLocks noGrp="1"/>
          </p:cNvSpPr>
          <p:nvPr>
            <p:ph type="dt" sz="half" idx="10"/>
          </p:nvPr>
        </p:nvSpPr>
        <p:spPr>
          <a:xfrm>
            <a:off x="4775200" y="6305550"/>
            <a:ext cx="2844800" cy="476251"/>
          </a:xfrm>
          <a:prstGeom prst="rect">
            <a:avLst/>
          </a:prstGeom>
        </p:spPr>
        <p:txBody>
          <a:bodyPr/>
          <a:lstStyle/>
          <a:p>
            <a:fld id="{54AB02A5-4FE5-49D9-9E24-09F23B90C450}" type="datetimeFigureOut">
              <a:rPr lang="en-US" smtClean="0"/>
              <a:pPr/>
              <a:t>1/14/2023</a:t>
            </a:fld>
            <a:endParaRPr lang="en-US"/>
          </a:p>
        </p:txBody>
      </p:sp>
      <p:sp>
        <p:nvSpPr>
          <p:cNvPr id="4" name="Footer Placeholder 3"/>
          <p:cNvSpPr>
            <a:spLocks noGrp="1"/>
          </p:cNvSpPr>
          <p:nvPr>
            <p:ph type="ftr" sz="quarter" idx="11"/>
          </p:nvPr>
        </p:nvSpPr>
        <p:spPr>
          <a:xfrm>
            <a:off x="7620000" y="6305550"/>
            <a:ext cx="3860800" cy="476251"/>
          </a:xfrm>
          <a:prstGeom prst="rect">
            <a:avLst/>
          </a:prstGeom>
        </p:spPr>
        <p:txBody>
          <a:bodyPr/>
          <a:lstStyle/>
          <a:p>
            <a:endParaRPr kumimoji="0" lang="en-US"/>
          </a:p>
        </p:txBody>
      </p:sp>
      <p:sp>
        <p:nvSpPr>
          <p:cNvPr id="5" name="Slide Number Placeholder 4"/>
          <p:cNvSpPr>
            <a:spLocks noGrp="1"/>
          </p:cNvSpPr>
          <p:nvPr>
            <p:ph type="sldNum" sz="quarter" idx="12"/>
          </p:nvPr>
        </p:nvSpPr>
        <p:spPr>
          <a:xfrm>
            <a:off x="11484864" y="6305550"/>
            <a:ext cx="609600" cy="476251"/>
          </a:xfrm>
          <a:prstGeom prst="rect">
            <a:avLst/>
          </a:prstGeom>
        </p:spPr>
        <p:txBody>
          <a:bodyPr/>
          <a:lstStyle/>
          <a:p>
            <a:fld id="{6294C92D-0306-4E69-9CD3-20855E849650}" type="slidenum">
              <a:rPr kumimoji="0" lang="en-US" smtClean="0"/>
              <a:pPr/>
              <a:t>‹#›</a:t>
            </a:fld>
            <a:endParaRPr kumimoji="0" lang="en-US"/>
          </a:p>
        </p:txBody>
      </p:sp>
    </p:spTree>
    <p:extLst>
      <p:ext uri="{BB962C8B-B14F-4D97-AF65-F5344CB8AC3E}">
        <p14:creationId xmlns:p14="http://schemas.microsoft.com/office/powerpoint/2010/main" val="2928375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Content Image sqr smal">
    <p:spTree>
      <p:nvGrpSpPr>
        <p:cNvPr id="1" name=""/>
        <p:cNvGrpSpPr/>
        <p:nvPr/>
      </p:nvGrpSpPr>
      <p:grpSpPr>
        <a:xfrm>
          <a:off x="0" y="0"/>
          <a:ext cx="0" cy="0"/>
          <a:chOff x="0" y="0"/>
          <a:chExt cx="0" cy="0"/>
        </a:xfrm>
      </p:grpSpPr>
      <p:sp>
        <p:nvSpPr>
          <p:cNvPr id="2" name="Title 1"/>
          <p:cNvSpPr>
            <a:spLocks noGrp="1"/>
          </p:cNvSpPr>
          <p:nvPr>
            <p:ph type="title"/>
          </p:nvPr>
        </p:nvSpPr>
        <p:spPr>
          <a:xfrm>
            <a:off x="304800" y="990600"/>
            <a:ext cx="11582400" cy="990600"/>
          </a:xfrm>
        </p:spPr>
        <p:txBody>
          <a:bodyPr/>
          <a:lstStyle/>
          <a:p>
            <a:r>
              <a:rPr lang="en-US" dirty="0"/>
              <a:t>Click to edit Master title style</a:t>
            </a:r>
          </a:p>
        </p:txBody>
      </p:sp>
      <p:sp>
        <p:nvSpPr>
          <p:cNvPr id="3" name="Content Placeholder 2"/>
          <p:cNvSpPr>
            <a:spLocks noGrp="1"/>
          </p:cNvSpPr>
          <p:nvPr>
            <p:ph idx="1"/>
          </p:nvPr>
        </p:nvSpPr>
        <p:spPr>
          <a:xfrm>
            <a:off x="812800" y="2209800"/>
            <a:ext cx="812800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12800" y="6343651"/>
            <a:ext cx="2235200" cy="381000"/>
          </a:xfrm>
          <a:prstGeom prst="rect">
            <a:avLst/>
          </a:prstGeom>
        </p:spPr>
        <p:txBody>
          <a:bodyPr/>
          <a:lstStyle/>
          <a:p>
            <a:fld id="{1D8BD707-D9CF-40AE-B4C6-C98DA3205C09}" type="datetimeFigureOut">
              <a:rPr lang="en-US" smtClean="0"/>
              <a:pPr/>
              <a:t>1/14/2023</a:t>
            </a:fld>
            <a:endParaRPr lang="en-US"/>
          </a:p>
        </p:txBody>
      </p:sp>
      <p:sp>
        <p:nvSpPr>
          <p:cNvPr id="6" name="Slide Number Placeholder 5"/>
          <p:cNvSpPr>
            <a:spLocks noGrp="1"/>
          </p:cNvSpPr>
          <p:nvPr>
            <p:ph type="sldNum" sz="quarter" idx="12"/>
          </p:nvPr>
        </p:nvSpPr>
        <p:spPr>
          <a:xfrm>
            <a:off x="11484864" y="6305550"/>
            <a:ext cx="609600" cy="476251"/>
          </a:xfrm>
          <a:prstGeom prst="rect">
            <a:avLst/>
          </a:prstGeom>
        </p:spPr>
        <p:txBody>
          <a:bodyPr/>
          <a:lstStyle/>
          <a:p>
            <a:fld id="{B6F15528-21DE-4FAA-801E-634DDDAF4B2B}" type="slidenum">
              <a:rPr lang="en-US" smtClean="0"/>
              <a:pPr/>
              <a:t>‹#›</a:t>
            </a:fld>
            <a:endParaRPr lang="en-US"/>
          </a:p>
        </p:txBody>
      </p:sp>
      <p:sp>
        <p:nvSpPr>
          <p:cNvPr id="9" name="Picture Placeholder 10"/>
          <p:cNvSpPr>
            <a:spLocks noGrp="1"/>
          </p:cNvSpPr>
          <p:nvPr>
            <p:ph type="pic" sz="quarter" idx="16"/>
          </p:nvPr>
        </p:nvSpPr>
        <p:spPr>
          <a:xfrm rot="457601">
            <a:off x="9129821" y="3765022"/>
            <a:ext cx="2555800" cy="2491907"/>
          </a:xfrm>
          <a:prstGeom prst="roundRect">
            <a:avLst>
              <a:gd name="adj" fmla="val 8192"/>
            </a:avLst>
          </a:prstGeom>
          <a:solidFill>
            <a:schemeClr val="tx2"/>
          </a:solidFill>
          <a:ln w="69850" cmpd="sng">
            <a:solidFill>
              <a:schemeClr val="bg2"/>
            </a:solidFill>
          </a:ln>
          <a:effectLst>
            <a:outerShdw blurRad="88900" dist="63500" dir="5400000" algn="t" rotWithShape="0">
              <a:prstClr val="black">
                <a:alpha val="79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lvl1pPr marL="257175" indent="-257175" algn="ctr" rtl="0" eaLnBrk="1" fontAlgn="base" hangingPunct="1">
              <a:spcBef>
                <a:spcPct val="0"/>
              </a:spcBef>
              <a:spcAft>
                <a:spcPct val="0"/>
              </a:spcAft>
              <a:buFontTx/>
              <a:buNone/>
              <a:defRPr lang="en-US" sz="2700" kern="1200" dirty="0" smtClean="0">
                <a:solidFill>
                  <a:schemeClr val="lt1"/>
                </a:solidFill>
                <a:latin typeface="+mn-lt"/>
                <a:ea typeface="+mn-ea"/>
                <a:cs typeface="+mn-cs"/>
              </a:defRPr>
            </a:lvl1pPr>
          </a:lstStyle>
          <a:p>
            <a:endParaRPr lang="en-US" dirty="0"/>
          </a:p>
        </p:txBody>
      </p:sp>
    </p:spTree>
    <p:extLst>
      <p:ext uri="{BB962C8B-B14F-4D97-AF65-F5344CB8AC3E}">
        <p14:creationId xmlns:p14="http://schemas.microsoft.com/office/powerpoint/2010/main" val="2498778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500" accel="50000" decel="50000" autoRev="1" fill="hold">
                                          <p:stCondLst>
                                            <p:cond delay="0"/>
                                          </p:stCondLst>
                                        </p:cTn>
                                        <p:tgtEl>
                                          <p:spTgt spid="9"/>
                                        </p:tgtEl>
                                        <p:attrNameLst>
                                          <p:attrName>ppt_x</p:attrName>
                                          <p:attrName>ppt_y</p:attrName>
                                        </p:attrNameLst>
                                      </p:cBhvr>
                                    </p:animMotion>
                                    <p:animRot by="1500000">
                                      <p:cBhvr>
                                        <p:cTn id="7" dur="250" fill="hold">
                                          <p:stCondLst>
                                            <p:cond delay="0"/>
                                          </p:stCondLst>
                                        </p:cTn>
                                        <p:tgtEl>
                                          <p:spTgt spid="9"/>
                                        </p:tgtEl>
                                        <p:attrNameLst>
                                          <p:attrName>r</p:attrName>
                                        </p:attrNameLst>
                                      </p:cBhvr>
                                    </p:animRot>
                                    <p:animRot by="-1500000">
                                      <p:cBhvr>
                                        <p:cTn id="8" dur="250" fill="hold">
                                          <p:stCondLst>
                                            <p:cond delay="250"/>
                                          </p:stCondLst>
                                        </p:cTn>
                                        <p:tgtEl>
                                          <p:spTgt spid="9"/>
                                        </p:tgtEl>
                                        <p:attrNameLst>
                                          <p:attrName>r</p:attrName>
                                        </p:attrNameLst>
                                      </p:cBhvr>
                                    </p:animRot>
                                    <p:animRot by="-1500000">
                                      <p:cBhvr>
                                        <p:cTn id="9" dur="250" fill="hold">
                                          <p:stCondLst>
                                            <p:cond delay="500"/>
                                          </p:stCondLst>
                                        </p:cTn>
                                        <p:tgtEl>
                                          <p:spTgt spid="9"/>
                                        </p:tgtEl>
                                        <p:attrNameLst>
                                          <p:attrName>r</p:attrName>
                                        </p:attrNameLst>
                                      </p:cBhvr>
                                    </p:animRot>
                                    <p:animRot by="1500000">
                                      <p:cBhvr>
                                        <p:cTn id="10" dur="250" fill="hold">
                                          <p:stCondLst>
                                            <p:cond delay="75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FE899762-4B12-4651-BAE4-730A3F8BE674}" type="slidenum">
              <a:rPr lang="en-US"/>
              <a:pPr>
                <a:defRPr/>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Content Image sqr_N2">
    <p:spTree>
      <p:nvGrpSpPr>
        <p:cNvPr id="1" name=""/>
        <p:cNvGrpSpPr/>
        <p:nvPr/>
      </p:nvGrpSpPr>
      <p:grpSpPr>
        <a:xfrm>
          <a:off x="0" y="0"/>
          <a:ext cx="0" cy="0"/>
          <a:chOff x="0" y="0"/>
          <a:chExt cx="0" cy="0"/>
        </a:xfrm>
      </p:grpSpPr>
      <p:sp>
        <p:nvSpPr>
          <p:cNvPr id="5" name="Title 4"/>
          <p:cNvSpPr>
            <a:spLocks noGrp="1"/>
          </p:cNvSpPr>
          <p:nvPr>
            <p:ph type="title"/>
          </p:nvPr>
        </p:nvSpPr>
        <p:spPr>
          <a:xfrm>
            <a:off x="304800" y="990600"/>
            <a:ext cx="11277600" cy="990600"/>
          </a:xfrm>
        </p:spPr>
        <p:txBody>
          <a:bodyPr anchor="b" anchorCtr="0"/>
          <a:lstStyle/>
          <a:p>
            <a:r>
              <a:rPr lang="en-US" dirty="0"/>
              <a:t>Click to edit Master title style</a:t>
            </a:r>
          </a:p>
        </p:txBody>
      </p:sp>
      <p:sp>
        <p:nvSpPr>
          <p:cNvPr id="8" name="Text Placeholder 7"/>
          <p:cNvSpPr>
            <a:spLocks noGrp="1"/>
          </p:cNvSpPr>
          <p:nvPr>
            <p:ph type="body" sz="quarter" idx="12"/>
          </p:nvPr>
        </p:nvSpPr>
        <p:spPr>
          <a:xfrm>
            <a:off x="812800" y="2209800"/>
            <a:ext cx="6908800" cy="4267200"/>
          </a:xfrm>
        </p:spPr>
        <p:txBody>
          <a:bodyPr/>
          <a:lstStyle>
            <a:lvl1pPr>
              <a:defRPr sz="1500"/>
            </a:lvl1pPr>
            <a:lvl2pPr>
              <a:defRPr sz="1350"/>
            </a:lvl2pPr>
            <a:lvl3pPr>
              <a:defRPr sz="1200"/>
            </a:lvl3pPr>
            <a:lvl4pPr>
              <a:defRPr sz="1050"/>
            </a:lvl4pPr>
            <a:lvl5pP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10"/>
          <p:cNvSpPr>
            <a:spLocks noGrp="1"/>
          </p:cNvSpPr>
          <p:nvPr>
            <p:ph type="pic" sz="quarter" idx="13"/>
          </p:nvPr>
        </p:nvSpPr>
        <p:spPr>
          <a:xfrm>
            <a:off x="7721600" y="3733800"/>
            <a:ext cx="4064000" cy="2743200"/>
          </a:xfrm>
          <a:prstGeom prst="roundRect">
            <a:avLst>
              <a:gd name="adj" fmla="val 6920"/>
            </a:avLst>
          </a:prstGeom>
          <a:noFill/>
          <a:ln>
            <a:noFill/>
          </a:ln>
          <a:effectLst>
            <a:outerShdw blurRad="88900" dist="63500" dir="5400000" algn="t" rotWithShape="0">
              <a:prstClr val="black">
                <a:alpha val="79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lvl1pPr marL="257175" indent="-257175" algn="ctr" rtl="0" eaLnBrk="1" fontAlgn="base" hangingPunct="1">
              <a:spcBef>
                <a:spcPct val="0"/>
              </a:spcBef>
              <a:spcAft>
                <a:spcPct val="0"/>
              </a:spcAft>
              <a:buFontTx/>
              <a:buNone/>
              <a:defRPr lang="en-US" sz="2700" kern="1200" dirty="0" smtClean="0">
                <a:solidFill>
                  <a:schemeClr val="lt1"/>
                </a:solidFill>
                <a:latin typeface="+mn-lt"/>
                <a:ea typeface="+mn-ea"/>
                <a:cs typeface="+mn-cs"/>
              </a:defRPr>
            </a:lvl1pPr>
          </a:lstStyle>
          <a:p>
            <a:endParaRPr lang="en-US" dirty="0"/>
          </a:p>
        </p:txBody>
      </p:sp>
    </p:spTree>
    <p:extLst>
      <p:ext uri="{BB962C8B-B14F-4D97-AF65-F5344CB8AC3E}">
        <p14:creationId xmlns:p14="http://schemas.microsoft.com/office/powerpoint/2010/main" val="4231235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nodePh="1">
                                  <p:stCondLst>
                                    <p:cond delay="0"/>
                                  </p:stCondLst>
                                  <p:endCondLst>
                                    <p:cond evt="begin" delay="0">
                                      <p:tn val="5"/>
                                    </p:cond>
                                  </p:endCondLst>
                                  <p:iterate type="lt">
                                    <p:tmPct val="10000"/>
                                  </p:iterate>
                                  <p:childTnLst>
                                    <p:animMotion origin="layout" path="M 0.0 0.0 L 0.0 -0.07213" pathEditMode="relative" ptsTypes="">
                                      <p:cBhvr>
                                        <p:cTn id="6" dur="500" accel="50000" decel="50000" autoRev="1" fill="hold">
                                          <p:stCondLst>
                                            <p:cond delay="0"/>
                                          </p:stCondLst>
                                        </p:cTn>
                                        <p:tgtEl>
                                          <p:spTgt spid="6"/>
                                        </p:tgtEl>
                                        <p:attrNameLst>
                                          <p:attrName>ppt_x</p:attrName>
                                          <p:attrName>ppt_y</p:attrName>
                                        </p:attrNameLst>
                                      </p:cBhvr>
                                    </p:animMotion>
                                    <p:animRot by="1500000">
                                      <p:cBhvr>
                                        <p:cTn id="7" dur="250" fill="hold">
                                          <p:stCondLst>
                                            <p:cond delay="0"/>
                                          </p:stCondLst>
                                        </p:cTn>
                                        <p:tgtEl>
                                          <p:spTgt spid="6"/>
                                        </p:tgtEl>
                                        <p:attrNameLst>
                                          <p:attrName>r</p:attrName>
                                        </p:attrNameLst>
                                      </p:cBhvr>
                                    </p:animRot>
                                    <p:animRot by="-1500000">
                                      <p:cBhvr>
                                        <p:cTn id="8" dur="250" fill="hold">
                                          <p:stCondLst>
                                            <p:cond delay="250"/>
                                          </p:stCondLst>
                                        </p:cTn>
                                        <p:tgtEl>
                                          <p:spTgt spid="6"/>
                                        </p:tgtEl>
                                        <p:attrNameLst>
                                          <p:attrName>r</p:attrName>
                                        </p:attrNameLst>
                                      </p:cBhvr>
                                    </p:animRot>
                                    <p:animRot by="-1500000">
                                      <p:cBhvr>
                                        <p:cTn id="9" dur="250" fill="hold">
                                          <p:stCondLst>
                                            <p:cond delay="500"/>
                                          </p:stCondLst>
                                        </p:cTn>
                                        <p:tgtEl>
                                          <p:spTgt spid="6"/>
                                        </p:tgtEl>
                                        <p:attrNameLst>
                                          <p:attrName>r</p:attrName>
                                        </p:attrNameLst>
                                      </p:cBhvr>
                                    </p:animRot>
                                    <p:animRot by="1500000">
                                      <p:cBhvr>
                                        <p:cTn id="10" dur="250" fill="hold">
                                          <p:stCondLst>
                                            <p:cond delay="75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Content Image big">
    <p:spTree>
      <p:nvGrpSpPr>
        <p:cNvPr id="1" name=""/>
        <p:cNvGrpSpPr/>
        <p:nvPr/>
      </p:nvGrpSpPr>
      <p:grpSpPr>
        <a:xfrm>
          <a:off x="0" y="0"/>
          <a:ext cx="0" cy="0"/>
          <a:chOff x="0" y="0"/>
          <a:chExt cx="0" cy="0"/>
        </a:xfrm>
      </p:grpSpPr>
      <p:sp>
        <p:nvSpPr>
          <p:cNvPr id="2" name="Title 1"/>
          <p:cNvSpPr>
            <a:spLocks noGrp="1"/>
          </p:cNvSpPr>
          <p:nvPr>
            <p:ph type="title"/>
          </p:nvPr>
        </p:nvSpPr>
        <p:spPr>
          <a:xfrm>
            <a:off x="304800" y="990600"/>
            <a:ext cx="11582400" cy="990600"/>
          </a:xfrm>
        </p:spPr>
        <p:txBody>
          <a:bodyPr/>
          <a:lstStyle/>
          <a:p>
            <a:r>
              <a:rPr lang="en-US" dirty="0"/>
              <a:t>Click to edit Master title style</a:t>
            </a:r>
          </a:p>
        </p:txBody>
      </p:sp>
      <p:sp>
        <p:nvSpPr>
          <p:cNvPr id="3" name="Content Placeholder 2"/>
          <p:cNvSpPr>
            <a:spLocks noGrp="1"/>
          </p:cNvSpPr>
          <p:nvPr>
            <p:ph idx="1"/>
          </p:nvPr>
        </p:nvSpPr>
        <p:spPr>
          <a:xfrm>
            <a:off x="812800" y="2209800"/>
            <a:ext cx="5892800" cy="4038600"/>
          </a:xfrm>
        </p:spPr>
        <p:txBody>
          <a:bodyPr>
            <a:normAutofit/>
          </a:bodyPr>
          <a:lstStyle>
            <a:lvl1pPr>
              <a:defRPr sz="2100"/>
            </a:lvl1pPr>
            <a:lvl2pPr>
              <a:defRPr sz="1800"/>
            </a:lvl2pPr>
            <a:lvl3pPr>
              <a:defRPr sz="1500"/>
            </a:lvl3pPr>
            <a:lvl4pPr>
              <a:defRPr sz="1350"/>
            </a:lvl4pPr>
            <a:lvl5pPr>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12800" y="6343651"/>
            <a:ext cx="2235200" cy="381000"/>
          </a:xfrm>
          <a:prstGeom prst="rect">
            <a:avLst/>
          </a:prstGeom>
        </p:spPr>
        <p:txBody>
          <a:bodyPr/>
          <a:lstStyle/>
          <a:p>
            <a:fld id="{1D8BD707-D9CF-40AE-B4C6-C98DA3205C09}" type="datetimeFigureOut">
              <a:rPr lang="en-US" smtClean="0"/>
              <a:pPr/>
              <a:t>1/14/2023</a:t>
            </a:fld>
            <a:endParaRPr lang="en-US"/>
          </a:p>
        </p:txBody>
      </p:sp>
      <p:sp>
        <p:nvSpPr>
          <p:cNvPr id="6" name="Slide Number Placeholder 5"/>
          <p:cNvSpPr>
            <a:spLocks noGrp="1"/>
          </p:cNvSpPr>
          <p:nvPr>
            <p:ph type="sldNum" sz="quarter" idx="12"/>
          </p:nvPr>
        </p:nvSpPr>
        <p:spPr>
          <a:xfrm>
            <a:off x="11484864" y="6305550"/>
            <a:ext cx="609600" cy="476251"/>
          </a:xfrm>
          <a:prstGeom prst="rect">
            <a:avLst/>
          </a:prstGeom>
        </p:spPr>
        <p:txBody>
          <a:bodyPr/>
          <a:lstStyle/>
          <a:p>
            <a:fld id="{B6F15528-21DE-4FAA-801E-634DDDAF4B2B}" type="slidenum">
              <a:rPr lang="en-US" smtClean="0"/>
              <a:pPr/>
              <a:t>‹#›</a:t>
            </a:fld>
            <a:endParaRPr lang="en-US"/>
          </a:p>
        </p:txBody>
      </p:sp>
      <p:sp>
        <p:nvSpPr>
          <p:cNvPr id="7" name="Picture Placeholder 10"/>
          <p:cNvSpPr>
            <a:spLocks noGrp="1"/>
          </p:cNvSpPr>
          <p:nvPr>
            <p:ph type="pic" sz="quarter" idx="18"/>
          </p:nvPr>
        </p:nvSpPr>
        <p:spPr>
          <a:xfrm rot="177948">
            <a:off x="6760300" y="2174625"/>
            <a:ext cx="5892800" cy="4419600"/>
          </a:xfrm>
          <a:prstGeom prst="roundRect">
            <a:avLst>
              <a:gd name="adj" fmla="val 5342"/>
            </a:avLst>
          </a:prstGeom>
          <a:noFill/>
          <a:ln>
            <a:noFill/>
          </a:ln>
          <a:effectLst>
            <a:outerShdw blurRad="88900" dist="63500" dir="5400000" algn="t" rotWithShape="0">
              <a:prstClr val="black">
                <a:alpha val="79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lvl1pPr marL="257175" indent="-257175" algn="ctr" rtl="0" eaLnBrk="1" fontAlgn="base" hangingPunct="1">
              <a:spcBef>
                <a:spcPct val="0"/>
              </a:spcBef>
              <a:spcAft>
                <a:spcPct val="0"/>
              </a:spcAft>
              <a:buFontTx/>
              <a:buNone/>
              <a:defRPr lang="en-US" sz="2700" kern="1200" dirty="0" smtClean="0">
                <a:solidFill>
                  <a:schemeClr val="lt1"/>
                </a:solidFill>
                <a:latin typeface="+mn-lt"/>
                <a:ea typeface="+mn-ea"/>
                <a:cs typeface="+mn-cs"/>
              </a:defRPr>
            </a:lvl1pPr>
          </a:lstStyle>
          <a:p>
            <a:endParaRPr lang="en-US" dirty="0"/>
          </a:p>
        </p:txBody>
      </p:sp>
    </p:spTree>
    <p:extLst>
      <p:ext uri="{BB962C8B-B14F-4D97-AF65-F5344CB8AC3E}">
        <p14:creationId xmlns:p14="http://schemas.microsoft.com/office/powerpoint/2010/main" val="2976090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nodePh="1">
                                  <p:stCondLst>
                                    <p:cond delay="0"/>
                                  </p:stCondLst>
                                  <p:endCondLst>
                                    <p:cond evt="begin" delay="0">
                                      <p:tn val="5"/>
                                    </p:cond>
                                  </p:endCondLst>
                                  <p:iterate type="lt">
                                    <p:tmPct val="10000"/>
                                  </p:iterate>
                                  <p:childTnLst>
                                    <p:animMotion origin="layout" path="M 0.0 0.0 L 0.0 -0.07213" pathEditMode="relative" ptsTypes="">
                                      <p:cBhvr>
                                        <p:cTn id="6" dur="500" accel="50000" decel="50000" autoRev="1" fill="hold">
                                          <p:stCondLst>
                                            <p:cond delay="0"/>
                                          </p:stCondLst>
                                        </p:cTn>
                                        <p:tgtEl>
                                          <p:spTgt spid="7"/>
                                        </p:tgtEl>
                                        <p:attrNameLst>
                                          <p:attrName>ppt_x</p:attrName>
                                          <p:attrName>ppt_y</p:attrName>
                                        </p:attrNameLst>
                                      </p:cBhvr>
                                    </p:animMotion>
                                    <p:animRot by="1500000">
                                      <p:cBhvr>
                                        <p:cTn id="7" dur="250" fill="hold">
                                          <p:stCondLst>
                                            <p:cond delay="0"/>
                                          </p:stCondLst>
                                        </p:cTn>
                                        <p:tgtEl>
                                          <p:spTgt spid="7"/>
                                        </p:tgtEl>
                                        <p:attrNameLst>
                                          <p:attrName>r</p:attrName>
                                        </p:attrNameLst>
                                      </p:cBhvr>
                                    </p:animRot>
                                    <p:animRot by="-1500000">
                                      <p:cBhvr>
                                        <p:cTn id="8" dur="250" fill="hold">
                                          <p:stCondLst>
                                            <p:cond delay="250"/>
                                          </p:stCondLst>
                                        </p:cTn>
                                        <p:tgtEl>
                                          <p:spTgt spid="7"/>
                                        </p:tgtEl>
                                        <p:attrNameLst>
                                          <p:attrName>r</p:attrName>
                                        </p:attrNameLst>
                                      </p:cBhvr>
                                    </p:animRot>
                                    <p:animRot by="-1500000">
                                      <p:cBhvr>
                                        <p:cTn id="9" dur="250" fill="hold">
                                          <p:stCondLst>
                                            <p:cond delay="500"/>
                                          </p:stCondLst>
                                        </p:cTn>
                                        <p:tgtEl>
                                          <p:spTgt spid="7"/>
                                        </p:tgtEl>
                                        <p:attrNameLst>
                                          <p:attrName>r</p:attrName>
                                        </p:attrNameLst>
                                      </p:cBhvr>
                                    </p:animRot>
                                    <p:animRot by="1500000">
                                      <p:cBhvr>
                                        <p:cTn id="10" dur="250" fill="hold">
                                          <p:stCondLst>
                                            <p:cond delay="75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49195" y="1066800"/>
            <a:ext cx="3657600" cy="1981200"/>
          </a:xfrm>
        </p:spPr>
        <p:txBody>
          <a:bodyPr anchor="b">
            <a:noAutofit/>
          </a:bodyPr>
          <a:lstStyle>
            <a:lvl1pPr algn="l">
              <a:buNone/>
              <a:defRPr sz="1575" b="1">
                <a:effectLst/>
              </a:defRPr>
            </a:lvl1pPr>
            <a:extLst/>
          </a:lstStyle>
          <a:p>
            <a:r>
              <a:rPr kumimoji="0" lang="en-US"/>
              <a:t>Click to edit Master title style</a:t>
            </a:r>
          </a:p>
        </p:txBody>
      </p:sp>
      <p:sp>
        <p:nvSpPr>
          <p:cNvPr id="5" name="Date Placeholder 4"/>
          <p:cNvSpPr>
            <a:spLocks noGrp="1"/>
          </p:cNvSpPr>
          <p:nvPr>
            <p:ph type="dt" sz="half" idx="10"/>
          </p:nvPr>
        </p:nvSpPr>
        <p:spPr>
          <a:xfrm>
            <a:off x="4775200" y="6305550"/>
            <a:ext cx="2844800" cy="476251"/>
          </a:xfrm>
          <a:prstGeom prst="rect">
            <a:avLst/>
          </a:prstGeom>
        </p:spPr>
        <p:txBody>
          <a:bodyPr/>
          <a:lstStyle/>
          <a:p>
            <a:fld id="{54AB02A5-4FE5-49D9-9E24-09F23B90C450}" type="datetimeFigureOut">
              <a:rPr lang="en-US" smtClean="0"/>
              <a:pPr/>
              <a:t>1/14/2023</a:t>
            </a:fld>
            <a:endParaRPr lang="en-US"/>
          </a:p>
        </p:txBody>
      </p:sp>
      <p:sp>
        <p:nvSpPr>
          <p:cNvPr id="6" name="Footer Placeholder 5"/>
          <p:cNvSpPr>
            <a:spLocks noGrp="1"/>
          </p:cNvSpPr>
          <p:nvPr>
            <p:ph type="ftr" sz="quarter" idx="11"/>
          </p:nvPr>
        </p:nvSpPr>
        <p:spPr>
          <a:xfrm>
            <a:off x="7620000" y="6305550"/>
            <a:ext cx="3860800" cy="476251"/>
          </a:xfrm>
          <a:prstGeom prst="rect">
            <a:avLst/>
          </a:prstGeom>
        </p:spPr>
        <p:txBody>
          <a:bodyPr/>
          <a:lstStyle/>
          <a:p>
            <a:endParaRPr lang="en-US"/>
          </a:p>
        </p:txBody>
      </p:sp>
      <p:sp>
        <p:nvSpPr>
          <p:cNvPr id="7" name="Slide Number Placeholder 6"/>
          <p:cNvSpPr>
            <a:spLocks noGrp="1"/>
          </p:cNvSpPr>
          <p:nvPr>
            <p:ph type="sldNum" sz="quarter" idx="12"/>
          </p:nvPr>
        </p:nvSpPr>
        <p:spPr>
          <a:xfrm>
            <a:off x="11484864" y="6305550"/>
            <a:ext cx="609600" cy="476251"/>
          </a:xfrm>
          <a:prstGeom prst="rect">
            <a:avLst/>
          </a:prstGeom>
        </p:spPr>
        <p:txBody>
          <a:bodyPr/>
          <a:lstStyle/>
          <a:p>
            <a:fld id="{9F38EB03-C13A-47B3-B678-C84911013A97}" type="slidenum">
              <a:rPr lang="en-US" smtClean="0"/>
              <a:pPr/>
              <a:t>‹#›</a:t>
            </a:fld>
            <a:endParaRPr lang="en-US"/>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68580" tIns="205740" rtlCol="0" anchor="t">
            <a:normAutofit/>
          </a:bodyPr>
          <a:lstStyle/>
          <a:p>
            <a:pPr marL="0" indent="-212598" algn="l" rtl="0" eaLnBrk="1" latinLnBrk="0" hangingPunct="1">
              <a:lnSpc>
                <a:spcPts val="2250"/>
              </a:lnSpc>
              <a:spcBef>
                <a:spcPts val="450"/>
              </a:spcBef>
              <a:buClr>
                <a:schemeClr val="accent1"/>
              </a:buClr>
              <a:buSzPct val="80000"/>
              <a:buFont typeface="Wingdings 2"/>
              <a:buNone/>
            </a:pPr>
            <a:endParaRPr kumimoji="0" lang="en-US" sz="2400" kern="1200">
              <a:solidFill>
                <a:schemeClr val="tx1"/>
              </a:solidFill>
              <a:latin typeface="+mn-lt"/>
              <a:ea typeface="+mn-ea"/>
              <a:cs typeface="+mn-cs"/>
            </a:endParaRPr>
          </a:p>
        </p:txBody>
      </p:sp>
      <p:sp>
        <p:nvSpPr>
          <p:cNvPr id="3" name="Picture Placeholder 2"/>
          <p:cNvSpPr>
            <a:spLocks noGrp="1"/>
          </p:cNvSpPr>
          <p:nvPr>
            <p:ph type="pic" idx="1"/>
          </p:nvPr>
        </p:nvSpPr>
        <p:spPr>
          <a:xfrm>
            <a:off x="1117600" y="1143005"/>
            <a:ext cx="5892800" cy="3514531"/>
          </a:xfrm>
          <a:prstGeom prst="roundRect">
            <a:avLst>
              <a:gd name="adj" fmla="val 783"/>
            </a:avLst>
          </a:prstGeom>
          <a:solidFill>
            <a:schemeClr val="bg2"/>
          </a:solidFill>
          <a:ln w="127000">
            <a:noFill/>
            <a:miter lim="800000"/>
          </a:ln>
          <a:effectLst/>
        </p:spPr>
        <p:txBody>
          <a:bodyPr lIns="91440" tIns="274320" anchor="t"/>
          <a:lstStyle>
            <a:lvl1pPr marL="0" indent="0" algn="l" eaLnBrk="1" latinLnBrk="0" hangingPunct="1">
              <a:buNone/>
              <a:defRPr sz="24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528967" y="954343"/>
            <a:ext cx="914400" cy="204311"/>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050"/>
          </a:p>
        </p:txBody>
      </p:sp>
      <p:sp>
        <p:nvSpPr>
          <p:cNvPr id="10" name="Flowchart: Process 9"/>
          <p:cNvSpPr/>
          <p:nvPr/>
        </p:nvSpPr>
        <p:spPr>
          <a:xfrm rot="2103354" flipH="1">
            <a:off x="6671556" y="936787"/>
            <a:ext cx="865632" cy="204311"/>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050" dirty="0"/>
          </a:p>
        </p:txBody>
      </p:sp>
      <p:sp>
        <p:nvSpPr>
          <p:cNvPr id="4" name="Text Placeholder 3"/>
          <p:cNvSpPr>
            <a:spLocks noGrp="1"/>
          </p:cNvSpPr>
          <p:nvPr>
            <p:ph type="body" sz="half" idx="2"/>
          </p:nvPr>
        </p:nvSpPr>
        <p:spPr>
          <a:xfrm>
            <a:off x="1117600" y="4800600"/>
            <a:ext cx="5892800" cy="762000"/>
          </a:xfrm>
        </p:spPr>
        <p:txBody>
          <a:bodyPr anchor="ctr"/>
          <a:lstStyle>
            <a:lvl1pPr marL="0" indent="0" algn="l">
              <a:lnSpc>
                <a:spcPts val="1200"/>
              </a:lnSpc>
              <a:spcBef>
                <a:spcPts val="0"/>
              </a:spcBef>
              <a:buNone/>
              <a:defRPr sz="1050">
                <a:solidFill>
                  <a:srgbClr val="777777"/>
                </a:solidFill>
              </a:defRPr>
            </a:lvl1pPr>
            <a:lvl2pPr>
              <a:defRPr sz="900"/>
            </a:lvl2pPr>
            <a:lvl3pPr>
              <a:defRPr sz="750"/>
            </a:lvl3pPr>
            <a:lvl4pPr>
              <a:defRPr sz="675"/>
            </a:lvl4pPr>
            <a:lvl5pPr>
              <a:defRPr sz="675"/>
            </a:lvl5pPr>
            <a:extLst/>
          </a:lstStyle>
          <a:p>
            <a:pPr lvl="0" eaLnBrk="1" latinLnBrk="0" hangingPunct="1"/>
            <a:r>
              <a:rPr kumimoji="0" lang="en-US"/>
              <a:t>Click to edit Master text styles</a:t>
            </a:r>
          </a:p>
        </p:txBody>
      </p:sp>
    </p:spTree>
    <p:extLst>
      <p:ext uri="{BB962C8B-B14F-4D97-AF65-F5344CB8AC3E}">
        <p14:creationId xmlns:p14="http://schemas.microsoft.com/office/powerpoint/2010/main" val="83674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14404528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7C4D886-0AEB-4D02-8275-A999C6C5861E}" type="slidenum">
              <a:rPr lang="zh-CN" altLang="en-US"/>
              <a:pPr>
                <a:defRPr/>
              </a:pPr>
              <a:t>‹#›</a:t>
            </a:fld>
            <a:endParaRPr lang="en-US" altLang="zh-CN"/>
          </a:p>
        </p:txBody>
      </p:sp>
    </p:spTree>
    <p:extLst>
      <p:ext uri="{BB962C8B-B14F-4D97-AF65-F5344CB8AC3E}">
        <p14:creationId xmlns:p14="http://schemas.microsoft.com/office/powerpoint/2010/main" val="2843612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8607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657600" y="228600"/>
            <a:ext cx="8128000" cy="1143000"/>
          </a:xfrm>
        </p:spPr>
        <p:txBody>
          <a:bodyPr/>
          <a:lstStyle/>
          <a:p>
            <a:r>
              <a:rPr lang="en-US"/>
              <a:t>Click to edit Master title style</a:t>
            </a:r>
          </a:p>
        </p:txBody>
      </p:sp>
      <p:sp>
        <p:nvSpPr>
          <p:cNvPr id="3" name="Text Placeholder 2"/>
          <p:cNvSpPr>
            <a:spLocks noGrp="1"/>
          </p:cNvSpPr>
          <p:nvPr>
            <p:ph type="body" sz="half" idx="1"/>
          </p:nvPr>
        </p:nvSpPr>
        <p:spPr>
          <a:xfrm>
            <a:off x="3759200" y="1600200"/>
            <a:ext cx="39624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7924800" y="1600200"/>
            <a:ext cx="3962400" cy="5257800"/>
          </a:xfrm>
        </p:spPr>
        <p:txBody>
          <a:bodyPr/>
          <a:lstStyle/>
          <a:p>
            <a:pPr lvl="0"/>
            <a:endParaRPr lang="en-US" noProof="0"/>
          </a:p>
        </p:txBody>
      </p:sp>
    </p:spTree>
    <p:extLst>
      <p:ext uri="{BB962C8B-B14F-4D97-AF65-F5344CB8AC3E}">
        <p14:creationId xmlns:p14="http://schemas.microsoft.com/office/powerpoint/2010/main" val="3798498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ast page">
    <p:spTree>
      <p:nvGrpSpPr>
        <p:cNvPr id="1" name=""/>
        <p:cNvGrpSpPr/>
        <p:nvPr/>
      </p:nvGrpSpPr>
      <p:grpSpPr>
        <a:xfrm>
          <a:off x="0" y="0"/>
          <a:ext cx="0" cy="0"/>
          <a:chOff x="0" y="0"/>
          <a:chExt cx="0" cy="0"/>
        </a:xfrm>
      </p:grpSpPr>
      <p:sp>
        <p:nvSpPr>
          <p:cNvPr id="2" name="Title 1"/>
          <p:cNvSpPr>
            <a:spLocks noGrp="1"/>
          </p:cNvSpPr>
          <p:nvPr>
            <p:ph type="title"/>
          </p:nvPr>
        </p:nvSpPr>
        <p:spPr>
          <a:xfrm>
            <a:off x="1114719" y="1618891"/>
            <a:ext cx="10515600" cy="1325563"/>
          </a:xfrm>
        </p:spPr>
        <p:txBody>
          <a:bodyPr/>
          <a:lstStyle>
            <a:lvl1pPr>
              <a:defRPr>
                <a:solidFill>
                  <a:schemeClr val="accent2">
                    <a:lumMod val="50000"/>
                  </a:schemeClr>
                </a:solidFill>
                <a:effectLst>
                  <a:outerShdw blurRad="38100" dist="38100" dir="2700000" algn="tl">
                    <a:srgbClr val="000000">
                      <a:alpha val="43137"/>
                    </a:srgbClr>
                  </a:outerShdw>
                </a:effectLst>
                <a:latin typeface="Rockwell" panose="02060603020205020403" pitchFamily="18" charset="0"/>
              </a:defRPr>
            </a:lvl1pPr>
          </a:lstStyle>
          <a:p>
            <a:r>
              <a:rPr lang="en-US" altLang="ko-KR" dirty="0"/>
              <a:t>Click to edit Master title style</a:t>
            </a:r>
            <a:endParaRPr lang="ko-KR" altLang="en-US" dirty="0"/>
          </a:p>
        </p:txBody>
      </p:sp>
    </p:spTree>
    <p:extLst>
      <p:ext uri="{BB962C8B-B14F-4D97-AF65-F5344CB8AC3E}">
        <p14:creationId xmlns:p14="http://schemas.microsoft.com/office/powerpoint/2010/main" val="35433013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p:cNvSpPr>
            <a:spLocks noGrp="1"/>
          </p:cNvSpPr>
          <p:nvPr>
            <p:ph type="dt" sz="half" idx="10"/>
          </p:nvPr>
        </p:nvSpPr>
        <p:spPr/>
        <p:txBody>
          <a:bodyPr/>
          <a:lstStyle/>
          <a:p>
            <a:fld id="{468DC9EC-B753-4971-9778-8CE2CEBDAA22}" type="datetimeFigureOut">
              <a:rPr lang="ko-KR" altLang="en-US" smtClean="0"/>
              <a:t>2023-01-14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3519541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idx="1"/>
          </p:nvPr>
        </p:nvSpPr>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468DC9EC-B753-4971-9778-8CE2CEBDAA22}" type="datetimeFigureOut">
              <a:rPr lang="ko-KR" altLang="en-US" smtClean="0"/>
              <a:t>2023-01-14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1410998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8" name="Picture 2"/>
          <p:cNvPicPr>
            <a:picLocks noChangeAspect="1" noChangeArrowheads="1"/>
          </p:cNvPicPr>
          <p:nvPr userDrawn="1"/>
        </p:nvPicPr>
        <p:blipFill>
          <a:blip r:embed="rId2"/>
          <a:srcRect r="5518"/>
          <a:stretch>
            <a:fillRect/>
          </a:stretch>
        </p:blipFill>
        <p:spPr bwMode="auto">
          <a:xfrm>
            <a:off x="8807451" y="5153026"/>
            <a:ext cx="3384549" cy="1704975"/>
          </a:xfrm>
          <a:prstGeom prst="rect">
            <a:avLst/>
          </a:prstGeom>
          <a:noFill/>
          <a:ln w="9525">
            <a:noFill/>
            <a:miter lim="800000"/>
            <a:headEnd/>
            <a:tailEnd/>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ltLang="ko-KR"/>
              <a:t>Click to edit Master title style</a:t>
            </a:r>
            <a:endParaRPr lang="ko-KR" alt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Edit Master text styles</a:t>
            </a:r>
          </a:p>
        </p:txBody>
      </p:sp>
      <p:sp>
        <p:nvSpPr>
          <p:cNvPr id="4" name="Date Placeholder 3"/>
          <p:cNvSpPr>
            <a:spLocks noGrp="1"/>
          </p:cNvSpPr>
          <p:nvPr>
            <p:ph type="dt" sz="half" idx="10"/>
          </p:nvPr>
        </p:nvSpPr>
        <p:spPr/>
        <p:txBody>
          <a:bodyPr/>
          <a:lstStyle/>
          <a:p>
            <a:fld id="{468DC9EC-B753-4971-9778-8CE2CEBDAA22}" type="datetimeFigureOut">
              <a:rPr lang="ko-KR" altLang="en-US" smtClean="0"/>
              <a:t>2023-01-14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562747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sz="half" idx="1"/>
          </p:nvPr>
        </p:nvSpPr>
        <p:spPr>
          <a:xfrm>
            <a:off x="838200" y="1825625"/>
            <a:ext cx="51562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6197600" y="1825625"/>
            <a:ext cx="5156200" cy="435133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p:cNvSpPr>
            <a:spLocks noGrp="1"/>
          </p:cNvSpPr>
          <p:nvPr>
            <p:ph type="dt" sz="half" idx="10"/>
          </p:nvPr>
        </p:nvSpPr>
        <p:spPr/>
        <p:txBody>
          <a:bodyPr/>
          <a:lstStyle/>
          <a:p>
            <a:fld id="{468DC9EC-B753-4971-9778-8CE2CEBDAA22}" type="datetimeFigureOut">
              <a:rPr lang="ko-KR" altLang="en-US" smtClean="0"/>
              <a:t>2023-01-14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11506983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ltLang="ko-KR"/>
              <a:t>Click to edit Master title style</a:t>
            </a:r>
            <a:endParaRPr lang="ko-KR" alt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p:txBody>
          <a:bodyPr/>
          <a:lstStyle/>
          <a:p>
            <a:fld id="{468DC9EC-B753-4971-9778-8CE2CEBDAA22}" type="datetimeFigureOut">
              <a:rPr lang="ko-KR" altLang="en-US" smtClean="0"/>
              <a:t>2023-01-14</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2831641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Date Placeholder 2"/>
          <p:cNvSpPr>
            <a:spLocks noGrp="1"/>
          </p:cNvSpPr>
          <p:nvPr>
            <p:ph type="dt" sz="half" idx="10"/>
          </p:nvPr>
        </p:nvSpPr>
        <p:spPr/>
        <p:txBody>
          <a:bodyPr/>
          <a:lstStyle/>
          <a:p>
            <a:fld id="{468DC9EC-B753-4971-9778-8CE2CEBDAA22}" type="datetimeFigureOut">
              <a:rPr lang="ko-KR" altLang="en-US" smtClean="0"/>
              <a:t>2023-01-14</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39541608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8DC9EC-B753-4971-9778-8CE2CEBDAA22}" type="datetimeFigureOut">
              <a:rPr lang="ko-KR" altLang="en-US" smtClean="0"/>
              <a:t>2023-01-14</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30011914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ltLang="ko-KR"/>
              <a:t>Click to edit Master title style</a:t>
            </a:r>
            <a:endParaRPr lang="ko-KR" alt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468DC9EC-B753-4971-9778-8CE2CEBDAA22}" type="datetimeFigureOut">
              <a:rPr lang="ko-KR" altLang="en-US" smtClean="0"/>
              <a:t>2023-01-14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16215126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ltLang="ko-KR"/>
              <a:t>Click to edit Master title style</a:t>
            </a:r>
            <a:endParaRPr lang="ko-KR" alt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Edit Master text styles</a:t>
            </a:r>
          </a:p>
        </p:txBody>
      </p:sp>
      <p:sp>
        <p:nvSpPr>
          <p:cNvPr id="5" name="Date Placeholder 4"/>
          <p:cNvSpPr>
            <a:spLocks noGrp="1"/>
          </p:cNvSpPr>
          <p:nvPr>
            <p:ph type="dt" sz="half" idx="10"/>
          </p:nvPr>
        </p:nvSpPr>
        <p:spPr/>
        <p:txBody>
          <a:bodyPr/>
          <a:lstStyle/>
          <a:p>
            <a:fld id="{468DC9EC-B753-4971-9778-8CE2CEBDAA22}" type="datetimeFigureOut">
              <a:rPr lang="ko-KR" altLang="en-US" smtClean="0"/>
              <a:t>2023-01-14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732860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468DC9EC-B753-4971-9778-8CE2CEBDAA22}" type="datetimeFigureOut">
              <a:rPr lang="ko-KR" altLang="en-US" smtClean="0"/>
              <a:t>2023-01-14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25051833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468DC9EC-B753-4971-9778-8CE2CEBDAA22}" type="datetimeFigureOut">
              <a:rPr lang="ko-KR" altLang="en-US" smtClean="0"/>
              <a:t>2023-01-14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5000764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50892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heme" Target="../theme/theme10.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image" Target="../media/image16.png"/><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15.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5.png"/><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hyperlink" Target="http://www.visualbee.com/upgrade.html" TargetMode="Externa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4.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image" Target="../media/image8.wmf"/><Relationship Id="rId2" Type="http://schemas.openxmlformats.org/officeDocument/2006/relationships/slideLayout" Target="../slideLayouts/slideLayout35.xml"/><Relationship Id="rId16" Type="http://schemas.openxmlformats.org/officeDocument/2006/relationships/theme" Target="../theme/theme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image" Target="../media/image12.jpe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4.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5.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1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6" Type="http://schemas.openxmlformats.org/officeDocument/2006/relationships/theme" Target="../theme/theme6.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7.xml"/><Relationship Id="rId1" Type="http://schemas.openxmlformats.org/officeDocument/2006/relationships/slideLayout" Target="../slideLayouts/slideLayout8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theme" Target="../theme/theme8.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theme" Target="../theme/theme9.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182033" y="136526"/>
            <a:ext cx="11821584" cy="6581775"/>
          </a:xfrm>
          <a:prstGeom prst="rect">
            <a:avLst/>
          </a:prstGeom>
          <a:solidFill>
            <a:schemeClr val="bg1">
              <a:alpha val="50000"/>
            </a:schemeClr>
          </a:solidFill>
          <a:ln w="9525">
            <a:noFill/>
            <a:miter lim="800000"/>
            <a:headEnd/>
            <a:tailEnd/>
          </a:ln>
          <a:effectLst/>
        </p:spPr>
        <p:txBody>
          <a:bodyPr wrap="none" anchor="ctr"/>
          <a:lstStyle/>
          <a:p>
            <a:pPr>
              <a:defRPr/>
            </a:pPr>
            <a:endParaRPr lang="en-US" sz="2400">
              <a:latin typeface="Arial" pitchFamily="34" charset="0"/>
              <a:cs typeface="Arial" pitchFamily="34" charset="0"/>
            </a:endParaRPr>
          </a:p>
        </p:txBody>
      </p:sp>
      <p:sp>
        <p:nvSpPr>
          <p:cNvPr id="8195" name="Rectangle 3"/>
          <p:cNvSpPr>
            <a:spLocks noGrp="1" noChangeArrowheads="1"/>
          </p:cNvSpPr>
          <p:nvPr>
            <p:ph type="title"/>
            <p:custDataLst>
              <p:tags r:id="rId13"/>
            </p:custDataLst>
          </p:nvPr>
        </p:nvSpPr>
        <p:spPr bwMode="auto">
          <a:xfrm>
            <a:off x="607485" y="274638"/>
            <a:ext cx="10968567"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8196" name="Rectangle 4"/>
          <p:cNvSpPr>
            <a:spLocks noGrp="1" noChangeArrowheads="1"/>
          </p:cNvSpPr>
          <p:nvPr>
            <p:ph type="body" idx="1"/>
            <p:custDataLst>
              <p:tags r:id="rId14"/>
            </p:custDataLst>
          </p:nvPr>
        </p:nvSpPr>
        <p:spPr bwMode="auto">
          <a:xfrm>
            <a:off x="607485" y="1600201"/>
            <a:ext cx="10968567"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653" name="Rectangle 5"/>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pitchFamily="34" charset="0"/>
                <a:cs typeface="Arial" pitchFamily="34" charset="0"/>
              </a:defRPr>
            </a:lvl1pPr>
          </a:lstStyle>
          <a:p>
            <a:pPr>
              <a:defRPr/>
            </a:pPr>
            <a:endParaRPr lang="en-US"/>
          </a:p>
        </p:txBody>
      </p:sp>
      <p:sp>
        <p:nvSpPr>
          <p:cNvPr id="27654" name="Rectangle 6"/>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cs typeface="Arial" pitchFamily="34" charset="0"/>
              </a:defRPr>
            </a:lvl1pPr>
          </a:lstStyle>
          <a:p>
            <a:pPr>
              <a:defRPr/>
            </a:pPr>
            <a:endParaRPr lang="en-US"/>
          </a:p>
        </p:txBody>
      </p:sp>
      <p:sp>
        <p:nvSpPr>
          <p:cNvPr id="27655" name="Rectangle 7"/>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itchFamily="34" charset="0"/>
                <a:cs typeface="Arial" pitchFamily="34" charset="0"/>
              </a:defRPr>
            </a:lvl1pPr>
          </a:lstStyle>
          <a:p>
            <a:pPr>
              <a:defRPr/>
            </a:pPr>
            <a:fld id="{F92A9EB5-02C2-4078-985B-42E43138077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rtl="0" eaLnBrk="0" fontAlgn="base" hangingPunct="0">
        <a:spcBef>
          <a:spcPct val="0"/>
        </a:spcBef>
        <a:spcAft>
          <a:spcPct val="0"/>
        </a:spcAft>
        <a:buClr>
          <a:schemeClr val="tx1"/>
        </a:buClr>
        <a:defRPr sz="3200">
          <a:solidFill>
            <a:schemeClr val="tx1"/>
          </a:solidFill>
          <a:latin typeface="+mj-lt"/>
          <a:ea typeface="+mj-ea"/>
          <a:cs typeface="+mj-cs"/>
        </a:defRPr>
      </a:lvl1pPr>
      <a:lvl2pPr algn="l" rtl="0" eaLnBrk="0" fontAlgn="base" hangingPunct="0">
        <a:spcBef>
          <a:spcPct val="0"/>
        </a:spcBef>
        <a:spcAft>
          <a:spcPct val="0"/>
        </a:spcAft>
        <a:buClr>
          <a:schemeClr val="tx1"/>
        </a:buClr>
        <a:defRPr sz="3200">
          <a:solidFill>
            <a:schemeClr val="tx1"/>
          </a:solidFill>
          <a:latin typeface="Arial" pitchFamily="34" charset="0"/>
        </a:defRPr>
      </a:lvl2pPr>
      <a:lvl3pPr algn="l" rtl="0" eaLnBrk="0" fontAlgn="base" hangingPunct="0">
        <a:spcBef>
          <a:spcPct val="0"/>
        </a:spcBef>
        <a:spcAft>
          <a:spcPct val="0"/>
        </a:spcAft>
        <a:buClr>
          <a:schemeClr val="tx1"/>
        </a:buClr>
        <a:defRPr sz="3200">
          <a:solidFill>
            <a:schemeClr val="tx1"/>
          </a:solidFill>
          <a:latin typeface="Arial" pitchFamily="34" charset="0"/>
        </a:defRPr>
      </a:lvl3pPr>
      <a:lvl4pPr algn="l" rtl="0" eaLnBrk="0" fontAlgn="base" hangingPunct="0">
        <a:spcBef>
          <a:spcPct val="0"/>
        </a:spcBef>
        <a:spcAft>
          <a:spcPct val="0"/>
        </a:spcAft>
        <a:buClr>
          <a:schemeClr val="tx1"/>
        </a:buClr>
        <a:defRPr sz="3200">
          <a:solidFill>
            <a:schemeClr val="tx1"/>
          </a:solidFill>
          <a:latin typeface="Arial" pitchFamily="34" charset="0"/>
        </a:defRPr>
      </a:lvl4pPr>
      <a:lvl5pPr algn="l" rtl="0" eaLnBrk="0" fontAlgn="base" hangingPunct="0">
        <a:spcBef>
          <a:spcPct val="0"/>
        </a:spcBef>
        <a:spcAft>
          <a:spcPct val="0"/>
        </a:spcAft>
        <a:buClr>
          <a:schemeClr val="tx1"/>
        </a:buClr>
        <a:defRPr sz="3200">
          <a:solidFill>
            <a:schemeClr val="tx1"/>
          </a:solidFill>
          <a:latin typeface="Arial" pitchFamily="34" charset="0"/>
        </a:defRPr>
      </a:lvl5pPr>
      <a:lvl6pPr marL="457200" algn="l" rtl="0" fontAlgn="base">
        <a:spcBef>
          <a:spcPct val="0"/>
        </a:spcBef>
        <a:spcAft>
          <a:spcPct val="0"/>
        </a:spcAft>
        <a:buClr>
          <a:schemeClr val="tx1"/>
        </a:buClr>
        <a:defRPr sz="3200">
          <a:solidFill>
            <a:schemeClr val="tx1"/>
          </a:solidFill>
          <a:latin typeface="Arial" pitchFamily="34" charset="0"/>
        </a:defRPr>
      </a:lvl6pPr>
      <a:lvl7pPr marL="914400" algn="l" rtl="0" fontAlgn="base">
        <a:spcBef>
          <a:spcPct val="0"/>
        </a:spcBef>
        <a:spcAft>
          <a:spcPct val="0"/>
        </a:spcAft>
        <a:buClr>
          <a:schemeClr val="tx1"/>
        </a:buClr>
        <a:defRPr sz="3200">
          <a:solidFill>
            <a:schemeClr val="tx1"/>
          </a:solidFill>
          <a:latin typeface="Arial" pitchFamily="34" charset="0"/>
        </a:defRPr>
      </a:lvl7pPr>
      <a:lvl8pPr marL="1371600" algn="l" rtl="0" fontAlgn="base">
        <a:spcBef>
          <a:spcPct val="0"/>
        </a:spcBef>
        <a:spcAft>
          <a:spcPct val="0"/>
        </a:spcAft>
        <a:buClr>
          <a:schemeClr val="tx1"/>
        </a:buClr>
        <a:defRPr sz="3200">
          <a:solidFill>
            <a:schemeClr val="tx1"/>
          </a:solidFill>
          <a:latin typeface="Arial" pitchFamily="34" charset="0"/>
        </a:defRPr>
      </a:lvl8pPr>
      <a:lvl9pPr marL="1828800" algn="l" rtl="0" fontAlgn="base">
        <a:spcBef>
          <a:spcPct val="0"/>
        </a:spcBef>
        <a:spcAft>
          <a:spcPct val="0"/>
        </a:spcAft>
        <a:buClr>
          <a:schemeClr val="tx1"/>
        </a:buClr>
        <a:defRPr sz="3200">
          <a:solidFill>
            <a:schemeClr val="tx1"/>
          </a:solidFill>
          <a:latin typeface="Arial" pitchFamily="34" charset="0"/>
        </a:defRPr>
      </a:lvl9pPr>
    </p:titleStyle>
    <p:bodyStyle>
      <a:lvl1pPr marL="342900" indent="-342900" algn="l" rtl="0" eaLnBrk="0" fontAlgn="base" hangingPunct="0">
        <a:spcBef>
          <a:spcPct val="20000"/>
        </a:spcBef>
        <a:spcAft>
          <a:spcPct val="0"/>
        </a:spcAft>
        <a:buClr>
          <a:schemeClr val="tx1"/>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Char char="•"/>
        <a:defRPr sz="2400">
          <a:solidFill>
            <a:schemeClr val="tx1"/>
          </a:solidFill>
          <a:latin typeface="+mn-lt"/>
        </a:defRPr>
      </a:lvl4pPr>
      <a:lvl5pPr marL="2057400" indent="-228600" algn="l" rtl="0" eaLnBrk="0" fontAlgn="base" hangingPunct="0">
        <a:spcBef>
          <a:spcPct val="20000"/>
        </a:spcBef>
        <a:spcAft>
          <a:spcPct val="0"/>
        </a:spcAft>
        <a:buClr>
          <a:schemeClr val="tx1"/>
        </a:buClr>
        <a:buChar char="•"/>
        <a:defRPr sz="2400">
          <a:solidFill>
            <a:schemeClr val="tx1"/>
          </a:solidFill>
          <a:latin typeface="+mn-lt"/>
        </a:defRPr>
      </a:lvl5pPr>
      <a:lvl6pPr marL="2514600" indent="-228600" algn="l" rtl="0" fontAlgn="base">
        <a:spcBef>
          <a:spcPct val="20000"/>
        </a:spcBef>
        <a:spcAft>
          <a:spcPct val="0"/>
        </a:spcAft>
        <a:buClr>
          <a:schemeClr val="tx1"/>
        </a:buClr>
        <a:buChar char="•"/>
        <a:defRPr sz="2400">
          <a:solidFill>
            <a:schemeClr val="tx1"/>
          </a:solidFill>
          <a:latin typeface="+mn-lt"/>
        </a:defRPr>
      </a:lvl6pPr>
      <a:lvl7pPr marL="2971800" indent="-228600" algn="l" rtl="0" fontAlgn="base">
        <a:spcBef>
          <a:spcPct val="20000"/>
        </a:spcBef>
        <a:spcAft>
          <a:spcPct val="0"/>
        </a:spcAft>
        <a:buClr>
          <a:schemeClr val="tx1"/>
        </a:buClr>
        <a:buChar char="•"/>
        <a:defRPr sz="2400">
          <a:solidFill>
            <a:schemeClr val="tx1"/>
          </a:solidFill>
          <a:latin typeface="+mn-lt"/>
        </a:defRPr>
      </a:lvl7pPr>
      <a:lvl8pPr marL="3429000" indent="-228600" algn="l" rtl="0" fontAlgn="base">
        <a:spcBef>
          <a:spcPct val="20000"/>
        </a:spcBef>
        <a:spcAft>
          <a:spcPct val="0"/>
        </a:spcAft>
        <a:buClr>
          <a:schemeClr val="tx1"/>
        </a:buClr>
        <a:buChar char="•"/>
        <a:defRPr sz="2400">
          <a:solidFill>
            <a:schemeClr val="tx1"/>
          </a:solidFill>
          <a:latin typeface="+mn-lt"/>
        </a:defRPr>
      </a:lvl8pPr>
      <a:lvl9pPr marL="3886200" indent="-228600" algn="l" rtl="0" fontAlgn="base">
        <a:spcBef>
          <a:spcPct val="20000"/>
        </a:spcBef>
        <a:spcAft>
          <a:spcPct val="0"/>
        </a:spcAft>
        <a:buClr>
          <a:schemeClr val="tx1"/>
        </a:buClr>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92A9EB5-02C2-4078-985B-42E43138077D}" type="slidenum">
              <a:rPr lang="en-US" smtClean="0"/>
              <a:pPr>
                <a:defRPr/>
              </a:pPr>
              <a:t>‹#›</a:t>
            </a:fld>
            <a:endParaRPr lang="en-US"/>
          </a:p>
        </p:txBody>
      </p:sp>
      <p:pic>
        <p:nvPicPr>
          <p:cNvPr id="7" name="Picture 4" descr="Related image"/>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1"/>
            <a:ext cx="12201201"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15"/>
          <a:stretch>
            <a:fillRect/>
          </a:stretch>
        </p:blipFill>
        <p:spPr>
          <a:xfrm>
            <a:off x="1" y="2673321"/>
            <a:ext cx="8674100" cy="4219575"/>
          </a:xfrm>
          <a:prstGeom prst="rect">
            <a:avLst/>
          </a:prstGeom>
        </p:spPr>
      </p:pic>
    </p:spTree>
    <p:extLst>
      <p:ext uri="{BB962C8B-B14F-4D97-AF65-F5344CB8AC3E}">
        <p14:creationId xmlns:p14="http://schemas.microsoft.com/office/powerpoint/2010/main" val="58012345"/>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4" name="Picture 20" descr="PPP_SENVI_TXT_Fresh_Spring_Day"/>
          <p:cNvPicPr>
            <a:picLocks noChangeAspect="1" noChangeArrowheads="1"/>
          </p:cNvPicPr>
          <p:nvPr/>
        </p:nvPicPr>
        <p:blipFill>
          <a:blip r:embed="rId24" cstate="prin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203200" y="116632"/>
            <a:ext cx="9042400"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pic>
        <p:nvPicPr>
          <p:cNvPr id="9" name="Picture 8" descr="logo.png">
            <a:hlinkClick r:id="rId25" tooltip="To remove the VisualBee Logo or replace with your own, please Upgrade VisualBee to PREMIUM service."/>
          </p:cNvPr>
          <p:cNvPicPr>
            <a:picLocks/>
          </p:cNvPicPr>
          <p:nvPr userDrawn="1"/>
        </p:nvPicPr>
        <p:blipFill>
          <a:blip r:embed="rId26"/>
          <a:stretch>
            <a:fillRect/>
          </a:stretch>
        </p:blipFill>
        <p:spPr>
          <a:xfrm>
            <a:off x="663509" y="6392271"/>
            <a:ext cx="2032000" cy="381000"/>
          </a:xfrm>
          <a:prstGeom prst="rect">
            <a:avLst/>
          </a:prstGeom>
        </p:spPr>
      </p:pic>
      <p:pic>
        <p:nvPicPr>
          <p:cNvPr id="150529" name="Picture 1"/>
          <p:cNvPicPr>
            <a:picLocks noChangeAspect="1" noChangeArrowheads="1"/>
          </p:cNvPicPr>
          <p:nvPr userDrawn="1"/>
        </p:nvPicPr>
        <p:blipFill>
          <a:blip r:embed="rId27"/>
          <a:srcRect/>
          <a:stretch>
            <a:fillRect/>
          </a:stretch>
        </p:blipFill>
        <p:spPr bwMode="auto">
          <a:xfrm>
            <a:off x="406400" y="5954487"/>
            <a:ext cx="2235200" cy="733425"/>
          </a:xfrm>
          <a:prstGeom prst="rect">
            <a:avLst/>
          </a:prstGeom>
          <a:noFill/>
          <a:ln w="9525">
            <a:noFill/>
            <a:miter lim="800000"/>
            <a:headEnd/>
            <a:tailEnd/>
          </a:ln>
          <a:effectLst/>
        </p:spPr>
      </p:pic>
      <p:sp>
        <p:nvSpPr>
          <p:cNvPr id="1027" name="Rectangle 3"/>
          <p:cNvSpPr>
            <a:spLocks noGrp="1" noChangeArrowheads="1"/>
          </p:cNvSpPr>
          <p:nvPr>
            <p:ph type="body" idx="1"/>
          </p:nvPr>
        </p:nvSpPr>
        <p:spPr bwMode="auto">
          <a:xfrm>
            <a:off x="239349" y="1268760"/>
            <a:ext cx="1152128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8" r:id="rId9"/>
    <p:sldLayoutId id="2147483870"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99" r:id="rId20"/>
    <p:sldLayoutId id="2147484100" r:id="rId21"/>
    <p:sldLayoutId id="2147484102" r:id="rId22"/>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3200">
          <a:solidFill>
            <a:srgbClr val="FFFFFF"/>
          </a:solidFill>
          <a:latin typeface="Arial" charset="0"/>
        </a:defRPr>
      </a:lvl2pPr>
      <a:lvl3pPr algn="l" rtl="0" eaLnBrk="1" fontAlgn="base" hangingPunct="1">
        <a:spcBef>
          <a:spcPct val="0"/>
        </a:spcBef>
        <a:spcAft>
          <a:spcPct val="0"/>
        </a:spcAft>
        <a:defRPr sz="3200">
          <a:solidFill>
            <a:srgbClr val="FFFFFF"/>
          </a:solidFill>
          <a:latin typeface="Arial" charset="0"/>
        </a:defRPr>
      </a:lvl3pPr>
      <a:lvl4pPr algn="l" rtl="0" eaLnBrk="1" fontAlgn="base" hangingPunct="1">
        <a:spcBef>
          <a:spcPct val="0"/>
        </a:spcBef>
        <a:spcAft>
          <a:spcPct val="0"/>
        </a:spcAft>
        <a:defRPr sz="3200">
          <a:solidFill>
            <a:srgbClr val="FFFFFF"/>
          </a:solidFill>
          <a:latin typeface="Arial" charset="0"/>
        </a:defRPr>
      </a:lvl4pPr>
      <a:lvl5pPr algn="l" rtl="0" eaLnBrk="1" fontAlgn="base" hangingPunct="1">
        <a:spcBef>
          <a:spcPct val="0"/>
        </a:spcBef>
        <a:spcAft>
          <a:spcPct val="0"/>
        </a:spcAft>
        <a:defRPr sz="3200">
          <a:solidFill>
            <a:srgbClr val="FFFFFF"/>
          </a:solidFill>
          <a:latin typeface="Arial" charset="0"/>
        </a:defRPr>
      </a:lvl5pPr>
      <a:lvl6pPr marL="457200" algn="l" rtl="0" eaLnBrk="1" fontAlgn="base" hangingPunct="1">
        <a:spcBef>
          <a:spcPct val="0"/>
        </a:spcBef>
        <a:spcAft>
          <a:spcPct val="0"/>
        </a:spcAft>
        <a:defRPr sz="3200">
          <a:solidFill>
            <a:srgbClr val="FFFFFF"/>
          </a:solidFill>
          <a:latin typeface="Arial" charset="0"/>
        </a:defRPr>
      </a:lvl6pPr>
      <a:lvl7pPr marL="914400" algn="l" rtl="0" eaLnBrk="1" fontAlgn="base" hangingPunct="1">
        <a:spcBef>
          <a:spcPct val="0"/>
        </a:spcBef>
        <a:spcAft>
          <a:spcPct val="0"/>
        </a:spcAft>
        <a:defRPr sz="3200">
          <a:solidFill>
            <a:srgbClr val="FFFFFF"/>
          </a:solidFill>
          <a:latin typeface="Arial" charset="0"/>
        </a:defRPr>
      </a:lvl7pPr>
      <a:lvl8pPr marL="1371600" algn="l" rtl="0" eaLnBrk="1" fontAlgn="base" hangingPunct="1">
        <a:spcBef>
          <a:spcPct val="0"/>
        </a:spcBef>
        <a:spcAft>
          <a:spcPct val="0"/>
        </a:spcAft>
        <a:defRPr sz="3200">
          <a:solidFill>
            <a:srgbClr val="FFFFFF"/>
          </a:solidFill>
          <a:latin typeface="Arial" charset="0"/>
        </a:defRPr>
      </a:lvl8pPr>
      <a:lvl9pPr marL="1828800" algn="l" rtl="0" eaLnBrk="1" fontAlgn="base" hangingPunct="1">
        <a:spcBef>
          <a:spcPct val="0"/>
        </a:spcBef>
        <a:spcAft>
          <a:spcPct val="0"/>
        </a:spcAft>
        <a:defRPr sz="3200">
          <a:solidFill>
            <a:srgbClr val="FFFFFF"/>
          </a:solidFill>
          <a:latin typeface="Arial" charset="0"/>
        </a:defRPr>
      </a:lvl9pPr>
    </p:titleStyle>
    <p:bodyStyle>
      <a:lvl1pPr marL="342900" indent="-342900" algn="l" rtl="0" eaLnBrk="1" fontAlgn="base" hangingPunct="1">
        <a:spcBef>
          <a:spcPct val="20000"/>
        </a:spcBef>
        <a:spcAft>
          <a:spcPct val="0"/>
        </a:spcAft>
        <a:buChar char="•"/>
        <a:defRPr sz="2600">
          <a:solidFill>
            <a:srgbClr val="002060"/>
          </a:solidFill>
          <a:latin typeface="+mn-lt"/>
          <a:ea typeface="+mn-ea"/>
          <a:cs typeface="+mn-cs"/>
        </a:defRPr>
      </a:lvl1pPr>
      <a:lvl2pPr marL="742950" indent="-285750" algn="l" rtl="0" eaLnBrk="1" fontAlgn="base" hangingPunct="1">
        <a:spcBef>
          <a:spcPct val="20000"/>
        </a:spcBef>
        <a:spcAft>
          <a:spcPct val="0"/>
        </a:spcAft>
        <a:buChar char="–"/>
        <a:defRPr sz="2400">
          <a:solidFill>
            <a:srgbClr val="C00000"/>
          </a:solidFill>
          <a:latin typeface="+mn-lt"/>
        </a:defRPr>
      </a:lvl2pPr>
      <a:lvl3pPr marL="1143000" indent="-228600" algn="l" rtl="0" eaLnBrk="1" fontAlgn="base" hangingPunct="1">
        <a:spcBef>
          <a:spcPct val="20000"/>
        </a:spcBef>
        <a:spcAft>
          <a:spcPct val="0"/>
        </a:spcAft>
        <a:buChar char="•"/>
        <a:defRPr sz="1800">
          <a:solidFill>
            <a:srgbClr val="000000"/>
          </a:solidFill>
          <a:latin typeface="+mn-lt"/>
        </a:defRPr>
      </a:lvl3pPr>
      <a:lvl4pPr marL="1600200" indent="-228600" algn="l" rtl="0" eaLnBrk="1" fontAlgn="base" hangingPunct="1">
        <a:spcBef>
          <a:spcPct val="20000"/>
        </a:spcBef>
        <a:spcAft>
          <a:spcPct val="0"/>
        </a:spcAft>
        <a:buChar char="–"/>
        <a:defRPr sz="1600">
          <a:solidFill>
            <a:srgbClr val="000000"/>
          </a:solidFill>
          <a:latin typeface="+mn-lt"/>
        </a:defRPr>
      </a:lvl4pPr>
      <a:lvl5pPr marL="2057400" indent="-228600" algn="l" rtl="0" eaLnBrk="1" fontAlgn="base" hangingPunct="1">
        <a:spcBef>
          <a:spcPct val="20000"/>
        </a:spcBef>
        <a:spcAft>
          <a:spcPct val="0"/>
        </a:spcAft>
        <a:buChar char="»"/>
        <a:defRPr sz="1600">
          <a:solidFill>
            <a:srgbClr val="000000"/>
          </a:solidFill>
          <a:latin typeface="+mn-lt"/>
        </a:defRPr>
      </a:lvl5pPr>
      <a:lvl6pPr marL="2514600" indent="-228600" algn="l" rtl="0" eaLnBrk="1" fontAlgn="base" hangingPunct="1">
        <a:spcBef>
          <a:spcPct val="20000"/>
        </a:spcBef>
        <a:spcAft>
          <a:spcPct val="0"/>
        </a:spcAft>
        <a:buChar char="»"/>
        <a:defRPr sz="1600">
          <a:solidFill>
            <a:srgbClr val="000000"/>
          </a:solidFill>
          <a:latin typeface="+mn-lt"/>
        </a:defRPr>
      </a:lvl6pPr>
      <a:lvl7pPr marL="2971800" indent="-228600" algn="l" rtl="0" eaLnBrk="1" fontAlgn="base" hangingPunct="1">
        <a:spcBef>
          <a:spcPct val="20000"/>
        </a:spcBef>
        <a:spcAft>
          <a:spcPct val="0"/>
        </a:spcAft>
        <a:buChar char="»"/>
        <a:defRPr sz="1600">
          <a:solidFill>
            <a:srgbClr val="000000"/>
          </a:solidFill>
          <a:latin typeface="+mn-lt"/>
        </a:defRPr>
      </a:lvl7pPr>
      <a:lvl8pPr marL="3429000" indent="-228600" algn="l" rtl="0" eaLnBrk="1" fontAlgn="base" hangingPunct="1">
        <a:spcBef>
          <a:spcPct val="20000"/>
        </a:spcBef>
        <a:spcAft>
          <a:spcPct val="0"/>
        </a:spcAft>
        <a:buChar char="»"/>
        <a:defRPr sz="1600">
          <a:solidFill>
            <a:srgbClr val="000000"/>
          </a:solidFill>
          <a:latin typeface="+mn-lt"/>
        </a:defRPr>
      </a:lvl8pPr>
      <a:lvl9pPr marL="3886200" indent="-228600" algn="l" rtl="0" eaLnBrk="1" fontAlgn="base" hangingPunct="1">
        <a:spcBef>
          <a:spcPct val="20000"/>
        </a:spcBef>
        <a:spcAft>
          <a:spcPct val="0"/>
        </a:spcAft>
        <a:buChar char="»"/>
        <a:defRPr sz="16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609601" y="201600"/>
            <a:ext cx="10977033" cy="860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13" name="Text Placeholder 2"/>
          <p:cNvSpPr>
            <a:spLocks noGrp="1"/>
          </p:cNvSpPr>
          <p:nvPr>
            <p:ph type="body" idx="1"/>
          </p:nvPr>
        </p:nvSpPr>
        <p:spPr>
          <a:xfrm>
            <a:off x="609600" y="1425600"/>
            <a:ext cx="10972800" cy="469897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Footer Placeholder 4"/>
          <p:cNvSpPr>
            <a:spLocks noGrp="1"/>
          </p:cNvSpPr>
          <p:nvPr>
            <p:ph type="ftr" sz="quarter" idx="3"/>
          </p:nvPr>
        </p:nvSpPr>
        <p:spPr>
          <a:xfrm>
            <a:off x="3451200" y="6496184"/>
            <a:ext cx="4579200" cy="201168"/>
          </a:xfrm>
          <a:prstGeom prst="rect">
            <a:avLst/>
          </a:prstGeom>
        </p:spPr>
        <p:txBody>
          <a:bodyPr vert="horz" lIns="0" tIns="0" rIns="0" bIns="0" rtlCol="0" anchor="t" anchorCtr="0">
            <a:noAutofit/>
          </a:bodyPr>
          <a:lstStyle>
            <a:lvl1pPr algn="l">
              <a:defRPr sz="1100">
                <a:solidFill>
                  <a:schemeClr val="bg1"/>
                </a:solidFill>
                <a:latin typeface="+mn-lt"/>
                <a:cs typeface="Arial" pitchFamily="34" charset="0"/>
              </a:defRPr>
            </a:lvl1pPr>
          </a:lstStyle>
          <a:p>
            <a:r>
              <a:rPr lang="en-GB" dirty="0"/>
              <a:t>Finance for non finance managers</a:t>
            </a:r>
          </a:p>
        </p:txBody>
      </p:sp>
      <p:sp>
        <p:nvSpPr>
          <p:cNvPr id="15" name="TextBox 14"/>
          <p:cNvSpPr txBox="1"/>
          <p:nvPr/>
        </p:nvSpPr>
        <p:spPr>
          <a:xfrm>
            <a:off x="609600" y="6496184"/>
            <a:ext cx="963168" cy="201168"/>
          </a:xfrm>
          <a:prstGeom prst="rect">
            <a:avLst/>
          </a:prstGeom>
          <a:noFill/>
        </p:spPr>
        <p:txBody>
          <a:bodyPr vert="horz" wrap="square" lIns="0" tIns="0" rIns="0" bIns="0" rtlCol="0" anchor="t" anchorCtr="0">
            <a:noAutofit/>
          </a:bodyPr>
          <a:lstStyle/>
          <a:p>
            <a:r>
              <a:rPr lang="en-GB" sz="1100" dirty="0">
                <a:solidFill>
                  <a:schemeClr val="bg1"/>
                </a:solidFill>
                <a:latin typeface="+mn-lt"/>
                <a:cs typeface="Arial" pitchFamily="34" charset="0"/>
              </a:rPr>
              <a:t>Page </a:t>
            </a:r>
            <a:fld id="{9AE4D82F-B047-469B-AC52-A46321747EAF}" type="slidenum">
              <a:rPr lang="en-GB" sz="1100" smtClean="0">
                <a:solidFill>
                  <a:schemeClr val="bg1"/>
                </a:solidFill>
                <a:latin typeface="+mn-lt"/>
                <a:cs typeface="Arial" pitchFamily="34" charset="0"/>
              </a:rPr>
              <a:pPr/>
              <a:t>‹#›</a:t>
            </a:fld>
            <a:endParaRPr lang="en-GB" sz="1100" dirty="0">
              <a:solidFill>
                <a:schemeClr val="bg1"/>
              </a:solidFill>
              <a:latin typeface="+mn-lt"/>
              <a:cs typeface="Arial" pitchFamily="34" charset="0"/>
            </a:endParaRPr>
          </a:p>
        </p:txBody>
      </p:sp>
      <p:pic>
        <p:nvPicPr>
          <p:cNvPr id="17" name="Picture 1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45953" y="6327648"/>
            <a:ext cx="533225" cy="408838"/>
          </a:xfrm>
          <a:prstGeom prst="rect">
            <a:avLst/>
          </a:prstGeom>
        </p:spPr>
      </p:pic>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dt="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13232" indent="-356616"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69848" indent="-356616"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26464"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3080" indent="-356616"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bwMode="auto">
          <a:xfrm>
            <a:off x="812800" y="76200"/>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9267" name="Line 3"/>
          <p:cNvSpPr>
            <a:spLocks noChangeShapeType="1"/>
          </p:cNvSpPr>
          <p:nvPr userDrawn="1"/>
        </p:nvSpPr>
        <p:spPr bwMode="auto">
          <a:xfrm>
            <a:off x="711200" y="1219200"/>
            <a:ext cx="11176000" cy="0"/>
          </a:xfrm>
          <a:prstGeom prst="line">
            <a:avLst/>
          </a:prstGeom>
          <a:noFill/>
          <a:ln w="57150">
            <a:solidFill>
              <a:schemeClr val="tx1"/>
            </a:solidFill>
            <a:round/>
            <a:headEnd/>
            <a:tailEnd/>
          </a:ln>
          <a:effectLst/>
        </p:spPr>
        <p:txBody>
          <a:bodyPr/>
          <a:lstStyle/>
          <a:p>
            <a:pPr>
              <a:defRPr/>
            </a:pPr>
            <a:endParaRPr lang="en-US" sz="2400"/>
          </a:p>
        </p:txBody>
      </p:sp>
      <p:pic>
        <p:nvPicPr>
          <p:cNvPr id="139268" name="Picture 4" descr="smart_cvr_v3_pg4"/>
          <p:cNvPicPr>
            <a:picLocks noChangeAspect="1" noChangeArrowheads="1"/>
          </p:cNvPicPr>
          <p:nvPr userDrawn="1"/>
        </p:nvPicPr>
        <p:blipFill>
          <a:blip r:embed="rId13"/>
          <a:srcRect l="71381" t="40492" b="37776"/>
          <a:stretch>
            <a:fillRect/>
          </a:stretch>
        </p:blipFill>
        <p:spPr bwMode="auto">
          <a:xfrm>
            <a:off x="0" y="0"/>
            <a:ext cx="711200" cy="6858000"/>
          </a:xfrm>
          <a:prstGeom prst="rect">
            <a:avLst/>
          </a:prstGeom>
          <a:noFill/>
          <a:ln w="9525">
            <a:noFill/>
            <a:miter lim="800000"/>
            <a:headEnd/>
            <a:tailEnd/>
          </a:ln>
        </p:spPr>
      </p:pic>
      <p:sp>
        <p:nvSpPr>
          <p:cNvPr id="139269" name="Rectangle 5"/>
          <p:cNvSpPr>
            <a:spLocks noGrp="1" noChangeArrowheads="1"/>
          </p:cNvSpPr>
          <p:nvPr>
            <p:ph type="body" idx="1"/>
          </p:nvPr>
        </p:nvSpPr>
        <p:spPr bwMode="auto">
          <a:xfrm>
            <a:off x="914400" y="1524000"/>
            <a:ext cx="109728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817675"/>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withEffect">
                                  <p:stCondLst>
                                    <p:cond delay="0"/>
                                  </p:stCondLst>
                                  <p:childTnLst>
                                    <p:set>
                                      <p:cBhvr>
                                        <p:cTn id="6" dur="1" fill="hold">
                                          <p:stCondLst>
                                            <p:cond delay="0"/>
                                          </p:stCondLst>
                                        </p:cTn>
                                        <p:tgtEl>
                                          <p:spTgt spid="139268"/>
                                        </p:tgtEl>
                                        <p:attrNameLst>
                                          <p:attrName>style.visibility</p:attrName>
                                        </p:attrNameLst>
                                      </p:cBhvr>
                                      <p:to>
                                        <p:strVal val="visible"/>
                                      </p:to>
                                    </p:set>
                                    <p:anim calcmode="lin" valueType="num">
                                      <p:cBhvr>
                                        <p:cTn id="7" dur="500" fill="hold"/>
                                        <p:tgtEl>
                                          <p:spTgt spid="139268"/>
                                        </p:tgtEl>
                                        <p:attrNameLst>
                                          <p:attrName>ppt_x</p:attrName>
                                        </p:attrNameLst>
                                      </p:cBhvr>
                                      <p:tavLst>
                                        <p:tav tm="0">
                                          <p:val>
                                            <p:strVal val="#ppt_x"/>
                                          </p:val>
                                        </p:tav>
                                        <p:tav tm="100000">
                                          <p:val>
                                            <p:strVal val="#ppt_x"/>
                                          </p:val>
                                        </p:tav>
                                      </p:tavLst>
                                    </p:anim>
                                    <p:anim calcmode="lin" valueType="num">
                                      <p:cBhvr>
                                        <p:cTn id="8" dur="500" fill="hold"/>
                                        <p:tgtEl>
                                          <p:spTgt spid="139268"/>
                                        </p:tgtEl>
                                        <p:attrNameLst>
                                          <p:attrName>ppt_y</p:attrName>
                                        </p:attrNameLst>
                                      </p:cBhvr>
                                      <p:tavLst>
                                        <p:tav tm="0">
                                          <p:val>
                                            <p:strVal val="#ppt_y-#ppt_h/2"/>
                                          </p:val>
                                        </p:tav>
                                        <p:tav tm="100000">
                                          <p:val>
                                            <p:strVal val="#ppt_y"/>
                                          </p:val>
                                        </p:tav>
                                      </p:tavLst>
                                    </p:anim>
                                    <p:anim calcmode="lin" valueType="num">
                                      <p:cBhvr>
                                        <p:cTn id="9" dur="500" fill="hold"/>
                                        <p:tgtEl>
                                          <p:spTgt spid="139268"/>
                                        </p:tgtEl>
                                        <p:attrNameLst>
                                          <p:attrName>ppt_w</p:attrName>
                                        </p:attrNameLst>
                                      </p:cBhvr>
                                      <p:tavLst>
                                        <p:tav tm="0">
                                          <p:val>
                                            <p:strVal val="#ppt_w"/>
                                          </p:val>
                                        </p:tav>
                                        <p:tav tm="100000">
                                          <p:val>
                                            <p:strVal val="#ppt_w"/>
                                          </p:val>
                                        </p:tav>
                                      </p:tavLst>
                                    </p:anim>
                                    <p:anim calcmode="lin" valueType="num">
                                      <p:cBhvr>
                                        <p:cTn id="10" dur="500" fill="hold"/>
                                        <p:tgtEl>
                                          <p:spTgt spid="139268"/>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24" presetClass="entr" presetSubtype="0" fill="hold" grpId="0" nodeType="afterEffect">
                                  <p:stCondLst>
                                    <p:cond delay="0"/>
                                  </p:stCondLst>
                                  <p:childTnLst>
                                    <p:set>
                                      <p:cBhvr>
                                        <p:cTn id="13" dur="1" fill="hold">
                                          <p:stCondLst>
                                            <p:cond delay="0"/>
                                          </p:stCondLst>
                                        </p:cTn>
                                        <p:tgtEl>
                                          <p:spTgt spid="139266"/>
                                        </p:tgtEl>
                                        <p:attrNameLst>
                                          <p:attrName>style.visibility</p:attrName>
                                        </p:attrNameLst>
                                      </p:cBhvr>
                                      <p:to>
                                        <p:strVal val="visible"/>
                                      </p:to>
                                    </p:set>
                                    <p:anim to="" calcmode="lin" valueType="num">
                                      <p:cBhvr>
                                        <p:cTn id="14" dur="1" fill="hold"/>
                                        <p:tgtEl>
                                          <p:spTgt spid="139266"/>
                                        </p:tgtEl>
                                        <p:attrNameLst>
                                          <p:attrName/>
                                        </p:attrNameLst>
                                      </p:cBhvr>
                                    </p:anim>
                                  </p:childTnLst>
                                </p:cTn>
                              </p:par>
                            </p:childTnLst>
                          </p:cTn>
                        </p:par>
                        <p:par>
                          <p:cTn id="15" fill="hold">
                            <p:stCondLst>
                              <p:cond delay="500"/>
                            </p:stCondLst>
                            <p:childTnLst>
                              <p:par>
                                <p:cTn id="16" presetID="17" presetClass="entr" presetSubtype="10" fill="hold" grpId="0" nodeType="afterEffect">
                                  <p:stCondLst>
                                    <p:cond delay="0"/>
                                  </p:stCondLst>
                                  <p:childTnLst>
                                    <p:set>
                                      <p:cBhvr>
                                        <p:cTn id="17" dur="1" fill="hold">
                                          <p:stCondLst>
                                            <p:cond delay="0"/>
                                          </p:stCondLst>
                                        </p:cTn>
                                        <p:tgtEl>
                                          <p:spTgt spid="139269">
                                            <p:txEl>
                                              <p:pRg st="0" end="0"/>
                                            </p:txEl>
                                          </p:spTgt>
                                        </p:tgtEl>
                                        <p:attrNameLst>
                                          <p:attrName>style.visibility</p:attrName>
                                        </p:attrNameLst>
                                      </p:cBhvr>
                                      <p:to>
                                        <p:strVal val="visible"/>
                                      </p:to>
                                    </p:set>
                                    <p:anim calcmode="lin" valueType="num">
                                      <p:cBhvr>
                                        <p:cTn id="18" dur="500" fill="hold"/>
                                        <p:tgtEl>
                                          <p:spTgt spid="139269">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139269">
                                            <p:txEl>
                                              <p:pRg st="0" end="0"/>
                                            </p:txEl>
                                          </p:spTgt>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17" presetClass="entr" presetSubtype="10" fill="hold" grpId="0" nodeType="afterEffect">
                                  <p:stCondLst>
                                    <p:cond delay="0"/>
                                  </p:stCondLst>
                                  <p:childTnLst>
                                    <p:set>
                                      <p:cBhvr>
                                        <p:cTn id="22" dur="1" fill="hold">
                                          <p:stCondLst>
                                            <p:cond delay="0"/>
                                          </p:stCondLst>
                                        </p:cTn>
                                        <p:tgtEl>
                                          <p:spTgt spid="139269">
                                            <p:txEl>
                                              <p:pRg st="1" end="1"/>
                                            </p:txEl>
                                          </p:spTgt>
                                        </p:tgtEl>
                                        <p:attrNameLst>
                                          <p:attrName>style.visibility</p:attrName>
                                        </p:attrNameLst>
                                      </p:cBhvr>
                                      <p:to>
                                        <p:strVal val="visible"/>
                                      </p:to>
                                    </p:set>
                                    <p:anim calcmode="lin" valueType="num">
                                      <p:cBhvr>
                                        <p:cTn id="23" dur="500" fill="hold"/>
                                        <p:tgtEl>
                                          <p:spTgt spid="139269">
                                            <p:txEl>
                                              <p:pRg st="1" end="1"/>
                                            </p:txEl>
                                          </p:spTgt>
                                        </p:tgtEl>
                                        <p:attrNameLst>
                                          <p:attrName>ppt_w</p:attrName>
                                        </p:attrNameLst>
                                      </p:cBhvr>
                                      <p:tavLst>
                                        <p:tav tm="0">
                                          <p:val>
                                            <p:fltVal val="0"/>
                                          </p:val>
                                        </p:tav>
                                        <p:tav tm="100000">
                                          <p:val>
                                            <p:strVal val="#ppt_w"/>
                                          </p:val>
                                        </p:tav>
                                      </p:tavLst>
                                    </p:anim>
                                    <p:anim calcmode="lin" valueType="num">
                                      <p:cBhvr>
                                        <p:cTn id="24" dur="500" fill="hold"/>
                                        <p:tgtEl>
                                          <p:spTgt spid="139269">
                                            <p:txEl>
                                              <p:pRg st="1" end="1"/>
                                            </p:txEl>
                                          </p:spTgt>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7" presetClass="entr" presetSubtype="10" fill="hold" grpId="0" nodeType="afterEffect">
                                  <p:stCondLst>
                                    <p:cond delay="0"/>
                                  </p:stCondLst>
                                  <p:childTnLst>
                                    <p:set>
                                      <p:cBhvr>
                                        <p:cTn id="27" dur="1" fill="hold">
                                          <p:stCondLst>
                                            <p:cond delay="0"/>
                                          </p:stCondLst>
                                        </p:cTn>
                                        <p:tgtEl>
                                          <p:spTgt spid="139269">
                                            <p:txEl>
                                              <p:pRg st="2" end="2"/>
                                            </p:txEl>
                                          </p:spTgt>
                                        </p:tgtEl>
                                        <p:attrNameLst>
                                          <p:attrName>style.visibility</p:attrName>
                                        </p:attrNameLst>
                                      </p:cBhvr>
                                      <p:to>
                                        <p:strVal val="visible"/>
                                      </p:to>
                                    </p:set>
                                    <p:anim calcmode="lin" valueType="num">
                                      <p:cBhvr>
                                        <p:cTn id="28" dur="500" fill="hold"/>
                                        <p:tgtEl>
                                          <p:spTgt spid="139269">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139269">
                                            <p:txEl>
                                              <p:pRg st="2" end="2"/>
                                            </p:txEl>
                                          </p:spTgt>
                                        </p:tgtEl>
                                        <p:attrNameLst>
                                          <p:attrName>ppt_h</p:attrName>
                                        </p:attrNameLst>
                                      </p:cBhvr>
                                      <p:tavLst>
                                        <p:tav tm="0">
                                          <p:val>
                                            <p:strVal val="#ppt_h"/>
                                          </p:val>
                                        </p:tav>
                                        <p:tav tm="100000">
                                          <p:val>
                                            <p:strVal val="#ppt_h"/>
                                          </p:val>
                                        </p:tav>
                                      </p:tavLst>
                                    </p:anim>
                                  </p:childTnLst>
                                </p:cTn>
                              </p:par>
                            </p:childTnLst>
                          </p:cTn>
                        </p:par>
                        <p:par>
                          <p:cTn id="30" fill="hold">
                            <p:stCondLst>
                              <p:cond delay="2000"/>
                            </p:stCondLst>
                            <p:childTnLst>
                              <p:par>
                                <p:cTn id="31" presetID="17" presetClass="entr" presetSubtype="10" fill="hold" grpId="0" nodeType="afterEffect">
                                  <p:stCondLst>
                                    <p:cond delay="0"/>
                                  </p:stCondLst>
                                  <p:childTnLst>
                                    <p:set>
                                      <p:cBhvr>
                                        <p:cTn id="32" dur="1" fill="hold">
                                          <p:stCondLst>
                                            <p:cond delay="0"/>
                                          </p:stCondLst>
                                        </p:cTn>
                                        <p:tgtEl>
                                          <p:spTgt spid="139269">
                                            <p:txEl>
                                              <p:pRg st="3" end="3"/>
                                            </p:txEl>
                                          </p:spTgt>
                                        </p:tgtEl>
                                        <p:attrNameLst>
                                          <p:attrName>style.visibility</p:attrName>
                                        </p:attrNameLst>
                                      </p:cBhvr>
                                      <p:to>
                                        <p:strVal val="visible"/>
                                      </p:to>
                                    </p:set>
                                    <p:anim calcmode="lin" valueType="num">
                                      <p:cBhvr>
                                        <p:cTn id="33" dur="500" fill="hold"/>
                                        <p:tgtEl>
                                          <p:spTgt spid="139269">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139269">
                                            <p:txEl>
                                              <p:pRg st="3" end="3"/>
                                            </p:txEl>
                                          </p:spTgt>
                                        </p:tgtEl>
                                        <p:attrNameLst>
                                          <p:attrName>ppt_h</p:attrName>
                                        </p:attrNameLst>
                                      </p:cBhvr>
                                      <p:tavLst>
                                        <p:tav tm="0">
                                          <p:val>
                                            <p:strVal val="#ppt_h"/>
                                          </p:val>
                                        </p:tav>
                                        <p:tav tm="100000">
                                          <p:val>
                                            <p:strVal val="#ppt_h"/>
                                          </p:val>
                                        </p:tav>
                                      </p:tavLst>
                                    </p:anim>
                                  </p:childTnLst>
                                </p:cTn>
                              </p:par>
                            </p:childTnLst>
                          </p:cTn>
                        </p:par>
                        <p:par>
                          <p:cTn id="35" fill="hold">
                            <p:stCondLst>
                              <p:cond delay="2500"/>
                            </p:stCondLst>
                            <p:childTnLst>
                              <p:par>
                                <p:cTn id="36" presetID="17" presetClass="entr" presetSubtype="10" fill="hold" grpId="0" nodeType="afterEffect">
                                  <p:stCondLst>
                                    <p:cond delay="0"/>
                                  </p:stCondLst>
                                  <p:childTnLst>
                                    <p:set>
                                      <p:cBhvr>
                                        <p:cTn id="37" dur="1" fill="hold">
                                          <p:stCondLst>
                                            <p:cond delay="0"/>
                                          </p:stCondLst>
                                        </p:cTn>
                                        <p:tgtEl>
                                          <p:spTgt spid="139269">
                                            <p:txEl>
                                              <p:pRg st="4" end="4"/>
                                            </p:txEl>
                                          </p:spTgt>
                                        </p:tgtEl>
                                        <p:attrNameLst>
                                          <p:attrName>style.visibility</p:attrName>
                                        </p:attrNameLst>
                                      </p:cBhvr>
                                      <p:to>
                                        <p:strVal val="visible"/>
                                      </p:to>
                                    </p:set>
                                    <p:anim calcmode="lin" valueType="num">
                                      <p:cBhvr>
                                        <p:cTn id="38" dur="500" fill="hold"/>
                                        <p:tgtEl>
                                          <p:spTgt spid="139269">
                                            <p:txEl>
                                              <p:pRg st="4" end="4"/>
                                            </p:txEl>
                                          </p:spTgt>
                                        </p:tgtEl>
                                        <p:attrNameLst>
                                          <p:attrName>ppt_w</p:attrName>
                                        </p:attrNameLst>
                                      </p:cBhvr>
                                      <p:tavLst>
                                        <p:tav tm="0">
                                          <p:val>
                                            <p:fltVal val="0"/>
                                          </p:val>
                                        </p:tav>
                                        <p:tav tm="100000">
                                          <p:val>
                                            <p:strVal val="#ppt_w"/>
                                          </p:val>
                                        </p:tav>
                                      </p:tavLst>
                                    </p:anim>
                                    <p:anim calcmode="lin" valueType="num">
                                      <p:cBhvr>
                                        <p:cTn id="39" dur="500" fill="hold"/>
                                        <p:tgtEl>
                                          <p:spTgt spid="139269">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6" grpId="0"/>
      <p:bldP spid="139269" grpId="0" build="p">
        <p:tmplLst>
          <p:tmpl lvl="1">
            <p:tnLst>
              <p:par>
                <p:cTn presetID="17" presetClass="entr" presetSubtype="10" fill="hold" nodeType="afterEffect">
                  <p:stCondLst>
                    <p:cond delay="0"/>
                  </p:stCondLst>
                  <p:childTnLst>
                    <p:set>
                      <p:cBhvr>
                        <p:cTn dur="1" fill="hold">
                          <p:stCondLst>
                            <p:cond delay="0"/>
                          </p:stCondLst>
                        </p:cTn>
                        <p:tgtEl>
                          <p:spTgt spid="139269"/>
                        </p:tgtEl>
                        <p:attrNameLst>
                          <p:attrName>style.visibility</p:attrName>
                        </p:attrNameLst>
                      </p:cBhvr>
                      <p:to>
                        <p:strVal val="visible"/>
                      </p:to>
                    </p:set>
                    <p:anim calcmode="lin" valueType="num">
                      <p:cBhvr>
                        <p:cTn dur="500" fill="hold"/>
                        <p:tgtEl>
                          <p:spTgt spid="139269"/>
                        </p:tgtEl>
                        <p:attrNameLst>
                          <p:attrName>ppt_w</p:attrName>
                        </p:attrNameLst>
                      </p:cBhvr>
                      <p:tavLst>
                        <p:tav tm="0">
                          <p:val>
                            <p:fltVal val="0"/>
                          </p:val>
                        </p:tav>
                        <p:tav tm="100000">
                          <p:val>
                            <p:strVal val="#ppt_w"/>
                          </p:val>
                        </p:tav>
                      </p:tavLst>
                    </p:anim>
                    <p:anim calcmode="lin" valueType="num">
                      <p:cBhvr>
                        <p:cTn dur="500" fill="hold"/>
                        <p:tgtEl>
                          <p:spTgt spid="139269"/>
                        </p:tgtEl>
                        <p:attrNameLst>
                          <p:attrName>ppt_h</p:attrName>
                        </p:attrNameLst>
                      </p:cBhvr>
                      <p:tavLst>
                        <p:tav tm="0">
                          <p:val>
                            <p:strVal val="#ppt_h"/>
                          </p:val>
                        </p:tav>
                        <p:tav tm="100000">
                          <p:val>
                            <p:strVal val="#ppt_h"/>
                          </p:val>
                        </p:tav>
                      </p:tavLst>
                    </p:anim>
                  </p:childTnLst>
                </p:cTn>
              </p:par>
            </p:tnLst>
          </p:tmpl>
          <p:tmpl lvl="2">
            <p:tnLst>
              <p:par>
                <p:cTn presetID="17" presetClass="entr" presetSubtype="10" fill="hold" nodeType="afterEffect">
                  <p:stCondLst>
                    <p:cond delay="0"/>
                  </p:stCondLst>
                  <p:childTnLst>
                    <p:set>
                      <p:cBhvr>
                        <p:cTn dur="1" fill="hold">
                          <p:stCondLst>
                            <p:cond delay="0"/>
                          </p:stCondLst>
                        </p:cTn>
                        <p:tgtEl>
                          <p:spTgt spid="139269"/>
                        </p:tgtEl>
                        <p:attrNameLst>
                          <p:attrName>style.visibility</p:attrName>
                        </p:attrNameLst>
                      </p:cBhvr>
                      <p:to>
                        <p:strVal val="visible"/>
                      </p:to>
                    </p:set>
                    <p:anim calcmode="lin" valueType="num">
                      <p:cBhvr>
                        <p:cTn dur="500" fill="hold"/>
                        <p:tgtEl>
                          <p:spTgt spid="139269"/>
                        </p:tgtEl>
                        <p:attrNameLst>
                          <p:attrName>ppt_w</p:attrName>
                        </p:attrNameLst>
                      </p:cBhvr>
                      <p:tavLst>
                        <p:tav tm="0">
                          <p:val>
                            <p:fltVal val="0"/>
                          </p:val>
                        </p:tav>
                        <p:tav tm="100000">
                          <p:val>
                            <p:strVal val="#ppt_w"/>
                          </p:val>
                        </p:tav>
                      </p:tavLst>
                    </p:anim>
                    <p:anim calcmode="lin" valueType="num">
                      <p:cBhvr>
                        <p:cTn dur="500" fill="hold"/>
                        <p:tgtEl>
                          <p:spTgt spid="139269"/>
                        </p:tgtEl>
                        <p:attrNameLst>
                          <p:attrName>ppt_h</p:attrName>
                        </p:attrNameLst>
                      </p:cBhvr>
                      <p:tavLst>
                        <p:tav tm="0">
                          <p:val>
                            <p:strVal val="#ppt_h"/>
                          </p:val>
                        </p:tav>
                        <p:tav tm="100000">
                          <p:val>
                            <p:strVal val="#ppt_h"/>
                          </p:val>
                        </p:tav>
                      </p:tavLst>
                    </p:anim>
                  </p:childTnLst>
                </p:cTn>
              </p:par>
            </p:tnLst>
          </p:tmpl>
          <p:tmpl lvl="3">
            <p:tnLst>
              <p:par>
                <p:cTn presetID="17" presetClass="entr" presetSubtype="10" fill="hold" nodeType="afterEffect">
                  <p:stCondLst>
                    <p:cond delay="0"/>
                  </p:stCondLst>
                  <p:childTnLst>
                    <p:set>
                      <p:cBhvr>
                        <p:cTn dur="1" fill="hold">
                          <p:stCondLst>
                            <p:cond delay="0"/>
                          </p:stCondLst>
                        </p:cTn>
                        <p:tgtEl>
                          <p:spTgt spid="139269"/>
                        </p:tgtEl>
                        <p:attrNameLst>
                          <p:attrName>style.visibility</p:attrName>
                        </p:attrNameLst>
                      </p:cBhvr>
                      <p:to>
                        <p:strVal val="visible"/>
                      </p:to>
                    </p:set>
                    <p:anim calcmode="lin" valueType="num">
                      <p:cBhvr>
                        <p:cTn dur="500" fill="hold"/>
                        <p:tgtEl>
                          <p:spTgt spid="139269"/>
                        </p:tgtEl>
                        <p:attrNameLst>
                          <p:attrName>ppt_w</p:attrName>
                        </p:attrNameLst>
                      </p:cBhvr>
                      <p:tavLst>
                        <p:tav tm="0">
                          <p:val>
                            <p:fltVal val="0"/>
                          </p:val>
                        </p:tav>
                        <p:tav tm="100000">
                          <p:val>
                            <p:strVal val="#ppt_w"/>
                          </p:val>
                        </p:tav>
                      </p:tavLst>
                    </p:anim>
                    <p:anim calcmode="lin" valueType="num">
                      <p:cBhvr>
                        <p:cTn dur="500" fill="hold"/>
                        <p:tgtEl>
                          <p:spTgt spid="139269"/>
                        </p:tgtEl>
                        <p:attrNameLst>
                          <p:attrName>ppt_h</p:attrName>
                        </p:attrNameLst>
                      </p:cBhvr>
                      <p:tavLst>
                        <p:tav tm="0">
                          <p:val>
                            <p:strVal val="#ppt_h"/>
                          </p:val>
                        </p:tav>
                        <p:tav tm="100000">
                          <p:val>
                            <p:strVal val="#ppt_h"/>
                          </p:val>
                        </p:tav>
                      </p:tavLst>
                    </p:anim>
                  </p:childTnLst>
                </p:cTn>
              </p:par>
            </p:tnLst>
          </p:tmpl>
          <p:tmpl lvl="4">
            <p:tnLst>
              <p:par>
                <p:cTn presetID="17" presetClass="entr" presetSubtype="10" fill="hold" nodeType="afterEffect">
                  <p:stCondLst>
                    <p:cond delay="0"/>
                  </p:stCondLst>
                  <p:childTnLst>
                    <p:set>
                      <p:cBhvr>
                        <p:cTn dur="1" fill="hold">
                          <p:stCondLst>
                            <p:cond delay="0"/>
                          </p:stCondLst>
                        </p:cTn>
                        <p:tgtEl>
                          <p:spTgt spid="139269"/>
                        </p:tgtEl>
                        <p:attrNameLst>
                          <p:attrName>style.visibility</p:attrName>
                        </p:attrNameLst>
                      </p:cBhvr>
                      <p:to>
                        <p:strVal val="visible"/>
                      </p:to>
                    </p:set>
                    <p:anim calcmode="lin" valueType="num">
                      <p:cBhvr>
                        <p:cTn dur="500" fill="hold"/>
                        <p:tgtEl>
                          <p:spTgt spid="139269"/>
                        </p:tgtEl>
                        <p:attrNameLst>
                          <p:attrName>ppt_w</p:attrName>
                        </p:attrNameLst>
                      </p:cBhvr>
                      <p:tavLst>
                        <p:tav tm="0">
                          <p:val>
                            <p:fltVal val="0"/>
                          </p:val>
                        </p:tav>
                        <p:tav tm="100000">
                          <p:val>
                            <p:strVal val="#ppt_w"/>
                          </p:val>
                        </p:tav>
                      </p:tavLst>
                    </p:anim>
                    <p:anim calcmode="lin" valueType="num">
                      <p:cBhvr>
                        <p:cTn dur="500" fill="hold"/>
                        <p:tgtEl>
                          <p:spTgt spid="139269"/>
                        </p:tgtEl>
                        <p:attrNameLst>
                          <p:attrName>ppt_h</p:attrName>
                        </p:attrNameLst>
                      </p:cBhvr>
                      <p:tavLst>
                        <p:tav tm="0">
                          <p:val>
                            <p:strVal val="#ppt_h"/>
                          </p:val>
                        </p:tav>
                        <p:tav tm="100000">
                          <p:val>
                            <p:strVal val="#ppt_h"/>
                          </p:val>
                        </p:tav>
                      </p:tavLst>
                    </p:anim>
                  </p:childTnLst>
                </p:cTn>
              </p:par>
            </p:tnLst>
          </p:tmpl>
          <p:tmpl lvl="5">
            <p:tnLst>
              <p:par>
                <p:cTn presetID="17" presetClass="entr" presetSubtype="10" fill="hold" nodeType="afterEffect">
                  <p:stCondLst>
                    <p:cond delay="0"/>
                  </p:stCondLst>
                  <p:childTnLst>
                    <p:set>
                      <p:cBhvr>
                        <p:cTn dur="1" fill="hold">
                          <p:stCondLst>
                            <p:cond delay="0"/>
                          </p:stCondLst>
                        </p:cTn>
                        <p:tgtEl>
                          <p:spTgt spid="139269"/>
                        </p:tgtEl>
                        <p:attrNameLst>
                          <p:attrName>style.visibility</p:attrName>
                        </p:attrNameLst>
                      </p:cBhvr>
                      <p:to>
                        <p:strVal val="visible"/>
                      </p:to>
                    </p:set>
                    <p:anim calcmode="lin" valueType="num">
                      <p:cBhvr>
                        <p:cTn dur="500" fill="hold"/>
                        <p:tgtEl>
                          <p:spTgt spid="139269"/>
                        </p:tgtEl>
                        <p:attrNameLst>
                          <p:attrName>ppt_w</p:attrName>
                        </p:attrNameLst>
                      </p:cBhvr>
                      <p:tavLst>
                        <p:tav tm="0">
                          <p:val>
                            <p:fltVal val="0"/>
                          </p:val>
                        </p:tav>
                        <p:tav tm="100000">
                          <p:val>
                            <p:strVal val="#ppt_w"/>
                          </p:val>
                        </p:tav>
                      </p:tavLst>
                    </p:anim>
                    <p:anim calcmode="lin" valueType="num">
                      <p:cBhvr>
                        <p:cTn dur="500" fill="hold"/>
                        <p:tgtEl>
                          <p:spTgt spid="139269"/>
                        </p:tgtEl>
                        <p:attrNameLst>
                          <p:attrName>ppt_h</p:attrName>
                        </p:attrNameLst>
                      </p:cBhvr>
                      <p:tavLst>
                        <p:tav tm="0">
                          <p:val>
                            <p:strVal val="#ppt_h"/>
                          </p:val>
                        </p:tav>
                        <p:tav tm="100000">
                          <p:val>
                            <p:strVal val="#ppt_h"/>
                          </p:val>
                        </p:tav>
                      </p:tavLst>
                    </p:anim>
                  </p:childTnLst>
                </p:cTn>
              </p:par>
            </p:tnLst>
          </p:tmpl>
        </p:tmplLst>
      </p:bldP>
    </p:bldLst>
  </p:timing>
  <p:txStyles>
    <p:titleStyle>
      <a:lvl1pPr algn="l" rtl="0" eaLnBrk="0" fontAlgn="base" hangingPunct="0">
        <a:spcBef>
          <a:spcPct val="0"/>
        </a:spcBef>
        <a:spcAft>
          <a:spcPct val="0"/>
        </a:spcAft>
        <a:defRPr sz="4400">
          <a:solidFill>
            <a:srgbClr val="990000"/>
          </a:solidFill>
          <a:latin typeface="+mj-lt"/>
          <a:ea typeface="+mj-ea"/>
          <a:cs typeface="+mj-cs"/>
        </a:defRPr>
      </a:lvl1pPr>
      <a:lvl2pPr algn="l" rtl="0" eaLnBrk="0" fontAlgn="base" hangingPunct="0">
        <a:spcBef>
          <a:spcPct val="0"/>
        </a:spcBef>
        <a:spcAft>
          <a:spcPct val="0"/>
        </a:spcAft>
        <a:defRPr sz="4400">
          <a:solidFill>
            <a:srgbClr val="990000"/>
          </a:solidFill>
          <a:latin typeface="Tahoma" pitchFamily="34" charset="0"/>
        </a:defRPr>
      </a:lvl2pPr>
      <a:lvl3pPr algn="l" rtl="0" eaLnBrk="0" fontAlgn="base" hangingPunct="0">
        <a:spcBef>
          <a:spcPct val="0"/>
        </a:spcBef>
        <a:spcAft>
          <a:spcPct val="0"/>
        </a:spcAft>
        <a:defRPr sz="4400">
          <a:solidFill>
            <a:srgbClr val="990000"/>
          </a:solidFill>
          <a:latin typeface="Tahoma" pitchFamily="34" charset="0"/>
        </a:defRPr>
      </a:lvl3pPr>
      <a:lvl4pPr algn="l" rtl="0" eaLnBrk="0" fontAlgn="base" hangingPunct="0">
        <a:spcBef>
          <a:spcPct val="0"/>
        </a:spcBef>
        <a:spcAft>
          <a:spcPct val="0"/>
        </a:spcAft>
        <a:defRPr sz="4400">
          <a:solidFill>
            <a:srgbClr val="990000"/>
          </a:solidFill>
          <a:latin typeface="Tahoma" pitchFamily="34" charset="0"/>
        </a:defRPr>
      </a:lvl4pPr>
      <a:lvl5pPr algn="l" rtl="0" eaLnBrk="0" fontAlgn="base" hangingPunct="0">
        <a:spcBef>
          <a:spcPct val="0"/>
        </a:spcBef>
        <a:spcAft>
          <a:spcPct val="0"/>
        </a:spcAft>
        <a:defRPr sz="4400">
          <a:solidFill>
            <a:srgbClr val="990000"/>
          </a:solidFill>
          <a:latin typeface="Tahoma" pitchFamily="34" charset="0"/>
        </a:defRPr>
      </a:lvl5pPr>
      <a:lvl6pPr marL="457200" algn="l" rtl="0" fontAlgn="base">
        <a:spcBef>
          <a:spcPct val="0"/>
        </a:spcBef>
        <a:spcAft>
          <a:spcPct val="0"/>
        </a:spcAft>
        <a:defRPr sz="4400">
          <a:solidFill>
            <a:srgbClr val="990000"/>
          </a:solidFill>
          <a:latin typeface="Tahoma" pitchFamily="34" charset="0"/>
        </a:defRPr>
      </a:lvl6pPr>
      <a:lvl7pPr marL="914400" algn="l" rtl="0" fontAlgn="base">
        <a:spcBef>
          <a:spcPct val="0"/>
        </a:spcBef>
        <a:spcAft>
          <a:spcPct val="0"/>
        </a:spcAft>
        <a:defRPr sz="4400">
          <a:solidFill>
            <a:srgbClr val="990000"/>
          </a:solidFill>
          <a:latin typeface="Tahoma" pitchFamily="34" charset="0"/>
        </a:defRPr>
      </a:lvl7pPr>
      <a:lvl8pPr marL="1371600" algn="l" rtl="0" fontAlgn="base">
        <a:spcBef>
          <a:spcPct val="0"/>
        </a:spcBef>
        <a:spcAft>
          <a:spcPct val="0"/>
        </a:spcAft>
        <a:defRPr sz="4400">
          <a:solidFill>
            <a:srgbClr val="990000"/>
          </a:solidFill>
          <a:latin typeface="Tahoma" pitchFamily="34" charset="0"/>
        </a:defRPr>
      </a:lvl8pPr>
      <a:lvl9pPr marL="1828800" algn="l" rtl="0" fontAlgn="base">
        <a:spcBef>
          <a:spcPct val="0"/>
        </a:spcBef>
        <a:spcAft>
          <a:spcPct val="0"/>
        </a:spcAft>
        <a:defRPr sz="4400">
          <a:solidFill>
            <a:srgbClr val="990000"/>
          </a:solidFill>
          <a:latin typeface="Tahoma" pitchFamily="34" charset="0"/>
        </a:defRPr>
      </a:lvl9pPr>
    </p:titleStyle>
    <p:bodyStyle>
      <a:lvl1pPr marL="342900" indent="-342900" algn="l" rtl="0" eaLnBrk="0" fontAlgn="base" hangingPunct="0">
        <a:spcBef>
          <a:spcPct val="20000"/>
        </a:spcBef>
        <a:spcAft>
          <a:spcPct val="0"/>
        </a:spcAft>
        <a:buChar char="•"/>
        <a:defRPr sz="2400">
          <a:solidFill>
            <a:srgbClr val="336600"/>
          </a:solidFill>
          <a:latin typeface="+mn-lt"/>
          <a:ea typeface="+mn-ea"/>
          <a:cs typeface="+mn-cs"/>
        </a:defRPr>
      </a:lvl1pPr>
      <a:lvl2pPr marL="742950" indent="-285750" algn="l" rtl="0" eaLnBrk="0" fontAlgn="base" hangingPunct="0">
        <a:spcBef>
          <a:spcPct val="20000"/>
        </a:spcBef>
        <a:spcAft>
          <a:spcPct val="0"/>
        </a:spcAft>
        <a:buChar char="–"/>
        <a:defRPr sz="2000">
          <a:solidFill>
            <a:srgbClr val="000099"/>
          </a:solidFill>
          <a:latin typeface="+mj-lt"/>
        </a:defRPr>
      </a:lvl2pPr>
      <a:lvl3pPr marL="1143000" indent="-228600" algn="l" rtl="0" eaLnBrk="0" fontAlgn="base" hangingPunct="0">
        <a:spcBef>
          <a:spcPct val="20000"/>
        </a:spcBef>
        <a:spcAft>
          <a:spcPct val="0"/>
        </a:spcAft>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fontAlgn="base">
        <a:spcBef>
          <a:spcPct val="20000"/>
        </a:spcBef>
        <a:spcAft>
          <a:spcPct val="0"/>
        </a:spcAft>
        <a:buChar char="»"/>
        <a:defRPr sz="2000">
          <a:solidFill>
            <a:schemeClr val="tx1"/>
          </a:solidFill>
          <a:latin typeface="+mj-lt"/>
        </a:defRPr>
      </a:lvl6pPr>
      <a:lvl7pPr marL="2971800" indent="-228600" algn="l" rtl="0" fontAlgn="base">
        <a:spcBef>
          <a:spcPct val="20000"/>
        </a:spcBef>
        <a:spcAft>
          <a:spcPct val="0"/>
        </a:spcAft>
        <a:buChar char="»"/>
        <a:defRPr sz="2000">
          <a:solidFill>
            <a:schemeClr val="tx1"/>
          </a:solidFill>
          <a:latin typeface="+mj-lt"/>
        </a:defRPr>
      </a:lvl7pPr>
      <a:lvl8pPr marL="3429000" indent="-228600" algn="l" rtl="0" fontAlgn="base">
        <a:spcBef>
          <a:spcPct val="20000"/>
        </a:spcBef>
        <a:spcAft>
          <a:spcPct val="0"/>
        </a:spcAft>
        <a:buChar char="»"/>
        <a:defRPr sz="2000">
          <a:solidFill>
            <a:schemeClr val="tx1"/>
          </a:solidFill>
          <a:latin typeface="+mj-lt"/>
        </a:defRPr>
      </a:lvl8pPr>
      <a:lvl9pPr marL="3886200" indent="-228600" algn="l" rtl="0" fontAlgn="base">
        <a:spcBef>
          <a:spcPct val="20000"/>
        </a:spcBef>
        <a:spcAft>
          <a:spcPct val="0"/>
        </a:spcAft>
        <a:buChar char="»"/>
        <a:defRPr sz="20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812800" y="76200"/>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8199" name="Line 7"/>
          <p:cNvSpPr>
            <a:spLocks noChangeShapeType="1"/>
          </p:cNvSpPr>
          <p:nvPr userDrawn="1"/>
        </p:nvSpPr>
        <p:spPr bwMode="auto">
          <a:xfrm>
            <a:off x="711200" y="1219200"/>
            <a:ext cx="11176000" cy="0"/>
          </a:xfrm>
          <a:prstGeom prst="line">
            <a:avLst/>
          </a:prstGeom>
          <a:noFill/>
          <a:ln w="57150">
            <a:solidFill>
              <a:schemeClr val="tx1"/>
            </a:solidFill>
            <a:round/>
            <a:headEnd/>
            <a:tailEnd/>
          </a:ln>
          <a:effectLst/>
        </p:spPr>
        <p:txBody>
          <a:bodyPr/>
          <a:lstStyle/>
          <a:p>
            <a:pPr>
              <a:defRPr/>
            </a:pPr>
            <a:endParaRPr lang="en-US" sz="2400"/>
          </a:p>
        </p:txBody>
      </p:sp>
      <p:pic>
        <p:nvPicPr>
          <p:cNvPr id="8200" name="Picture 8" descr="smart_cvr_v3_pg4"/>
          <p:cNvPicPr>
            <a:picLocks noChangeAspect="1" noChangeArrowheads="1"/>
          </p:cNvPicPr>
          <p:nvPr userDrawn="1"/>
        </p:nvPicPr>
        <p:blipFill>
          <a:blip r:embed="rId14"/>
          <a:srcRect l="71381" t="40492" b="37776"/>
          <a:stretch>
            <a:fillRect/>
          </a:stretch>
        </p:blipFill>
        <p:spPr bwMode="auto">
          <a:xfrm>
            <a:off x="0" y="0"/>
            <a:ext cx="711200" cy="6858000"/>
          </a:xfrm>
          <a:prstGeom prst="rect">
            <a:avLst/>
          </a:prstGeom>
          <a:noFill/>
          <a:ln w="9525">
            <a:noFill/>
            <a:miter lim="800000"/>
            <a:headEnd/>
            <a:tailEnd/>
          </a:ln>
        </p:spPr>
      </p:pic>
      <p:sp>
        <p:nvSpPr>
          <p:cNvPr id="8202" name="Rectangle 10"/>
          <p:cNvSpPr>
            <a:spLocks noGrp="1" noChangeArrowheads="1"/>
          </p:cNvSpPr>
          <p:nvPr>
            <p:ph type="body" idx="1"/>
          </p:nvPr>
        </p:nvSpPr>
        <p:spPr bwMode="auto">
          <a:xfrm>
            <a:off x="914400" y="1524000"/>
            <a:ext cx="109728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80030"/>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 id="2147484099"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withEffect">
                                  <p:stCondLst>
                                    <p:cond delay="0"/>
                                  </p:stCondLst>
                                  <p:childTnLst>
                                    <p:set>
                                      <p:cBhvr>
                                        <p:cTn id="6" dur="1" fill="hold">
                                          <p:stCondLst>
                                            <p:cond delay="0"/>
                                          </p:stCondLst>
                                        </p:cTn>
                                        <p:tgtEl>
                                          <p:spTgt spid="8200"/>
                                        </p:tgtEl>
                                        <p:attrNameLst>
                                          <p:attrName>style.visibility</p:attrName>
                                        </p:attrNameLst>
                                      </p:cBhvr>
                                      <p:to>
                                        <p:strVal val="visible"/>
                                      </p:to>
                                    </p:set>
                                    <p:anim calcmode="lin" valueType="num">
                                      <p:cBhvr>
                                        <p:cTn id="7" dur="500" fill="hold"/>
                                        <p:tgtEl>
                                          <p:spTgt spid="8200"/>
                                        </p:tgtEl>
                                        <p:attrNameLst>
                                          <p:attrName>ppt_x</p:attrName>
                                        </p:attrNameLst>
                                      </p:cBhvr>
                                      <p:tavLst>
                                        <p:tav tm="0">
                                          <p:val>
                                            <p:strVal val="#ppt_x"/>
                                          </p:val>
                                        </p:tav>
                                        <p:tav tm="100000">
                                          <p:val>
                                            <p:strVal val="#ppt_x"/>
                                          </p:val>
                                        </p:tav>
                                      </p:tavLst>
                                    </p:anim>
                                    <p:anim calcmode="lin" valueType="num">
                                      <p:cBhvr>
                                        <p:cTn id="8" dur="500" fill="hold"/>
                                        <p:tgtEl>
                                          <p:spTgt spid="8200"/>
                                        </p:tgtEl>
                                        <p:attrNameLst>
                                          <p:attrName>ppt_y</p:attrName>
                                        </p:attrNameLst>
                                      </p:cBhvr>
                                      <p:tavLst>
                                        <p:tav tm="0">
                                          <p:val>
                                            <p:strVal val="#ppt_y-#ppt_h/2"/>
                                          </p:val>
                                        </p:tav>
                                        <p:tav tm="100000">
                                          <p:val>
                                            <p:strVal val="#ppt_y"/>
                                          </p:val>
                                        </p:tav>
                                      </p:tavLst>
                                    </p:anim>
                                    <p:anim calcmode="lin" valueType="num">
                                      <p:cBhvr>
                                        <p:cTn id="9" dur="500" fill="hold"/>
                                        <p:tgtEl>
                                          <p:spTgt spid="8200"/>
                                        </p:tgtEl>
                                        <p:attrNameLst>
                                          <p:attrName>ppt_w</p:attrName>
                                        </p:attrNameLst>
                                      </p:cBhvr>
                                      <p:tavLst>
                                        <p:tav tm="0">
                                          <p:val>
                                            <p:strVal val="#ppt_w"/>
                                          </p:val>
                                        </p:tav>
                                        <p:tav tm="100000">
                                          <p:val>
                                            <p:strVal val="#ppt_w"/>
                                          </p:val>
                                        </p:tav>
                                      </p:tavLst>
                                    </p:anim>
                                    <p:anim calcmode="lin" valueType="num">
                                      <p:cBhvr>
                                        <p:cTn id="10" dur="500" fill="hold"/>
                                        <p:tgtEl>
                                          <p:spTgt spid="8200"/>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24" presetClass="entr" presetSubtype="0" fill="hold" grpId="0" nodeType="afterEffect">
                                  <p:stCondLst>
                                    <p:cond delay="0"/>
                                  </p:stCondLst>
                                  <p:childTnLst>
                                    <p:set>
                                      <p:cBhvr>
                                        <p:cTn id="13" dur="1" fill="hold">
                                          <p:stCondLst>
                                            <p:cond delay="0"/>
                                          </p:stCondLst>
                                        </p:cTn>
                                        <p:tgtEl>
                                          <p:spTgt spid="8194"/>
                                        </p:tgtEl>
                                        <p:attrNameLst>
                                          <p:attrName>style.visibility</p:attrName>
                                        </p:attrNameLst>
                                      </p:cBhvr>
                                      <p:to>
                                        <p:strVal val="visible"/>
                                      </p:to>
                                    </p:set>
                                    <p:anim to="" calcmode="lin" valueType="num">
                                      <p:cBhvr>
                                        <p:cTn id="14" dur="1" fill="hold"/>
                                        <p:tgtEl>
                                          <p:spTgt spid="8194"/>
                                        </p:tgtEl>
                                        <p:attrNameLst>
                                          <p:attrName/>
                                        </p:attrNameLst>
                                      </p:cBhvr>
                                    </p:anim>
                                  </p:childTnLst>
                                </p:cTn>
                              </p:par>
                            </p:childTnLst>
                          </p:cTn>
                        </p:par>
                        <p:par>
                          <p:cTn id="15" fill="hold">
                            <p:stCondLst>
                              <p:cond delay="500"/>
                            </p:stCondLst>
                            <p:childTnLst>
                              <p:par>
                                <p:cTn id="16" presetID="17" presetClass="entr" presetSubtype="10" fill="hold" grpId="0" nodeType="afterEffect">
                                  <p:stCondLst>
                                    <p:cond delay="0"/>
                                  </p:stCondLst>
                                  <p:childTnLst>
                                    <p:set>
                                      <p:cBhvr>
                                        <p:cTn id="17" dur="1" fill="hold">
                                          <p:stCondLst>
                                            <p:cond delay="0"/>
                                          </p:stCondLst>
                                        </p:cTn>
                                        <p:tgtEl>
                                          <p:spTgt spid="8202">
                                            <p:txEl>
                                              <p:pRg st="0" end="0"/>
                                            </p:txEl>
                                          </p:spTgt>
                                        </p:tgtEl>
                                        <p:attrNameLst>
                                          <p:attrName>style.visibility</p:attrName>
                                        </p:attrNameLst>
                                      </p:cBhvr>
                                      <p:to>
                                        <p:strVal val="visible"/>
                                      </p:to>
                                    </p:set>
                                    <p:anim calcmode="lin" valueType="num">
                                      <p:cBhvr>
                                        <p:cTn id="18" dur="500" fill="hold"/>
                                        <p:tgtEl>
                                          <p:spTgt spid="8202">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8202">
                                            <p:txEl>
                                              <p:pRg st="0" end="0"/>
                                            </p:txEl>
                                          </p:spTgt>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17" presetClass="entr" presetSubtype="10" fill="hold" grpId="0" nodeType="afterEffect">
                                  <p:stCondLst>
                                    <p:cond delay="0"/>
                                  </p:stCondLst>
                                  <p:childTnLst>
                                    <p:set>
                                      <p:cBhvr>
                                        <p:cTn id="22" dur="1" fill="hold">
                                          <p:stCondLst>
                                            <p:cond delay="0"/>
                                          </p:stCondLst>
                                        </p:cTn>
                                        <p:tgtEl>
                                          <p:spTgt spid="8202">
                                            <p:txEl>
                                              <p:pRg st="1" end="1"/>
                                            </p:txEl>
                                          </p:spTgt>
                                        </p:tgtEl>
                                        <p:attrNameLst>
                                          <p:attrName>style.visibility</p:attrName>
                                        </p:attrNameLst>
                                      </p:cBhvr>
                                      <p:to>
                                        <p:strVal val="visible"/>
                                      </p:to>
                                    </p:set>
                                    <p:anim calcmode="lin" valueType="num">
                                      <p:cBhvr>
                                        <p:cTn id="23" dur="500" fill="hold"/>
                                        <p:tgtEl>
                                          <p:spTgt spid="8202">
                                            <p:txEl>
                                              <p:pRg st="1" end="1"/>
                                            </p:txEl>
                                          </p:spTgt>
                                        </p:tgtEl>
                                        <p:attrNameLst>
                                          <p:attrName>ppt_w</p:attrName>
                                        </p:attrNameLst>
                                      </p:cBhvr>
                                      <p:tavLst>
                                        <p:tav tm="0">
                                          <p:val>
                                            <p:fltVal val="0"/>
                                          </p:val>
                                        </p:tav>
                                        <p:tav tm="100000">
                                          <p:val>
                                            <p:strVal val="#ppt_w"/>
                                          </p:val>
                                        </p:tav>
                                      </p:tavLst>
                                    </p:anim>
                                    <p:anim calcmode="lin" valueType="num">
                                      <p:cBhvr>
                                        <p:cTn id="24" dur="500" fill="hold"/>
                                        <p:tgtEl>
                                          <p:spTgt spid="8202">
                                            <p:txEl>
                                              <p:pRg st="1" end="1"/>
                                            </p:txEl>
                                          </p:spTgt>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7" presetClass="entr" presetSubtype="10" fill="hold" grpId="0" nodeType="afterEffect">
                                  <p:stCondLst>
                                    <p:cond delay="0"/>
                                  </p:stCondLst>
                                  <p:childTnLst>
                                    <p:set>
                                      <p:cBhvr>
                                        <p:cTn id="27" dur="1" fill="hold">
                                          <p:stCondLst>
                                            <p:cond delay="0"/>
                                          </p:stCondLst>
                                        </p:cTn>
                                        <p:tgtEl>
                                          <p:spTgt spid="8202">
                                            <p:txEl>
                                              <p:pRg st="2" end="2"/>
                                            </p:txEl>
                                          </p:spTgt>
                                        </p:tgtEl>
                                        <p:attrNameLst>
                                          <p:attrName>style.visibility</p:attrName>
                                        </p:attrNameLst>
                                      </p:cBhvr>
                                      <p:to>
                                        <p:strVal val="visible"/>
                                      </p:to>
                                    </p:set>
                                    <p:anim calcmode="lin" valueType="num">
                                      <p:cBhvr>
                                        <p:cTn id="28" dur="500" fill="hold"/>
                                        <p:tgtEl>
                                          <p:spTgt spid="8202">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8202">
                                            <p:txEl>
                                              <p:pRg st="2" end="2"/>
                                            </p:txEl>
                                          </p:spTgt>
                                        </p:tgtEl>
                                        <p:attrNameLst>
                                          <p:attrName>ppt_h</p:attrName>
                                        </p:attrNameLst>
                                      </p:cBhvr>
                                      <p:tavLst>
                                        <p:tav tm="0">
                                          <p:val>
                                            <p:strVal val="#ppt_h"/>
                                          </p:val>
                                        </p:tav>
                                        <p:tav tm="100000">
                                          <p:val>
                                            <p:strVal val="#ppt_h"/>
                                          </p:val>
                                        </p:tav>
                                      </p:tavLst>
                                    </p:anim>
                                  </p:childTnLst>
                                </p:cTn>
                              </p:par>
                            </p:childTnLst>
                          </p:cTn>
                        </p:par>
                        <p:par>
                          <p:cTn id="30" fill="hold">
                            <p:stCondLst>
                              <p:cond delay="2000"/>
                            </p:stCondLst>
                            <p:childTnLst>
                              <p:par>
                                <p:cTn id="31" presetID="17" presetClass="entr" presetSubtype="10" fill="hold" grpId="0" nodeType="afterEffect">
                                  <p:stCondLst>
                                    <p:cond delay="0"/>
                                  </p:stCondLst>
                                  <p:childTnLst>
                                    <p:set>
                                      <p:cBhvr>
                                        <p:cTn id="32" dur="1" fill="hold">
                                          <p:stCondLst>
                                            <p:cond delay="0"/>
                                          </p:stCondLst>
                                        </p:cTn>
                                        <p:tgtEl>
                                          <p:spTgt spid="8202">
                                            <p:txEl>
                                              <p:pRg st="3" end="3"/>
                                            </p:txEl>
                                          </p:spTgt>
                                        </p:tgtEl>
                                        <p:attrNameLst>
                                          <p:attrName>style.visibility</p:attrName>
                                        </p:attrNameLst>
                                      </p:cBhvr>
                                      <p:to>
                                        <p:strVal val="visible"/>
                                      </p:to>
                                    </p:set>
                                    <p:anim calcmode="lin" valueType="num">
                                      <p:cBhvr>
                                        <p:cTn id="33" dur="500" fill="hold"/>
                                        <p:tgtEl>
                                          <p:spTgt spid="8202">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8202">
                                            <p:txEl>
                                              <p:pRg st="3" end="3"/>
                                            </p:txEl>
                                          </p:spTgt>
                                        </p:tgtEl>
                                        <p:attrNameLst>
                                          <p:attrName>ppt_h</p:attrName>
                                        </p:attrNameLst>
                                      </p:cBhvr>
                                      <p:tavLst>
                                        <p:tav tm="0">
                                          <p:val>
                                            <p:strVal val="#ppt_h"/>
                                          </p:val>
                                        </p:tav>
                                        <p:tav tm="100000">
                                          <p:val>
                                            <p:strVal val="#ppt_h"/>
                                          </p:val>
                                        </p:tav>
                                      </p:tavLst>
                                    </p:anim>
                                  </p:childTnLst>
                                </p:cTn>
                              </p:par>
                            </p:childTnLst>
                          </p:cTn>
                        </p:par>
                        <p:par>
                          <p:cTn id="35" fill="hold">
                            <p:stCondLst>
                              <p:cond delay="2500"/>
                            </p:stCondLst>
                            <p:childTnLst>
                              <p:par>
                                <p:cTn id="36" presetID="17" presetClass="entr" presetSubtype="10" fill="hold" grpId="0" nodeType="afterEffect">
                                  <p:stCondLst>
                                    <p:cond delay="0"/>
                                  </p:stCondLst>
                                  <p:childTnLst>
                                    <p:set>
                                      <p:cBhvr>
                                        <p:cTn id="37" dur="1" fill="hold">
                                          <p:stCondLst>
                                            <p:cond delay="0"/>
                                          </p:stCondLst>
                                        </p:cTn>
                                        <p:tgtEl>
                                          <p:spTgt spid="8202">
                                            <p:txEl>
                                              <p:pRg st="4" end="4"/>
                                            </p:txEl>
                                          </p:spTgt>
                                        </p:tgtEl>
                                        <p:attrNameLst>
                                          <p:attrName>style.visibility</p:attrName>
                                        </p:attrNameLst>
                                      </p:cBhvr>
                                      <p:to>
                                        <p:strVal val="visible"/>
                                      </p:to>
                                    </p:set>
                                    <p:anim calcmode="lin" valueType="num">
                                      <p:cBhvr>
                                        <p:cTn id="38" dur="500" fill="hold"/>
                                        <p:tgtEl>
                                          <p:spTgt spid="8202">
                                            <p:txEl>
                                              <p:pRg st="4" end="4"/>
                                            </p:txEl>
                                          </p:spTgt>
                                        </p:tgtEl>
                                        <p:attrNameLst>
                                          <p:attrName>ppt_w</p:attrName>
                                        </p:attrNameLst>
                                      </p:cBhvr>
                                      <p:tavLst>
                                        <p:tav tm="0">
                                          <p:val>
                                            <p:fltVal val="0"/>
                                          </p:val>
                                        </p:tav>
                                        <p:tav tm="100000">
                                          <p:val>
                                            <p:strVal val="#ppt_w"/>
                                          </p:val>
                                        </p:tav>
                                      </p:tavLst>
                                    </p:anim>
                                    <p:anim calcmode="lin" valueType="num">
                                      <p:cBhvr>
                                        <p:cTn id="39" dur="500" fill="hold"/>
                                        <p:tgtEl>
                                          <p:spTgt spid="8202">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202" grpId="0" build="p">
        <p:tmplLst>
          <p:tmpl lvl="1">
            <p:tnLst>
              <p:par>
                <p:cTn presetID="17" presetClass="entr" presetSubtype="10" fill="hold" nodeType="afterEffect">
                  <p:stCondLst>
                    <p:cond delay="0"/>
                  </p:stCondLst>
                  <p:childTnLst>
                    <p:set>
                      <p:cBhvr>
                        <p:cTn dur="1" fill="hold">
                          <p:stCondLst>
                            <p:cond delay="0"/>
                          </p:stCondLst>
                        </p:cTn>
                        <p:tgtEl>
                          <p:spTgt spid="8202"/>
                        </p:tgtEl>
                        <p:attrNameLst>
                          <p:attrName>style.visibility</p:attrName>
                        </p:attrNameLst>
                      </p:cBhvr>
                      <p:to>
                        <p:strVal val="visible"/>
                      </p:to>
                    </p:set>
                    <p:anim calcmode="lin" valueType="num">
                      <p:cBhvr>
                        <p:cTn dur="500" fill="hold"/>
                        <p:tgtEl>
                          <p:spTgt spid="8202"/>
                        </p:tgtEl>
                        <p:attrNameLst>
                          <p:attrName>ppt_w</p:attrName>
                        </p:attrNameLst>
                      </p:cBhvr>
                      <p:tavLst>
                        <p:tav tm="0">
                          <p:val>
                            <p:fltVal val="0"/>
                          </p:val>
                        </p:tav>
                        <p:tav tm="100000">
                          <p:val>
                            <p:strVal val="#ppt_w"/>
                          </p:val>
                        </p:tav>
                      </p:tavLst>
                    </p:anim>
                    <p:anim calcmode="lin" valueType="num">
                      <p:cBhvr>
                        <p:cTn dur="500" fill="hold"/>
                        <p:tgtEl>
                          <p:spTgt spid="8202"/>
                        </p:tgtEl>
                        <p:attrNameLst>
                          <p:attrName>ppt_h</p:attrName>
                        </p:attrNameLst>
                      </p:cBhvr>
                      <p:tavLst>
                        <p:tav tm="0">
                          <p:val>
                            <p:strVal val="#ppt_h"/>
                          </p:val>
                        </p:tav>
                        <p:tav tm="100000">
                          <p:val>
                            <p:strVal val="#ppt_h"/>
                          </p:val>
                        </p:tav>
                      </p:tavLst>
                    </p:anim>
                  </p:childTnLst>
                </p:cTn>
              </p:par>
            </p:tnLst>
          </p:tmpl>
          <p:tmpl lvl="2">
            <p:tnLst>
              <p:par>
                <p:cTn presetID="17" presetClass="entr" presetSubtype="10" fill="hold" nodeType="afterEffect">
                  <p:stCondLst>
                    <p:cond delay="0"/>
                  </p:stCondLst>
                  <p:childTnLst>
                    <p:set>
                      <p:cBhvr>
                        <p:cTn dur="1" fill="hold">
                          <p:stCondLst>
                            <p:cond delay="0"/>
                          </p:stCondLst>
                        </p:cTn>
                        <p:tgtEl>
                          <p:spTgt spid="8202"/>
                        </p:tgtEl>
                        <p:attrNameLst>
                          <p:attrName>style.visibility</p:attrName>
                        </p:attrNameLst>
                      </p:cBhvr>
                      <p:to>
                        <p:strVal val="visible"/>
                      </p:to>
                    </p:set>
                    <p:anim calcmode="lin" valueType="num">
                      <p:cBhvr>
                        <p:cTn dur="500" fill="hold"/>
                        <p:tgtEl>
                          <p:spTgt spid="8202"/>
                        </p:tgtEl>
                        <p:attrNameLst>
                          <p:attrName>ppt_w</p:attrName>
                        </p:attrNameLst>
                      </p:cBhvr>
                      <p:tavLst>
                        <p:tav tm="0">
                          <p:val>
                            <p:fltVal val="0"/>
                          </p:val>
                        </p:tav>
                        <p:tav tm="100000">
                          <p:val>
                            <p:strVal val="#ppt_w"/>
                          </p:val>
                        </p:tav>
                      </p:tavLst>
                    </p:anim>
                    <p:anim calcmode="lin" valueType="num">
                      <p:cBhvr>
                        <p:cTn dur="500" fill="hold"/>
                        <p:tgtEl>
                          <p:spTgt spid="8202"/>
                        </p:tgtEl>
                        <p:attrNameLst>
                          <p:attrName>ppt_h</p:attrName>
                        </p:attrNameLst>
                      </p:cBhvr>
                      <p:tavLst>
                        <p:tav tm="0">
                          <p:val>
                            <p:strVal val="#ppt_h"/>
                          </p:val>
                        </p:tav>
                        <p:tav tm="100000">
                          <p:val>
                            <p:strVal val="#ppt_h"/>
                          </p:val>
                        </p:tav>
                      </p:tavLst>
                    </p:anim>
                  </p:childTnLst>
                </p:cTn>
              </p:par>
            </p:tnLst>
          </p:tmpl>
          <p:tmpl lvl="3">
            <p:tnLst>
              <p:par>
                <p:cTn presetID="17" presetClass="entr" presetSubtype="10" fill="hold" nodeType="afterEffect">
                  <p:stCondLst>
                    <p:cond delay="0"/>
                  </p:stCondLst>
                  <p:childTnLst>
                    <p:set>
                      <p:cBhvr>
                        <p:cTn dur="1" fill="hold">
                          <p:stCondLst>
                            <p:cond delay="0"/>
                          </p:stCondLst>
                        </p:cTn>
                        <p:tgtEl>
                          <p:spTgt spid="8202"/>
                        </p:tgtEl>
                        <p:attrNameLst>
                          <p:attrName>style.visibility</p:attrName>
                        </p:attrNameLst>
                      </p:cBhvr>
                      <p:to>
                        <p:strVal val="visible"/>
                      </p:to>
                    </p:set>
                    <p:anim calcmode="lin" valueType="num">
                      <p:cBhvr>
                        <p:cTn dur="500" fill="hold"/>
                        <p:tgtEl>
                          <p:spTgt spid="8202"/>
                        </p:tgtEl>
                        <p:attrNameLst>
                          <p:attrName>ppt_w</p:attrName>
                        </p:attrNameLst>
                      </p:cBhvr>
                      <p:tavLst>
                        <p:tav tm="0">
                          <p:val>
                            <p:fltVal val="0"/>
                          </p:val>
                        </p:tav>
                        <p:tav tm="100000">
                          <p:val>
                            <p:strVal val="#ppt_w"/>
                          </p:val>
                        </p:tav>
                      </p:tavLst>
                    </p:anim>
                    <p:anim calcmode="lin" valueType="num">
                      <p:cBhvr>
                        <p:cTn dur="500" fill="hold"/>
                        <p:tgtEl>
                          <p:spTgt spid="8202"/>
                        </p:tgtEl>
                        <p:attrNameLst>
                          <p:attrName>ppt_h</p:attrName>
                        </p:attrNameLst>
                      </p:cBhvr>
                      <p:tavLst>
                        <p:tav tm="0">
                          <p:val>
                            <p:strVal val="#ppt_h"/>
                          </p:val>
                        </p:tav>
                        <p:tav tm="100000">
                          <p:val>
                            <p:strVal val="#ppt_h"/>
                          </p:val>
                        </p:tav>
                      </p:tavLst>
                    </p:anim>
                  </p:childTnLst>
                </p:cTn>
              </p:par>
            </p:tnLst>
          </p:tmpl>
          <p:tmpl lvl="4">
            <p:tnLst>
              <p:par>
                <p:cTn presetID="17" presetClass="entr" presetSubtype="10" fill="hold" nodeType="afterEffect">
                  <p:stCondLst>
                    <p:cond delay="0"/>
                  </p:stCondLst>
                  <p:childTnLst>
                    <p:set>
                      <p:cBhvr>
                        <p:cTn dur="1" fill="hold">
                          <p:stCondLst>
                            <p:cond delay="0"/>
                          </p:stCondLst>
                        </p:cTn>
                        <p:tgtEl>
                          <p:spTgt spid="8202"/>
                        </p:tgtEl>
                        <p:attrNameLst>
                          <p:attrName>style.visibility</p:attrName>
                        </p:attrNameLst>
                      </p:cBhvr>
                      <p:to>
                        <p:strVal val="visible"/>
                      </p:to>
                    </p:set>
                    <p:anim calcmode="lin" valueType="num">
                      <p:cBhvr>
                        <p:cTn dur="500" fill="hold"/>
                        <p:tgtEl>
                          <p:spTgt spid="8202"/>
                        </p:tgtEl>
                        <p:attrNameLst>
                          <p:attrName>ppt_w</p:attrName>
                        </p:attrNameLst>
                      </p:cBhvr>
                      <p:tavLst>
                        <p:tav tm="0">
                          <p:val>
                            <p:fltVal val="0"/>
                          </p:val>
                        </p:tav>
                        <p:tav tm="100000">
                          <p:val>
                            <p:strVal val="#ppt_w"/>
                          </p:val>
                        </p:tav>
                      </p:tavLst>
                    </p:anim>
                    <p:anim calcmode="lin" valueType="num">
                      <p:cBhvr>
                        <p:cTn dur="500" fill="hold"/>
                        <p:tgtEl>
                          <p:spTgt spid="8202"/>
                        </p:tgtEl>
                        <p:attrNameLst>
                          <p:attrName>ppt_h</p:attrName>
                        </p:attrNameLst>
                      </p:cBhvr>
                      <p:tavLst>
                        <p:tav tm="0">
                          <p:val>
                            <p:strVal val="#ppt_h"/>
                          </p:val>
                        </p:tav>
                        <p:tav tm="100000">
                          <p:val>
                            <p:strVal val="#ppt_h"/>
                          </p:val>
                        </p:tav>
                      </p:tavLst>
                    </p:anim>
                  </p:childTnLst>
                </p:cTn>
              </p:par>
            </p:tnLst>
          </p:tmpl>
          <p:tmpl lvl="5">
            <p:tnLst>
              <p:par>
                <p:cTn presetID="17" presetClass="entr" presetSubtype="10" fill="hold" nodeType="afterEffect">
                  <p:stCondLst>
                    <p:cond delay="0"/>
                  </p:stCondLst>
                  <p:childTnLst>
                    <p:set>
                      <p:cBhvr>
                        <p:cTn dur="1" fill="hold">
                          <p:stCondLst>
                            <p:cond delay="0"/>
                          </p:stCondLst>
                        </p:cTn>
                        <p:tgtEl>
                          <p:spTgt spid="8202"/>
                        </p:tgtEl>
                        <p:attrNameLst>
                          <p:attrName>style.visibility</p:attrName>
                        </p:attrNameLst>
                      </p:cBhvr>
                      <p:to>
                        <p:strVal val="visible"/>
                      </p:to>
                    </p:set>
                    <p:anim calcmode="lin" valueType="num">
                      <p:cBhvr>
                        <p:cTn dur="500" fill="hold"/>
                        <p:tgtEl>
                          <p:spTgt spid="8202"/>
                        </p:tgtEl>
                        <p:attrNameLst>
                          <p:attrName>ppt_w</p:attrName>
                        </p:attrNameLst>
                      </p:cBhvr>
                      <p:tavLst>
                        <p:tav tm="0">
                          <p:val>
                            <p:fltVal val="0"/>
                          </p:val>
                        </p:tav>
                        <p:tav tm="100000">
                          <p:val>
                            <p:strVal val="#ppt_w"/>
                          </p:val>
                        </p:tav>
                      </p:tavLst>
                    </p:anim>
                    <p:anim calcmode="lin" valueType="num">
                      <p:cBhvr>
                        <p:cTn dur="500" fill="hold"/>
                        <p:tgtEl>
                          <p:spTgt spid="8202"/>
                        </p:tgtEl>
                        <p:attrNameLst>
                          <p:attrName>ppt_h</p:attrName>
                        </p:attrNameLst>
                      </p:cBhvr>
                      <p:tavLst>
                        <p:tav tm="0">
                          <p:val>
                            <p:strVal val="#ppt_h"/>
                          </p:val>
                        </p:tav>
                        <p:tav tm="100000">
                          <p:val>
                            <p:strVal val="#ppt_h"/>
                          </p:val>
                        </p:tav>
                      </p:tavLst>
                    </p:anim>
                  </p:childTnLst>
                </p:cTn>
              </p:par>
            </p:tnLst>
          </p:tmpl>
        </p:tmplLst>
      </p:bldP>
    </p:bldLst>
  </p:timing>
  <p:txStyles>
    <p:titleStyle>
      <a:lvl1pPr algn="l" rtl="0" eaLnBrk="0" fontAlgn="base" hangingPunct="0">
        <a:spcBef>
          <a:spcPct val="0"/>
        </a:spcBef>
        <a:spcAft>
          <a:spcPct val="0"/>
        </a:spcAft>
        <a:defRPr sz="4400">
          <a:solidFill>
            <a:srgbClr val="990000"/>
          </a:solidFill>
          <a:latin typeface="+mj-lt"/>
          <a:ea typeface="+mj-ea"/>
          <a:cs typeface="+mj-cs"/>
        </a:defRPr>
      </a:lvl1pPr>
      <a:lvl2pPr algn="l" rtl="0" eaLnBrk="0" fontAlgn="base" hangingPunct="0">
        <a:spcBef>
          <a:spcPct val="0"/>
        </a:spcBef>
        <a:spcAft>
          <a:spcPct val="0"/>
        </a:spcAft>
        <a:defRPr sz="4400">
          <a:solidFill>
            <a:srgbClr val="990000"/>
          </a:solidFill>
          <a:latin typeface="Tahoma" pitchFamily="34" charset="0"/>
        </a:defRPr>
      </a:lvl2pPr>
      <a:lvl3pPr algn="l" rtl="0" eaLnBrk="0" fontAlgn="base" hangingPunct="0">
        <a:spcBef>
          <a:spcPct val="0"/>
        </a:spcBef>
        <a:spcAft>
          <a:spcPct val="0"/>
        </a:spcAft>
        <a:defRPr sz="4400">
          <a:solidFill>
            <a:srgbClr val="990000"/>
          </a:solidFill>
          <a:latin typeface="Tahoma" pitchFamily="34" charset="0"/>
        </a:defRPr>
      </a:lvl3pPr>
      <a:lvl4pPr algn="l" rtl="0" eaLnBrk="0" fontAlgn="base" hangingPunct="0">
        <a:spcBef>
          <a:spcPct val="0"/>
        </a:spcBef>
        <a:spcAft>
          <a:spcPct val="0"/>
        </a:spcAft>
        <a:defRPr sz="4400">
          <a:solidFill>
            <a:srgbClr val="990000"/>
          </a:solidFill>
          <a:latin typeface="Tahoma" pitchFamily="34" charset="0"/>
        </a:defRPr>
      </a:lvl4pPr>
      <a:lvl5pPr algn="l" rtl="0" eaLnBrk="0" fontAlgn="base" hangingPunct="0">
        <a:spcBef>
          <a:spcPct val="0"/>
        </a:spcBef>
        <a:spcAft>
          <a:spcPct val="0"/>
        </a:spcAft>
        <a:defRPr sz="4400">
          <a:solidFill>
            <a:srgbClr val="990000"/>
          </a:solidFill>
          <a:latin typeface="Tahoma" pitchFamily="34" charset="0"/>
        </a:defRPr>
      </a:lvl5pPr>
      <a:lvl6pPr marL="457200" algn="l" rtl="0" fontAlgn="base">
        <a:spcBef>
          <a:spcPct val="0"/>
        </a:spcBef>
        <a:spcAft>
          <a:spcPct val="0"/>
        </a:spcAft>
        <a:defRPr sz="4400">
          <a:solidFill>
            <a:srgbClr val="990000"/>
          </a:solidFill>
          <a:latin typeface="Tahoma" pitchFamily="34" charset="0"/>
        </a:defRPr>
      </a:lvl6pPr>
      <a:lvl7pPr marL="914400" algn="l" rtl="0" fontAlgn="base">
        <a:spcBef>
          <a:spcPct val="0"/>
        </a:spcBef>
        <a:spcAft>
          <a:spcPct val="0"/>
        </a:spcAft>
        <a:defRPr sz="4400">
          <a:solidFill>
            <a:srgbClr val="990000"/>
          </a:solidFill>
          <a:latin typeface="Tahoma" pitchFamily="34" charset="0"/>
        </a:defRPr>
      </a:lvl7pPr>
      <a:lvl8pPr marL="1371600" algn="l" rtl="0" fontAlgn="base">
        <a:spcBef>
          <a:spcPct val="0"/>
        </a:spcBef>
        <a:spcAft>
          <a:spcPct val="0"/>
        </a:spcAft>
        <a:defRPr sz="4400">
          <a:solidFill>
            <a:srgbClr val="990000"/>
          </a:solidFill>
          <a:latin typeface="Tahoma" pitchFamily="34" charset="0"/>
        </a:defRPr>
      </a:lvl8pPr>
      <a:lvl9pPr marL="1828800" algn="l" rtl="0" fontAlgn="base">
        <a:spcBef>
          <a:spcPct val="0"/>
        </a:spcBef>
        <a:spcAft>
          <a:spcPct val="0"/>
        </a:spcAft>
        <a:defRPr sz="4400">
          <a:solidFill>
            <a:srgbClr val="990000"/>
          </a:solidFill>
          <a:latin typeface="Tahoma" pitchFamily="34" charset="0"/>
        </a:defRPr>
      </a:lvl9pPr>
    </p:titleStyle>
    <p:bodyStyle>
      <a:lvl1pPr marL="342900" indent="-342900" algn="l" rtl="0" eaLnBrk="0" fontAlgn="base" hangingPunct="0">
        <a:spcBef>
          <a:spcPct val="20000"/>
        </a:spcBef>
        <a:spcAft>
          <a:spcPct val="0"/>
        </a:spcAft>
        <a:buChar char="•"/>
        <a:defRPr sz="2400">
          <a:solidFill>
            <a:srgbClr val="336600"/>
          </a:solidFill>
          <a:latin typeface="+mn-lt"/>
          <a:ea typeface="+mn-ea"/>
          <a:cs typeface="+mn-cs"/>
        </a:defRPr>
      </a:lvl1pPr>
      <a:lvl2pPr marL="742950" indent="-285750" algn="l" rtl="0" eaLnBrk="0" fontAlgn="base" hangingPunct="0">
        <a:spcBef>
          <a:spcPct val="20000"/>
        </a:spcBef>
        <a:spcAft>
          <a:spcPct val="0"/>
        </a:spcAft>
        <a:buChar char="–"/>
        <a:defRPr sz="2000">
          <a:solidFill>
            <a:srgbClr val="000099"/>
          </a:solidFill>
          <a:latin typeface="+mj-lt"/>
        </a:defRPr>
      </a:lvl2pPr>
      <a:lvl3pPr marL="1143000" indent="-228600" algn="l" rtl="0" eaLnBrk="0" fontAlgn="base" hangingPunct="0">
        <a:spcBef>
          <a:spcPct val="20000"/>
        </a:spcBef>
        <a:spcAft>
          <a:spcPct val="0"/>
        </a:spcAft>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fontAlgn="base">
        <a:spcBef>
          <a:spcPct val="20000"/>
        </a:spcBef>
        <a:spcAft>
          <a:spcPct val="0"/>
        </a:spcAft>
        <a:buChar char="»"/>
        <a:defRPr sz="2000">
          <a:solidFill>
            <a:schemeClr val="tx1"/>
          </a:solidFill>
          <a:latin typeface="+mj-lt"/>
        </a:defRPr>
      </a:lvl6pPr>
      <a:lvl7pPr marL="2971800" indent="-228600" algn="l" rtl="0" fontAlgn="base">
        <a:spcBef>
          <a:spcPct val="20000"/>
        </a:spcBef>
        <a:spcAft>
          <a:spcPct val="0"/>
        </a:spcAft>
        <a:buChar char="»"/>
        <a:defRPr sz="2000">
          <a:solidFill>
            <a:schemeClr val="tx1"/>
          </a:solidFill>
          <a:latin typeface="+mj-lt"/>
        </a:defRPr>
      </a:lvl7pPr>
      <a:lvl8pPr marL="3429000" indent="-228600" algn="l" rtl="0" fontAlgn="base">
        <a:spcBef>
          <a:spcPct val="20000"/>
        </a:spcBef>
        <a:spcAft>
          <a:spcPct val="0"/>
        </a:spcAft>
        <a:buChar char="»"/>
        <a:defRPr sz="2000">
          <a:solidFill>
            <a:schemeClr val="tx1"/>
          </a:solidFill>
          <a:latin typeface="+mj-lt"/>
        </a:defRPr>
      </a:lvl8pPr>
      <a:lvl9pPr marL="3886200" indent="-228600" algn="l" rtl="0" fontAlgn="base">
        <a:spcBef>
          <a:spcPct val="20000"/>
        </a:spcBef>
        <a:spcAft>
          <a:spcPct val="0"/>
        </a:spcAft>
        <a:buChar char="»"/>
        <a:defRPr sz="20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7733" y="985833"/>
            <a:ext cx="90148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1pPr>
            <a:lvl2pPr lvl="1">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2pPr>
            <a:lvl3pPr lvl="2">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3pPr>
            <a:lvl4pPr lvl="3">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4pPr>
            <a:lvl5pPr lvl="4">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5pPr>
            <a:lvl6pPr lvl="5">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6pPr>
            <a:lvl7pPr lvl="6">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7pPr>
            <a:lvl8pPr lvl="7">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8pPr>
            <a:lvl9pPr lvl="8">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9pPr>
          </a:lstStyle>
          <a:p>
            <a:endParaRPr/>
          </a:p>
        </p:txBody>
      </p:sp>
      <p:sp>
        <p:nvSpPr>
          <p:cNvPr id="7" name="Google Shape;7;p1"/>
          <p:cNvSpPr txBox="1">
            <a:spLocks noGrp="1"/>
          </p:cNvSpPr>
          <p:nvPr>
            <p:ph type="body" idx="1"/>
          </p:nvPr>
        </p:nvSpPr>
        <p:spPr>
          <a:xfrm>
            <a:off x="957733" y="2311400"/>
            <a:ext cx="9014800" cy="39740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1pPr>
            <a:lvl2pPr marL="914400" lvl="1"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2pPr>
            <a:lvl3pPr marL="1371600" lvl="2"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3pPr>
            <a:lvl4pPr marL="1828800" lvl="3"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4pPr>
            <a:lvl5pPr marL="2286000" lvl="4"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5pPr>
            <a:lvl6pPr marL="2743200" lvl="5"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6pPr>
            <a:lvl7pPr marL="3200400" lvl="6"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7pPr>
            <a:lvl8pPr marL="3657600" lvl="7"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8pPr>
            <a:lvl9pPr marL="4114800" lvl="8"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9pPr>
          </a:lstStyle>
          <a:p>
            <a:endParaRPr/>
          </a:p>
        </p:txBody>
      </p:sp>
    </p:spTree>
    <p:extLst>
      <p:ext uri="{BB962C8B-B14F-4D97-AF65-F5344CB8AC3E}">
        <p14:creationId xmlns:p14="http://schemas.microsoft.com/office/powerpoint/2010/main" val="4022431330"/>
      </p:ext>
    </p:extLst>
  </p:cSld>
  <p:clrMap bg1="lt1" tx1="dk1" bg2="dk2" tx2="lt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 id="2147484116" r:id="rId13"/>
    <p:sldLayoutId id="2147484117" r:id="rId14"/>
    <p:sldLayoutId id="2147484118" r:id="rId15"/>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EBEDEE"/>
        </a:solidFill>
        <a:effectLst/>
      </p:bgPr>
    </p:bg>
    <p:spTree>
      <p:nvGrpSpPr>
        <p:cNvPr id="1" name=""/>
        <p:cNvGrpSpPr/>
        <p:nvPr/>
      </p:nvGrpSpPr>
      <p:grpSpPr>
        <a:xfrm>
          <a:off x="0" y="0"/>
          <a:ext cx="0" cy="0"/>
          <a:chOff x="0" y="0"/>
          <a:chExt cx="0" cy="0"/>
        </a:xfrm>
      </p:grpSpPr>
      <p:pic>
        <p:nvPicPr>
          <p:cNvPr id="3074"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 y="3409950"/>
            <a:ext cx="4663017"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838200" y="365126"/>
            <a:ext cx="11190403" cy="1325563"/>
          </a:xfrm>
          <a:prstGeom prst="rect">
            <a:avLst/>
          </a:prstGeom>
        </p:spPr>
        <p:txBody>
          <a:bodyPr vert="horz" lIns="91440" tIns="45720" rIns="91440" bIns="45720" rtlCol="0" anchor="ctr">
            <a:normAutofit/>
          </a:bodyPr>
          <a:lstStyle/>
          <a:p>
            <a:r>
              <a:rPr lang="en-US" altLang="ko-KR" dirty="0"/>
              <a:t>Click to edit Master title style</a:t>
            </a:r>
            <a:endParaRPr lang="ko-KR" altLang="en-US" dirty="0"/>
          </a:p>
        </p:txBody>
      </p:sp>
      <p:sp>
        <p:nvSpPr>
          <p:cNvPr id="3" name="Text Placeholder 2"/>
          <p:cNvSpPr>
            <a:spLocks noGrp="1"/>
          </p:cNvSpPr>
          <p:nvPr>
            <p:ph type="body" idx="1"/>
          </p:nvPr>
        </p:nvSpPr>
        <p:spPr>
          <a:xfrm>
            <a:off x="838200" y="1825625"/>
            <a:ext cx="11190403" cy="4351338"/>
          </a:xfrm>
          <a:prstGeom prst="rect">
            <a:avLst/>
          </a:prstGeom>
        </p:spPr>
        <p:txBody>
          <a:bodyPr vert="horz" lIns="91440" tIns="45720" rIns="91440" bIns="45720" rtlCol="0">
            <a:normAutofit/>
          </a:bodyPr>
          <a:lstStyle/>
          <a:p>
            <a:pPr lvl="0"/>
            <a:r>
              <a:rPr lang="en-US" altLang="ko-KR" dirty="0"/>
              <a:t>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Tree>
    <p:extLst>
      <p:ext uri="{BB962C8B-B14F-4D97-AF65-F5344CB8AC3E}">
        <p14:creationId xmlns:p14="http://schemas.microsoft.com/office/powerpoint/2010/main" val="11845576"/>
      </p:ext>
    </p:extLst>
  </p:cSld>
  <p:clrMap bg1="lt1" tx1="dk1" bg2="lt2" tx2="dk2" accent1="accent1" accent2="accent2" accent3="accent3" accent4="accent4" accent5="accent5" accent6="accent6" hlink="hlink" folHlink="folHlink"/>
  <p:sldLayoutIdLst>
    <p:sldLayoutId id="2147484120" r:id="rId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hf hdr="0" ftr="0" dt="0"/>
  <p:txStyles>
    <p:titleStyle>
      <a:lvl1pPr algn="l" rtl="0" eaLnBrk="0" fontAlgn="base" hangingPunct="0">
        <a:lnSpc>
          <a:spcPct val="90000"/>
        </a:lnSpc>
        <a:spcBef>
          <a:spcPct val="0"/>
        </a:spcBef>
        <a:spcAft>
          <a:spcPct val="0"/>
        </a:spcAft>
        <a:defRPr sz="4400" b="0" kern="1200" cap="none" spc="0">
          <a:ln w="0"/>
          <a:solidFill>
            <a:srgbClr val="C00000"/>
          </a:solidFill>
          <a:effectLst>
            <a:outerShdw blurRad="38100" dist="19050" dir="2700000" algn="tl" rotWithShape="0">
              <a:schemeClr val="dk1">
                <a:alpha val="40000"/>
              </a:schemeClr>
            </a:outerShdw>
          </a:effectLst>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400" b="0" kern="1200" cap="none" spc="0">
          <a:ln w="0"/>
          <a:solidFill>
            <a:srgbClr val="005273"/>
          </a:solidFill>
          <a:effectLst>
            <a:outerShdw blurRad="38100" dist="19050" dir="2700000" algn="tl" rotWithShape="0">
              <a:schemeClr val="dk1">
                <a:alpha val="40000"/>
              </a:schemeClr>
            </a:outerShdw>
          </a:effectLst>
          <a:latin typeface="Vaud"/>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000" b="0" kern="1200" cap="none" spc="0">
          <a:ln w="0"/>
          <a:solidFill>
            <a:srgbClr val="002060"/>
          </a:solidFill>
          <a:effectLst>
            <a:outerShdw blurRad="38100" dist="19050" dir="2700000" algn="tl" rotWithShape="0">
              <a:schemeClr val="dk1">
                <a:alpha val="40000"/>
              </a:schemeClr>
            </a:outerShdw>
          </a:effectLst>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800" b="0" kern="1200" cap="none" spc="0">
          <a:ln w="0"/>
          <a:solidFill>
            <a:schemeClr val="tx1"/>
          </a:solidFill>
          <a:effectLst>
            <a:outerShdw blurRad="38100" dist="19050" dir="2700000" algn="tl" rotWithShape="0">
              <a:schemeClr val="dk1">
                <a:alpha val="40000"/>
              </a:schemeClr>
            </a:outerShdw>
          </a:effectLst>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600" b="0" kern="1200" cap="none" spc="0">
          <a:ln w="0"/>
          <a:solidFill>
            <a:schemeClr val="tx1"/>
          </a:solidFill>
          <a:effectLst>
            <a:outerShdw blurRad="38100" dist="19050" dir="2700000" algn="tl" rotWithShape="0">
              <a:schemeClr val="dk1">
                <a:alpha val="40000"/>
              </a:schemeClr>
            </a:outerShdw>
          </a:effectLst>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600" b="0" kern="1200" cap="none" spc="0">
          <a:ln w="0"/>
          <a:solidFill>
            <a:schemeClr val="tx1"/>
          </a:solidFill>
          <a:effectLst>
            <a:outerShdw blurRad="38100" dist="19050" dir="2700000" algn="tl" rotWithShape="0">
              <a:schemeClr val="dk1">
                <a:alpha val="40000"/>
              </a:scheme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ltLang="ko-KR"/>
              <a:t>Click to edit Master title style</a:t>
            </a:r>
            <a:endParaRPr lang="ko-KR"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8DC9EC-B753-4971-9778-8CE2CEBDAA22}" type="datetimeFigureOut">
              <a:rPr lang="ko-KR" altLang="en-US" smtClean="0"/>
              <a:t>2023-01-14</a:t>
            </a:fld>
            <a:endParaRPr lang="ko-KR"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045563-5F18-4195-98B1-4BF9D8E6E423}" type="slidenum">
              <a:rPr lang="ko-KR" altLang="en-US" smtClean="0"/>
              <a:t>‹#›</a:t>
            </a:fld>
            <a:endParaRPr lang="ko-KR" altLang="en-US"/>
          </a:p>
        </p:txBody>
      </p:sp>
    </p:spTree>
    <p:extLst>
      <p:ext uri="{BB962C8B-B14F-4D97-AF65-F5344CB8AC3E}">
        <p14:creationId xmlns:p14="http://schemas.microsoft.com/office/powerpoint/2010/main" val="2555324469"/>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92A9EB5-02C2-4078-985B-42E43138077D}" type="slidenum">
              <a:rPr lang="en-US" smtClean="0"/>
              <a:pPr>
                <a:defRPr/>
              </a:pPr>
              <a:t>‹#›</a:t>
            </a:fld>
            <a:endParaRPr lang="en-US"/>
          </a:p>
        </p:txBody>
      </p:sp>
      <p:pic>
        <p:nvPicPr>
          <p:cNvPr id="7" name="Picture 1"/>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 y="3409950"/>
            <a:ext cx="4663017"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157413"/>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 id="2147484158" r:id="rId12"/>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0.png"/><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11.bin"/><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12.bin"/><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13.bin"/><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14.bin"/><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15.bin"/><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16.bin"/><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oleObject" Target="../embeddings/oleObject17.bin"/><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18.bin"/><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4.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tags" Target="../tags/tag5.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6.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7.xml"/></Relationships>
</file>

<file path=ppt/slides/_rels/slide45.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10.bin"/><Relationship Id="rId3" Type="http://schemas.openxmlformats.org/officeDocument/2006/relationships/image" Target="../media/image19.wmf"/><Relationship Id="rId7" Type="http://schemas.openxmlformats.org/officeDocument/2006/relationships/oleObject" Target="../embeddings/oleObject4.bin"/><Relationship Id="rId12" Type="http://schemas.openxmlformats.org/officeDocument/2006/relationships/oleObject" Target="../embeddings/oleObject9.bin"/><Relationship Id="rId2" Type="http://schemas.openxmlformats.org/officeDocument/2006/relationships/oleObject" Target="../embeddings/oleObject1.bin"/><Relationship Id="rId1" Type="http://schemas.openxmlformats.org/officeDocument/2006/relationships/slideLayout" Target="../slideLayouts/slideLayout17.xml"/><Relationship Id="rId6" Type="http://schemas.openxmlformats.org/officeDocument/2006/relationships/oleObject" Target="../embeddings/oleObject3.bin"/><Relationship Id="rId11" Type="http://schemas.openxmlformats.org/officeDocument/2006/relationships/oleObject" Target="../embeddings/oleObject8.bin"/><Relationship Id="rId5" Type="http://schemas.openxmlformats.org/officeDocument/2006/relationships/image" Target="../media/image20.wmf"/><Relationship Id="rId10" Type="http://schemas.openxmlformats.org/officeDocument/2006/relationships/oleObject" Target="../embeddings/oleObject7.bin"/><Relationship Id="rId4" Type="http://schemas.openxmlformats.org/officeDocument/2006/relationships/oleObject" Target="../embeddings/oleObject2.bin"/><Relationship Id="rId9" Type="http://schemas.openxmlformats.org/officeDocument/2006/relationships/oleObject" Target="../embeddings/oleObject6.bin"/></Relationships>
</file>

<file path=ppt/slides/_rels/slide50.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8.xml"/></Relationships>
</file>

<file path=ppt/slides/_rels/slide6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embeddings/oleObject19.bin"/><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06.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20.bin"/><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12.xml"/><Relationship Id="rId1" Type="http://schemas.openxmlformats.org/officeDocument/2006/relationships/slideLayout" Target="../slideLayouts/slideLayout122.xml"/><Relationship Id="rId4" Type="http://schemas.openxmlformats.org/officeDocument/2006/relationships/image" Target="../media/image47.w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2.xml"/></Relationships>
</file>

<file path=ppt/slides/_rels/slide97.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oleObject" Target="../embeddings/oleObject22.bin"/><Relationship Id="rId1" Type="http://schemas.openxmlformats.org/officeDocument/2006/relationships/slideLayout" Target="../slideLayouts/slideLayout117.xml"/><Relationship Id="rId5" Type="http://schemas.openxmlformats.org/officeDocument/2006/relationships/image" Target="../media/image4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28800" y="4191001"/>
            <a:ext cx="8534400" cy="1500187"/>
          </a:xfrm>
        </p:spPr>
        <p:txBody>
          <a:bodyPr/>
          <a:lstStyle/>
          <a:p>
            <a:pPr algn="r"/>
            <a:r>
              <a:rPr lang="en-US" sz="3600" b="0" dirty="0">
                <a:effectLst>
                  <a:outerShdw blurRad="38100" dist="38100" dir="2700000" algn="tl">
                    <a:srgbClr val="000000">
                      <a:alpha val="43137"/>
                    </a:srgbClr>
                  </a:outerShdw>
                </a:effectLst>
              </a:rPr>
              <a:t>To the Session on Finance…</a:t>
            </a:r>
            <a:endParaRPr lang="ko-KR" altLang="en-US" sz="3600" b="0" dirty="0"/>
          </a:p>
        </p:txBody>
      </p:sp>
      <p:pic>
        <p:nvPicPr>
          <p:cNvPr id="328706" name="Picture 2" descr="Image result for welc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447800"/>
            <a:ext cx="5067300" cy="3333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2200" y="2514601"/>
            <a:ext cx="7239000" cy="2739211"/>
          </a:xfrm>
          <a:prstGeom prst="rect">
            <a:avLst/>
          </a:prstGeom>
          <a:solidFill>
            <a:schemeClr val="bg1"/>
          </a:solidFill>
        </p:spPr>
        <p:txBody>
          <a:bodyPr>
            <a:spAutoFit/>
          </a:bodyPr>
          <a:lstStyle/>
          <a:p>
            <a:pPr algn="just">
              <a:defRPr/>
            </a:pPr>
            <a:r>
              <a:rPr lang="en-US" sz="3600" dirty="0">
                <a:ln w="0"/>
                <a:solidFill>
                  <a:srgbClr val="000000"/>
                </a:solidFill>
                <a:effectLst>
                  <a:outerShdw blurRad="38100" dist="19050" dir="2700000" algn="tl" rotWithShape="0">
                    <a:srgbClr val="000000">
                      <a:alpha val="40000"/>
                    </a:srgbClr>
                  </a:outerShdw>
                </a:effectLst>
              </a:rPr>
              <a:t>All these are talking about </a:t>
            </a:r>
            <a:r>
              <a:rPr lang="en-US" sz="3600" dirty="0">
                <a:ln w="0"/>
                <a:solidFill>
                  <a:schemeClr val="accent4">
                    <a:lumMod val="50000"/>
                  </a:schemeClr>
                </a:solidFill>
                <a:effectLst>
                  <a:outerShdw blurRad="38100" dist="19050" dir="2700000" algn="tl" rotWithShape="0">
                    <a:srgbClr val="000000">
                      <a:alpha val="40000"/>
                    </a:srgbClr>
                  </a:outerShdw>
                </a:effectLst>
              </a:rPr>
              <a:t>VALUE</a:t>
            </a:r>
            <a:r>
              <a:rPr lang="en-US" sz="3600" dirty="0">
                <a:ln w="0"/>
                <a:solidFill>
                  <a:srgbClr val="000000"/>
                </a:solidFill>
                <a:effectLst>
                  <a:outerShdw blurRad="38100" dist="19050" dir="2700000" algn="tl" rotWithShape="0">
                    <a:srgbClr val="000000">
                      <a:alpha val="40000"/>
                    </a:srgbClr>
                  </a:outerShdw>
                </a:effectLst>
              </a:rPr>
              <a:t> and not about </a:t>
            </a:r>
            <a:r>
              <a:rPr lang="en-US" sz="3600" dirty="0">
                <a:ln w="0"/>
                <a:solidFill>
                  <a:schemeClr val="accent4">
                    <a:lumMod val="50000"/>
                  </a:schemeClr>
                </a:solidFill>
                <a:effectLst>
                  <a:outerShdw blurRad="38100" dist="19050" dir="2700000" algn="tl" rotWithShape="0">
                    <a:srgbClr val="000000">
                      <a:alpha val="40000"/>
                    </a:srgbClr>
                  </a:outerShdw>
                </a:effectLst>
              </a:rPr>
              <a:t>PROFIT</a:t>
            </a:r>
            <a:r>
              <a:rPr lang="en-US" sz="3600" dirty="0">
                <a:ln w="0"/>
                <a:solidFill>
                  <a:srgbClr val="000000"/>
                </a:solidFill>
                <a:effectLst>
                  <a:outerShdw blurRad="38100" dist="19050" dir="2700000" algn="tl" rotWithShape="0">
                    <a:srgbClr val="000000">
                      <a:alpha val="40000"/>
                    </a:srgbClr>
                  </a:outerShdw>
                </a:effectLst>
              </a:rPr>
              <a:t>.</a:t>
            </a:r>
          </a:p>
          <a:p>
            <a:pPr algn="just">
              <a:defRPr/>
            </a:pPr>
            <a:endParaRPr lang="en-US" sz="3600" dirty="0">
              <a:ln w="0"/>
              <a:solidFill>
                <a:srgbClr val="000000"/>
              </a:solidFill>
              <a:effectLst>
                <a:outerShdw blurRad="38100" dist="19050" dir="2700000" algn="tl" rotWithShape="0">
                  <a:srgbClr val="000000">
                    <a:alpha val="40000"/>
                  </a:srgbClr>
                </a:outerShdw>
              </a:effectLst>
            </a:endParaRPr>
          </a:p>
          <a:p>
            <a:pPr algn="just">
              <a:defRPr/>
            </a:pPr>
            <a:r>
              <a:rPr lang="en-US" sz="3200" dirty="0">
                <a:ln w="0"/>
                <a:solidFill>
                  <a:srgbClr val="000000"/>
                </a:solidFill>
                <a:effectLst>
                  <a:outerShdw blurRad="38100" dist="19050" dir="2700000" algn="tl" rotWithShape="0">
                    <a:srgbClr val="000000">
                      <a:alpha val="40000"/>
                    </a:srgbClr>
                  </a:outerShdw>
                </a:effectLst>
              </a:rPr>
              <a:t>It takes us to an important issue – </a:t>
            </a:r>
            <a:r>
              <a:rPr lang="en-US" sz="3200" i="1" dirty="0">
                <a:ln w="0"/>
                <a:solidFill>
                  <a:schemeClr val="accent4">
                    <a:lumMod val="50000"/>
                  </a:schemeClr>
                </a:solidFill>
                <a:effectLst>
                  <a:outerShdw blurRad="38100" dist="19050" dir="2700000" algn="tl" rotWithShape="0">
                    <a:srgbClr val="000000">
                      <a:alpha val="40000"/>
                    </a:srgbClr>
                  </a:outerShdw>
                </a:effectLst>
              </a:rPr>
              <a:t>Profit Maximization Vs. Value Maximization</a:t>
            </a:r>
            <a:r>
              <a:rPr lang="en-US" sz="3200" dirty="0">
                <a:ln w="0"/>
                <a:solidFill>
                  <a:srgbClr val="000000"/>
                </a:solidFill>
                <a:effectLst>
                  <a:outerShdw blurRad="38100" dist="19050" dir="2700000" algn="tl" rotWithShape="0">
                    <a:srgbClr val="000000">
                      <a:alpha val="40000"/>
                    </a:srgbClr>
                  </a:outerShdw>
                </a:effectLst>
              </a:rPr>
              <a:t>.</a:t>
            </a:r>
          </a:p>
        </p:txBody>
      </p:sp>
      <p:pic>
        <p:nvPicPr>
          <p:cNvPr id="43011" name="Picture 2" descr="http://t0.gstatic.com/images?q=tbn:ANd9GcSkeJsED74b_iUxxqwEDkvCE4C2ELpsoWNCb7yobFH3p0oVDlxM"/>
          <p:cNvPicPr>
            <a:picLocks noChangeAspect="1" noChangeArrowheads="1"/>
          </p:cNvPicPr>
          <p:nvPr/>
        </p:nvPicPr>
        <p:blipFill>
          <a:blip r:embed="rId2"/>
          <a:srcRect/>
          <a:stretch>
            <a:fillRect/>
          </a:stretch>
        </p:blipFill>
        <p:spPr bwMode="auto">
          <a:xfrm>
            <a:off x="1524001" y="0"/>
            <a:ext cx="2105025" cy="2171700"/>
          </a:xfrm>
          <a:prstGeom prst="rect">
            <a:avLst/>
          </a:prstGeom>
          <a:noFill/>
          <a:ln w="9525">
            <a:noFill/>
            <a:miter lim="800000"/>
            <a:headEnd/>
            <a:tailEnd/>
          </a:ln>
        </p:spPr>
      </p:pic>
    </p:spTree>
    <p:extLst>
      <p:ext uri="{BB962C8B-B14F-4D97-AF65-F5344CB8AC3E}">
        <p14:creationId xmlns:p14="http://schemas.microsoft.com/office/powerpoint/2010/main" val="24664212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76400" y="152401"/>
            <a:ext cx="7886700" cy="1325563"/>
          </a:xfrm>
        </p:spPr>
        <p:txBody>
          <a:bodyPr>
            <a:normAutofit/>
          </a:bodyPr>
          <a:lstStyle/>
          <a:p>
            <a:r>
              <a:rPr lang="en-US" altLang="ko-KR" sz="3200" dirty="0"/>
              <a:t>Friends, in this session, we try to learn…</a:t>
            </a:r>
            <a:endParaRPr lang="ko-KR" altLang="en-US" sz="3200" dirty="0"/>
          </a:p>
        </p:txBody>
      </p:sp>
      <p:sp>
        <p:nvSpPr>
          <p:cNvPr id="6" name="TextBox 5"/>
          <p:cNvSpPr txBox="1"/>
          <p:nvPr/>
        </p:nvSpPr>
        <p:spPr>
          <a:xfrm>
            <a:off x="4876800" y="1371600"/>
            <a:ext cx="5715000" cy="5355312"/>
          </a:xfrm>
          <a:prstGeom prst="rect">
            <a:avLst/>
          </a:prstGeom>
          <a:noFill/>
        </p:spPr>
        <p:txBody>
          <a:bodyPr wrap="square" rtlCol="0">
            <a:spAutoFit/>
          </a:bodyPr>
          <a:lstStyle/>
          <a:p>
            <a:pPr marL="342900" indent="-342900">
              <a:buFont typeface="Arial" panose="020B0604020202020204" pitchFamily="34" charset="0"/>
              <a:buChar char="•"/>
            </a:pPr>
            <a:r>
              <a:rPr lang="en-US" altLang="ko-KR" sz="1900" dirty="0">
                <a:ln w="0"/>
                <a:effectLst>
                  <a:outerShdw blurRad="38100" dist="19050" dir="2700000" algn="tl" rotWithShape="0">
                    <a:schemeClr val="dk1">
                      <a:alpha val="40000"/>
                    </a:schemeClr>
                  </a:outerShdw>
                </a:effectLst>
              </a:rPr>
              <a:t>Basics of Finance – which is viewed as managing the financial sources or funds of a company so as to MAXIMIZE SHAREHOLDERS’ VALUE.</a:t>
            </a:r>
          </a:p>
          <a:p>
            <a:pPr marL="342900" indent="-342900">
              <a:buFont typeface="Arial" panose="020B0604020202020204" pitchFamily="34" charset="0"/>
              <a:buChar char="•"/>
            </a:pPr>
            <a:endParaRPr lang="en-US" altLang="ko-KR" sz="1900" dirty="0">
              <a:ln w="0"/>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en-US" altLang="ko-KR" sz="1900" dirty="0">
                <a:ln w="0"/>
                <a:solidFill>
                  <a:schemeClr val="accent2">
                    <a:lumMod val="50000"/>
                  </a:schemeClr>
                </a:solidFill>
                <a:effectLst>
                  <a:outerShdw blurRad="38100" dist="19050" dir="2700000" algn="tl" rotWithShape="0">
                    <a:schemeClr val="dk1">
                      <a:alpha val="40000"/>
                    </a:schemeClr>
                  </a:outerShdw>
                </a:effectLst>
              </a:rPr>
              <a:t>We also discussed about basic principles of Finance.</a:t>
            </a:r>
          </a:p>
          <a:p>
            <a:pPr marL="342900" indent="-342900">
              <a:buFont typeface="Arial" panose="020B0604020202020204" pitchFamily="34" charset="0"/>
              <a:buChar char="•"/>
            </a:pPr>
            <a:endParaRPr lang="en-US" altLang="ko-KR" sz="1900" dirty="0">
              <a:ln w="0"/>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en-US" altLang="ko-KR" sz="1900" dirty="0">
                <a:ln w="0"/>
                <a:effectLst>
                  <a:outerShdw blurRad="38100" dist="19050" dir="2700000" algn="tl" rotWithShape="0">
                    <a:schemeClr val="dk1">
                      <a:alpha val="40000"/>
                    </a:schemeClr>
                  </a:outerShdw>
                </a:effectLst>
              </a:rPr>
              <a:t>We tried to learn about time value of money.</a:t>
            </a:r>
          </a:p>
          <a:p>
            <a:pPr marL="342900" indent="-342900">
              <a:buFont typeface="Arial" panose="020B0604020202020204" pitchFamily="34" charset="0"/>
              <a:buChar char="•"/>
            </a:pPr>
            <a:endParaRPr lang="en-US" altLang="ko-KR" sz="1900" dirty="0">
              <a:ln w="0"/>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en-US" altLang="ko-KR" sz="1900" dirty="0">
                <a:ln w="0"/>
                <a:solidFill>
                  <a:schemeClr val="accent2">
                    <a:lumMod val="50000"/>
                  </a:schemeClr>
                </a:solidFill>
                <a:effectLst>
                  <a:outerShdw blurRad="38100" dist="19050" dir="2700000" algn="tl" rotWithShape="0">
                    <a:schemeClr val="dk1">
                      <a:alpha val="40000"/>
                    </a:schemeClr>
                  </a:outerShdw>
                </a:effectLst>
              </a:rPr>
              <a:t>Then, we discussed about capital budgeting decisions – Pay Back Period, </a:t>
            </a:r>
            <a:r>
              <a:rPr lang="en-US" altLang="ko-KR" sz="1900" dirty="0" err="1">
                <a:ln w="0"/>
                <a:solidFill>
                  <a:schemeClr val="accent2">
                    <a:lumMod val="50000"/>
                  </a:schemeClr>
                </a:solidFill>
                <a:effectLst>
                  <a:outerShdw blurRad="38100" dist="19050" dir="2700000" algn="tl" rotWithShape="0">
                    <a:schemeClr val="dk1">
                      <a:alpha val="40000"/>
                    </a:schemeClr>
                  </a:outerShdw>
                </a:effectLst>
              </a:rPr>
              <a:t>NPV</a:t>
            </a:r>
            <a:r>
              <a:rPr lang="en-US" altLang="ko-KR" sz="1900" dirty="0">
                <a:ln w="0"/>
                <a:solidFill>
                  <a:schemeClr val="accent2">
                    <a:lumMod val="50000"/>
                  </a:schemeClr>
                </a:solidFill>
                <a:effectLst>
                  <a:outerShdw blurRad="38100" dist="19050" dir="2700000" algn="tl" rotWithShape="0">
                    <a:schemeClr val="dk1">
                      <a:alpha val="40000"/>
                    </a:schemeClr>
                  </a:outerShdw>
                </a:effectLst>
              </a:rPr>
              <a:t>, IRR and also, learnt about risk and management of risk of a project.</a:t>
            </a:r>
          </a:p>
          <a:p>
            <a:pPr marL="342900" indent="-342900">
              <a:buFont typeface="Arial" panose="020B0604020202020204" pitchFamily="34" charset="0"/>
              <a:buChar char="•"/>
            </a:pPr>
            <a:endParaRPr lang="en-US" altLang="ko-KR" sz="1900" dirty="0">
              <a:ln w="0"/>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en-US" altLang="ko-KR" sz="1900" dirty="0">
                <a:ln w="0"/>
                <a:effectLst>
                  <a:outerShdw blurRad="38100" dist="19050" dir="2700000" algn="tl" rotWithShape="0">
                    <a:schemeClr val="dk1">
                      <a:alpha val="40000"/>
                    </a:schemeClr>
                  </a:outerShdw>
                </a:effectLst>
              </a:rPr>
              <a:t>After all these, we moved to discuss cost of capital which is defined as weighted average cost of capital (</a:t>
            </a:r>
            <a:r>
              <a:rPr lang="en-US" altLang="ko-KR" sz="1900" dirty="0" err="1">
                <a:ln w="0"/>
                <a:effectLst>
                  <a:outerShdw blurRad="38100" dist="19050" dir="2700000" algn="tl" rotWithShape="0">
                    <a:schemeClr val="dk1">
                      <a:alpha val="40000"/>
                    </a:schemeClr>
                  </a:outerShdw>
                </a:effectLst>
              </a:rPr>
              <a:t>WACC</a:t>
            </a:r>
            <a:r>
              <a:rPr lang="en-US" altLang="ko-KR" sz="1900" dirty="0">
                <a:ln w="0"/>
                <a:effectLst>
                  <a:outerShdw blurRad="38100" dist="19050" dir="2700000" algn="tl" rotWithShape="0">
                    <a:schemeClr val="dk1">
                      <a:alpha val="40000"/>
                    </a:schemeClr>
                  </a:outerShdw>
                </a:effectLst>
              </a:rPr>
              <a:t>) of debt, preference shares, equity and retained earnings.</a:t>
            </a:r>
          </a:p>
          <a:p>
            <a:pPr marL="342900" indent="-342900">
              <a:buFont typeface="Arial" panose="020B0604020202020204" pitchFamily="34" charset="0"/>
              <a:buChar char="•"/>
            </a:pPr>
            <a:endParaRPr lang="en-US" altLang="ko-KR" sz="1900" dirty="0">
              <a:ln w="0"/>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en-US" altLang="ko-KR" sz="1900" dirty="0">
                <a:ln w="0"/>
                <a:solidFill>
                  <a:schemeClr val="accent2">
                    <a:lumMod val="50000"/>
                  </a:schemeClr>
                </a:solidFill>
                <a:effectLst>
                  <a:outerShdw blurRad="38100" dist="19050" dir="2700000" algn="tl" rotWithShape="0">
                    <a:schemeClr val="dk1">
                      <a:alpha val="40000"/>
                    </a:schemeClr>
                  </a:outerShdw>
                </a:effectLst>
              </a:rPr>
              <a:t>Finally, we talked about </a:t>
            </a:r>
            <a:r>
              <a:rPr lang="en-US" altLang="ko-KR" sz="1900" dirty="0" err="1">
                <a:ln w="0"/>
                <a:solidFill>
                  <a:schemeClr val="accent2">
                    <a:lumMod val="50000"/>
                  </a:schemeClr>
                </a:solidFill>
                <a:effectLst>
                  <a:outerShdw blurRad="38100" dist="19050" dir="2700000" algn="tl" rotWithShape="0">
                    <a:schemeClr val="dk1">
                      <a:alpha val="40000"/>
                    </a:schemeClr>
                  </a:outerShdw>
                </a:effectLst>
              </a:rPr>
              <a:t>CAPM</a:t>
            </a:r>
            <a:r>
              <a:rPr lang="en-US" altLang="ko-KR" sz="1900" dirty="0">
                <a:ln w="0"/>
                <a:solidFill>
                  <a:schemeClr val="accent2">
                    <a:lumMod val="50000"/>
                  </a:schemeClr>
                </a:solidFill>
                <a:effectLst>
                  <a:outerShdw blurRad="38100" dist="19050" dir="2700000" algn="tl" rotWithShape="0">
                    <a:schemeClr val="dk1">
                      <a:alpha val="40000"/>
                    </a:schemeClr>
                  </a:outerShdw>
                </a:effectLst>
              </a:rPr>
              <a:t> and beta.</a:t>
            </a:r>
            <a:endParaRPr lang="ko-KR" altLang="en-US" sz="1900" dirty="0">
              <a:ln w="0"/>
              <a:solidFill>
                <a:schemeClr val="accent2">
                  <a:lumMod val="50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96195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6" name="Picture 10" descr="Related image"/>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64019"/>
          <a:stretch/>
        </p:blipFill>
        <p:spPr bwMode="auto">
          <a:xfrm>
            <a:off x="7994790" y="870399"/>
            <a:ext cx="2673210" cy="5130351"/>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Related image"/>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23066" t="14388"/>
          <a:stretch/>
        </p:blipFill>
        <p:spPr bwMode="auto">
          <a:xfrm>
            <a:off x="1524000" y="870400"/>
            <a:ext cx="6928809" cy="5130351"/>
          </a:xfrm>
          <a:prstGeom prst="rect">
            <a:avLst/>
          </a:prstGeom>
          <a:noFill/>
          <a:extLst>
            <a:ext uri="{909E8E84-426E-40DD-AFC4-6F175D3DCCD1}">
              <a14:hiddenFill xmlns:a14="http://schemas.microsoft.com/office/drawing/2010/main">
                <a:solidFill>
                  <a:srgbClr val="FFFFFF"/>
                </a:solidFill>
              </a14:hiddenFill>
            </a:ext>
          </a:extLst>
        </p:spPr>
      </p:pic>
      <p:sp>
        <p:nvSpPr>
          <p:cNvPr id="43012" name="Rectangle 2"/>
          <p:cNvSpPr>
            <a:spLocks noGrp="1" noChangeArrowheads="1"/>
          </p:cNvSpPr>
          <p:nvPr>
            <p:ph type="ctrTitle"/>
          </p:nvPr>
        </p:nvSpPr>
        <p:spPr>
          <a:xfrm>
            <a:off x="5521464" y="1302822"/>
            <a:ext cx="4822854" cy="1159800"/>
          </a:xfrm>
        </p:spPr>
        <p:txBody>
          <a:bodyPr/>
          <a:lstStyle/>
          <a:p>
            <a:pPr algn="ctr"/>
            <a:r>
              <a:rPr lang="en-US" sz="8800" dirty="0"/>
              <a:t>THANK YOU</a:t>
            </a:r>
          </a:p>
        </p:txBody>
      </p:sp>
    </p:spTree>
    <p:extLst>
      <p:ext uri="{BB962C8B-B14F-4D97-AF65-F5344CB8AC3E}">
        <p14:creationId xmlns:p14="http://schemas.microsoft.com/office/powerpoint/2010/main" val="14968248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24000" y="6324600"/>
            <a:ext cx="9144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14" name="Rectangle 2"/>
          <p:cNvSpPr>
            <a:spLocks noChangeArrowheads="1"/>
          </p:cNvSpPr>
          <p:nvPr/>
        </p:nvSpPr>
        <p:spPr bwMode="auto">
          <a:xfrm>
            <a:off x="1676400" y="-76200"/>
            <a:ext cx="5562600" cy="1143000"/>
          </a:xfrm>
          <a:prstGeom prst="rect">
            <a:avLst/>
          </a:prstGeom>
          <a:noFill/>
          <a:ln w="9525">
            <a:noFill/>
            <a:miter lim="800000"/>
            <a:headEnd/>
            <a:tailEnd/>
          </a:ln>
          <a:effectLst/>
        </p:spPr>
        <p:txBody>
          <a:bodyPr anchor="ctr"/>
          <a:lstStyle/>
          <a:p>
            <a:pPr>
              <a:defRPr/>
            </a:pPr>
            <a:r>
              <a:rPr lang="en-US" sz="2800" dirty="0">
                <a:solidFill>
                  <a:srgbClr val="FFFFFF"/>
                </a:solidFill>
                <a:effectLst>
                  <a:outerShdw blurRad="38100" dist="38100" dir="2700000" algn="tl">
                    <a:srgbClr val="C0C0C0"/>
                  </a:outerShdw>
                </a:effectLst>
                <a:latin typeface="Arial Rounded MT Bold"/>
              </a:rPr>
              <a:t>PROFIT MAXIMIZATION </a:t>
            </a:r>
          </a:p>
          <a:p>
            <a:pPr>
              <a:defRPr/>
            </a:pPr>
            <a:r>
              <a:rPr lang="en-US" sz="2800" dirty="0">
                <a:solidFill>
                  <a:srgbClr val="FFFFFF"/>
                </a:solidFill>
                <a:effectLst>
                  <a:outerShdw blurRad="38100" dist="38100" dir="2700000" algn="tl">
                    <a:srgbClr val="C0C0C0"/>
                  </a:outerShdw>
                </a:effectLst>
                <a:latin typeface="Arial Rounded MT Bold"/>
              </a:rPr>
              <a:t>Vs. VALUE MAXIMIZATION</a:t>
            </a:r>
          </a:p>
        </p:txBody>
      </p:sp>
      <p:sp>
        <p:nvSpPr>
          <p:cNvPr id="3" name="Content Placeholder 2"/>
          <p:cNvSpPr>
            <a:spLocks noGrp="1"/>
          </p:cNvSpPr>
          <p:nvPr>
            <p:ph sz="half" idx="1"/>
          </p:nvPr>
        </p:nvSpPr>
        <p:spPr>
          <a:xfrm>
            <a:off x="1676400" y="1143000"/>
            <a:ext cx="4038600" cy="5638800"/>
          </a:xfrm>
          <a:ln w="3175">
            <a:solidFill>
              <a:schemeClr val="tx1"/>
            </a:solidFill>
          </a:ln>
        </p:spPr>
        <p:txBody>
          <a:bodyPr/>
          <a:lstStyle/>
          <a:p>
            <a:pPr marL="0" indent="0" algn="just" eaLnBrk="0" hangingPunct="0">
              <a:spcBef>
                <a:spcPts val="1200"/>
              </a:spcBef>
              <a:spcAft>
                <a:spcPts val="1200"/>
              </a:spcAft>
              <a:buClr>
                <a:srgbClr val="006600"/>
              </a:buClr>
              <a:buNone/>
              <a:defRPr/>
            </a:pPr>
            <a:r>
              <a:rPr lang="en-US" sz="1500" b="1" u="sng" kern="1200" dirty="0">
                <a:solidFill>
                  <a:srgbClr val="663300"/>
                </a:solidFill>
              </a:rPr>
              <a:t>Why Profit Maximization?</a:t>
            </a:r>
          </a:p>
          <a:p>
            <a:pPr algn="just" eaLnBrk="0" hangingPunct="0">
              <a:spcBef>
                <a:spcPts val="1200"/>
              </a:spcBef>
              <a:spcAft>
                <a:spcPts val="600"/>
              </a:spcAft>
              <a:defRPr/>
            </a:pPr>
            <a:r>
              <a:rPr lang="en-US" sz="1400" kern="1200" dirty="0">
                <a:solidFill>
                  <a:srgbClr val="000000"/>
                </a:solidFill>
              </a:rPr>
              <a:t>It is a well understood objective.</a:t>
            </a:r>
          </a:p>
          <a:p>
            <a:pPr algn="just" eaLnBrk="0" hangingPunct="0">
              <a:spcBef>
                <a:spcPts val="1200"/>
              </a:spcBef>
              <a:spcAft>
                <a:spcPts val="600"/>
              </a:spcAft>
              <a:defRPr/>
            </a:pPr>
            <a:r>
              <a:rPr lang="en-US" sz="1400" kern="1200" dirty="0">
                <a:solidFill>
                  <a:srgbClr val="E27588">
                    <a:lumMod val="50000"/>
                  </a:srgbClr>
                </a:solidFill>
              </a:rPr>
              <a:t>It achieves sustainability for a firm as without profits, none can sustain itself for long.</a:t>
            </a:r>
          </a:p>
          <a:p>
            <a:pPr algn="just" eaLnBrk="0" hangingPunct="0">
              <a:spcBef>
                <a:spcPts val="1200"/>
              </a:spcBef>
              <a:spcAft>
                <a:spcPts val="600"/>
              </a:spcAft>
              <a:defRPr/>
            </a:pPr>
            <a:r>
              <a:rPr lang="en-US" sz="1400" kern="1200" dirty="0">
                <a:solidFill>
                  <a:srgbClr val="000000"/>
                </a:solidFill>
              </a:rPr>
              <a:t>Profit is also considered as a yardstick of efficiency.</a:t>
            </a:r>
          </a:p>
          <a:p>
            <a:pPr algn="just" eaLnBrk="0" hangingPunct="0">
              <a:spcBef>
                <a:spcPts val="1200"/>
              </a:spcBef>
              <a:spcAft>
                <a:spcPts val="600"/>
              </a:spcAft>
              <a:defRPr/>
            </a:pPr>
            <a:r>
              <a:rPr lang="en-US" sz="1400" kern="1200" dirty="0">
                <a:solidFill>
                  <a:srgbClr val="E27588">
                    <a:lumMod val="50000"/>
                  </a:srgbClr>
                </a:solidFill>
              </a:rPr>
              <a:t>In a free and competitive market, profit is the best driving and motivating force behind all economic decisions.</a:t>
            </a:r>
          </a:p>
          <a:p>
            <a:pPr algn="just" eaLnBrk="0" hangingPunct="0">
              <a:spcBef>
                <a:spcPts val="1200"/>
              </a:spcBef>
              <a:spcAft>
                <a:spcPts val="600"/>
              </a:spcAft>
              <a:defRPr/>
            </a:pPr>
            <a:r>
              <a:rPr lang="en-US" sz="1400" kern="1200" dirty="0">
                <a:solidFill>
                  <a:srgbClr val="000000"/>
                </a:solidFill>
              </a:rPr>
              <a:t>The theory of ‘</a:t>
            </a:r>
            <a:r>
              <a:rPr lang="en-US" sz="1400" b="1" i="1" kern="1200" dirty="0">
                <a:solidFill>
                  <a:srgbClr val="000000"/>
                </a:solidFill>
              </a:rPr>
              <a:t>Invisible Hand</a:t>
            </a:r>
            <a:r>
              <a:rPr lang="en-US" sz="1400" kern="1200" dirty="0">
                <a:solidFill>
                  <a:srgbClr val="000000"/>
                </a:solidFill>
              </a:rPr>
              <a:t>’ that ensures optimum allocation of resources for a society in a free and competitive market also depends upon the objective of Profit Maximization.</a:t>
            </a:r>
          </a:p>
          <a:p>
            <a:pPr algn="just" eaLnBrk="0" hangingPunct="0">
              <a:spcBef>
                <a:spcPts val="1200"/>
              </a:spcBef>
              <a:spcAft>
                <a:spcPts val="600"/>
              </a:spcAft>
              <a:defRPr/>
            </a:pPr>
            <a:r>
              <a:rPr lang="en-US" sz="1400" kern="1200" dirty="0">
                <a:solidFill>
                  <a:srgbClr val="E27588">
                    <a:lumMod val="50000"/>
                  </a:srgbClr>
                </a:solidFill>
              </a:rPr>
              <a:t>It is an objective that is compatible with society’s objective as well as firm’s objective.</a:t>
            </a:r>
          </a:p>
        </p:txBody>
      </p:sp>
      <p:sp>
        <p:nvSpPr>
          <p:cNvPr id="9" name="Content Placeholder 2"/>
          <p:cNvSpPr>
            <a:spLocks noGrp="1"/>
          </p:cNvSpPr>
          <p:nvPr>
            <p:ph sz="half" idx="1"/>
          </p:nvPr>
        </p:nvSpPr>
        <p:spPr>
          <a:xfrm>
            <a:off x="6248400" y="1143000"/>
            <a:ext cx="4343400" cy="5638800"/>
          </a:xfrm>
          <a:ln w="3175">
            <a:solidFill>
              <a:schemeClr val="tx1"/>
            </a:solidFill>
          </a:ln>
        </p:spPr>
        <p:txBody>
          <a:bodyPr/>
          <a:lstStyle/>
          <a:p>
            <a:pPr marL="0" indent="0" algn="just" eaLnBrk="0" hangingPunct="0">
              <a:spcBef>
                <a:spcPts val="1200"/>
              </a:spcBef>
              <a:spcAft>
                <a:spcPts val="1200"/>
              </a:spcAft>
              <a:buClr>
                <a:srgbClr val="006600"/>
              </a:buClr>
              <a:buNone/>
              <a:defRPr/>
            </a:pPr>
            <a:r>
              <a:rPr lang="en-US" sz="1500" b="1" u="sng" kern="1200" dirty="0">
                <a:solidFill>
                  <a:srgbClr val="663300"/>
                </a:solidFill>
              </a:rPr>
              <a:t>Why Value Maximization?</a:t>
            </a:r>
          </a:p>
          <a:p>
            <a:pPr algn="just">
              <a:spcBef>
                <a:spcPct val="25000"/>
              </a:spcBef>
              <a:spcAft>
                <a:spcPct val="45000"/>
              </a:spcAft>
            </a:pPr>
            <a:r>
              <a:rPr lang="en-US" sz="1400" dirty="0"/>
              <a:t>Creation of shareholders’ Value takes care of </a:t>
            </a:r>
            <a:r>
              <a:rPr lang="en-US" sz="1400" i="1" dirty="0">
                <a:solidFill>
                  <a:srgbClr val="A50021"/>
                </a:solidFill>
              </a:rPr>
              <a:t>Profit, Successful Marketing Strategies, Happy Creditors and Lenders</a:t>
            </a:r>
            <a:r>
              <a:rPr lang="en-US" sz="1400" dirty="0">
                <a:solidFill>
                  <a:srgbClr val="A50021"/>
                </a:solidFill>
              </a:rPr>
              <a:t>.</a:t>
            </a:r>
          </a:p>
          <a:p>
            <a:pPr algn="just">
              <a:spcBef>
                <a:spcPct val="25000"/>
              </a:spcBef>
              <a:spcAft>
                <a:spcPct val="45000"/>
              </a:spcAft>
            </a:pPr>
            <a:r>
              <a:rPr lang="en-US" sz="1400" dirty="0"/>
              <a:t>Since managers are accountable to the shareholders, managers should work for the maximum benefits of the shareholders.</a:t>
            </a:r>
          </a:p>
          <a:p>
            <a:pPr algn="just">
              <a:spcBef>
                <a:spcPct val="25000"/>
              </a:spcBef>
              <a:spcAft>
                <a:spcPct val="45000"/>
              </a:spcAft>
            </a:pPr>
            <a:r>
              <a:rPr lang="en-US" sz="1400" dirty="0">
                <a:solidFill>
                  <a:srgbClr val="003300"/>
                </a:solidFill>
              </a:rPr>
              <a:t>Shareholders’ value consists of dividend payments and the market value of shares. They both are accurately observable in case of listed companies.</a:t>
            </a:r>
          </a:p>
          <a:p>
            <a:pPr>
              <a:spcBef>
                <a:spcPct val="40000"/>
              </a:spcBef>
              <a:spcAft>
                <a:spcPct val="45000"/>
              </a:spcAft>
            </a:pPr>
            <a:r>
              <a:rPr lang="en-US" sz="1400" dirty="0"/>
              <a:t>If stock markets are efficient then the valuation of the shares </a:t>
            </a:r>
            <a:r>
              <a:rPr lang="en-US" sz="1400" i="1" u="sng" dirty="0">
                <a:solidFill>
                  <a:srgbClr val="003300"/>
                </a:solidFill>
              </a:rPr>
              <a:t>reflects the fundamentals and risk involved</a:t>
            </a:r>
            <a:r>
              <a:rPr lang="en-US" sz="1400" dirty="0"/>
              <a:t> of a company. </a:t>
            </a:r>
          </a:p>
          <a:p>
            <a:pPr>
              <a:spcBef>
                <a:spcPct val="40000"/>
              </a:spcBef>
              <a:spcAft>
                <a:spcPct val="45000"/>
              </a:spcAft>
            </a:pPr>
            <a:r>
              <a:rPr lang="en-US" sz="1400" dirty="0"/>
              <a:t>It takes a long-term view. </a:t>
            </a:r>
          </a:p>
          <a:p>
            <a:pPr>
              <a:spcBef>
                <a:spcPct val="40000"/>
              </a:spcBef>
              <a:spcAft>
                <a:spcPct val="45000"/>
              </a:spcAft>
            </a:pPr>
            <a:r>
              <a:rPr lang="en-US" sz="1400" dirty="0">
                <a:solidFill>
                  <a:srgbClr val="003300"/>
                </a:solidFill>
              </a:rPr>
              <a:t>This objective takes care of the time value of money.</a:t>
            </a:r>
          </a:p>
          <a:p>
            <a:pPr>
              <a:spcBef>
                <a:spcPct val="40000"/>
              </a:spcBef>
              <a:spcAft>
                <a:spcPct val="45000"/>
              </a:spcAft>
            </a:pPr>
            <a:r>
              <a:rPr lang="en-US" sz="1400" dirty="0">
                <a:solidFill>
                  <a:srgbClr val="A50021"/>
                </a:solidFill>
              </a:rPr>
              <a:t>Above all, this objective takes into account both – </a:t>
            </a:r>
            <a:r>
              <a:rPr lang="en-US" sz="1400" i="1" u="sng" dirty="0"/>
              <a:t>PROFIT and RISK</a:t>
            </a:r>
            <a:r>
              <a:rPr lang="en-US" sz="1400" dirty="0">
                <a:solidFill>
                  <a:srgbClr val="A50021"/>
                </a:solidFill>
              </a:rPr>
              <a:t>.</a:t>
            </a:r>
          </a:p>
          <a:p>
            <a:pPr algn="just">
              <a:spcBef>
                <a:spcPct val="25000"/>
              </a:spcBef>
              <a:spcAft>
                <a:spcPct val="45000"/>
              </a:spcAft>
            </a:pPr>
            <a:endParaRPr lang="en-US" sz="1400" dirty="0">
              <a:solidFill>
                <a:srgbClr val="003300"/>
              </a:solidFill>
            </a:endParaRPr>
          </a:p>
        </p:txBody>
      </p:sp>
    </p:spTree>
    <p:extLst>
      <p:ext uri="{BB962C8B-B14F-4D97-AF65-F5344CB8AC3E}">
        <p14:creationId xmlns:p14="http://schemas.microsoft.com/office/powerpoint/2010/main" val="26091086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13314"/>
                                        </p:tgtEl>
                                        <p:attrNameLst>
                                          <p:attrName>style.visibility</p:attrName>
                                        </p:attrNameLst>
                                      </p:cBhvr>
                                      <p:to>
                                        <p:strVal val="visible"/>
                                      </p:to>
                                    </p:set>
                                    <p:anim to="" calcmode="lin" valueType="num">
                                      <p:cBhvr>
                                        <p:cTn id="7" dur="1" fill="hold"/>
                                        <p:tgtEl>
                                          <p:spTgt spid="13314"/>
                                        </p:tgtEl>
                                        <p:attrNameLst>
                                          <p:attrName/>
                                        </p:attrNameLst>
                                      </p:cBhvr>
                                    </p:anim>
                                  </p:childTnLst>
                                </p:cTn>
                              </p:par>
                              <p:par>
                                <p:cTn id="8" presetID="53" presetClass="entr" presetSubtype="16" fill="hold" grpId="0" nodeType="withEffect">
                                  <p:stCondLst>
                                    <p:cond delay="0"/>
                                  </p:stCondLst>
                                  <p:childTnLst>
                                    <p:set>
                                      <p:cBhvr>
                                        <p:cTn id="9" dur="1" fill="hold">
                                          <p:stCondLst>
                                            <p:cond delay="0"/>
                                          </p:stCondLst>
                                        </p:cTn>
                                        <p:tgtEl>
                                          <p:spTgt spid="3">
                                            <p:bg/>
                                          </p:spTgt>
                                        </p:tgtEl>
                                        <p:attrNameLst>
                                          <p:attrName>style.visibility</p:attrName>
                                        </p:attrNameLst>
                                      </p:cBhvr>
                                      <p:to>
                                        <p:strVal val="visible"/>
                                      </p:to>
                                    </p:set>
                                    <p:anim calcmode="lin" valueType="num">
                                      <p:cBhvr>
                                        <p:cTn id="10" dur="500" fill="hold"/>
                                        <p:tgtEl>
                                          <p:spTgt spid="3">
                                            <p:bg/>
                                          </p:spTgt>
                                        </p:tgtEl>
                                        <p:attrNameLst>
                                          <p:attrName>ppt_w</p:attrName>
                                        </p:attrNameLst>
                                      </p:cBhvr>
                                      <p:tavLst>
                                        <p:tav tm="0">
                                          <p:val>
                                            <p:fltVal val="0"/>
                                          </p:val>
                                        </p:tav>
                                        <p:tav tm="100000">
                                          <p:val>
                                            <p:strVal val="#ppt_w"/>
                                          </p:val>
                                        </p:tav>
                                      </p:tavLst>
                                    </p:anim>
                                    <p:anim calcmode="lin" valueType="num">
                                      <p:cBhvr>
                                        <p:cTn id="11" dur="500" fill="hold"/>
                                        <p:tgtEl>
                                          <p:spTgt spid="3">
                                            <p:bg/>
                                          </p:spTgt>
                                        </p:tgtEl>
                                        <p:attrNameLst>
                                          <p:attrName>ppt_h</p:attrName>
                                        </p:attrNameLst>
                                      </p:cBhvr>
                                      <p:tavLst>
                                        <p:tav tm="0">
                                          <p:val>
                                            <p:fltVal val="0"/>
                                          </p:val>
                                        </p:tav>
                                        <p:tav tm="100000">
                                          <p:val>
                                            <p:strVal val="#ppt_h"/>
                                          </p:val>
                                        </p:tav>
                                      </p:tavLst>
                                    </p:anim>
                                    <p:animEffect transition="in" filter="fade">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p:cTn id="1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p:cTn id="2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6" dur="500"/>
                                        <p:tgtEl>
                                          <p:spTgt spid="3">
                                            <p:txEl>
                                              <p:pRg st="1" end="1"/>
                                            </p:tx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p:cTn id="2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1" dur="500"/>
                                        <p:tgtEl>
                                          <p:spTgt spid="3">
                                            <p:txEl>
                                              <p:pRg st="2" end="2"/>
                                            </p:tx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6" dur="500"/>
                                        <p:tgtEl>
                                          <p:spTgt spid="3">
                                            <p:txEl>
                                              <p:pRg st="3" end="3"/>
                                            </p:tx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p:cTn id="3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1" dur="500"/>
                                        <p:tgtEl>
                                          <p:spTgt spid="3">
                                            <p:txEl>
                                              <p:pRg st="4" end="4"/>
                                            </p:txEl>
                                          </p:spTgt>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p:cTn id="44"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6" dur="500"/>
                                        <p:tgtEl>
                                          <p:spTgt spid="3">
                                            <p:txEl>
                                              <p:pRg st="5" end="5"/>
                                            </p:txEl>
                                          </p:spTgt>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9">
                                            <p:bg/>
                                          </p:spTgt>
                                        </p:tgtEl>
                                        <p:attrNameLst>
                                          <p:attrName>style.visibility</p:attrName>
                                        </p:attrNameLst>
                                      </p:cBhvr>
                                      <p:to>
                                        <p:strVal val="visible"/>
                                      </p:to>
                                    </p:set>
                                    <p:anim calcmode="lin" valueType="num">
                                      <p:cBhvr>
                                        <p:cTn id="54" dur="500" fill="hold"/>
                                        <p:tgtEl>
                                          <p:spTgt spid="9">
                                            <p:bg/>
                                          </p:spTgt>
                                        </p:tgtEl>
                                        <p:attrNameLst>
                                          <p:attrName>ppt_w</p:attrName>
                                        </p:attrNameLst>
                                      </p:cBhvr>
                                      <p:tavLst>
                                        <p:tav tm="0">
                                          <p:val>
                                            <p:fltVal val="0"/>
                                          </p:val>
                                        </p:tav>
                                        <p:tav tm="100000">
                                          <p:val>
                                            <p:strVal val="#ppt_w"/>
                                          </p:val>
                                        </p:tav>
                                      </p:tavLst>
                                    </p:anim>
                                    <p:anim calcmode="lin" valueType="num">
                                      <p:cBhvr>
                                        <p:cTn id="55" dur="500" fill="hold"/>
                                        <p:tgtEl>
                                          <p:spTgt spid="9">
                                            <p:bg/>
                                          </p:spTgt>
                                        </p:tgtEl>
                                        <p:attrNameLst>
                                          <p:attrName>ppt_h</p:attrName>
                                        </p:attrNameLst>
                                      </p:cBhvr>
                                      <p:tavLst>
                                        <p:tav tm="0">
                                          <p:val>
                                            <p:fltVal val="0"/>
                                          </p:val>
                                        </p:tav>
                                        <p:tav tm="100000">
                                          <p:val>
                                            <p:strVal val="#ppt_h"/>
                                          </p:val>
                                        </p:tav>
                                      </p:tavLst>
                                    </p:anim>
                                    <p:animEffect transition="in" filter="fade">
                                      <p:cBhvr>
                                        <p:cTn id="56" dur="500"/>
                                        <p:tgtEl>
                                          <p:spTgt spid="9">
                                            <p:bg/>
                                          </p:spTgt>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 calcmode="lin" valueType="num">
                                      <p:cBhvr>
                                        <p:cTn id="61"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9">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9">
                                            <p:txEl>
                                              <p:pRg st="1" end="1"/>
                                            </p:txEl>
                                          </p:spTgt>
                                        </p:tgtEl>
                                        <p:attrNameLst>
                                          <p:attrName>style.visibility</p:attrName>
                                        </p:attrNameLst>
                                      </p:cBhvr>
                                      <p:to>
                                        <p:strVal val="visible"/>
                                      </p:to>
                                    </p:set>
                                    <p:anim calcmode="lin" valueType="num">
                                      <p:cBhvr>
                                        <p:cTn id="68"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69" dur="500" fill="hold"/>
                                        <p:tgtEl>
                                          <p:spTgt spid="9">
                                            <p:txEl>
                                              <p:pRg st="1" end="1"/>
                                            </p:txEl>
                                          </p:spTgt>
                                        </p:tgtEl>
                                        <p:attrNameLst>
                                          <p:attrName>ppt_h</p:attrName>
                                        </p:attrNameLst>
                                      </p:cBhvr>
                                      <p:tavLst>
                                        <p:tav tm="0">
                                          <p:val>
                                            <p:fltVal val="0"/>
                                          </p:val>
                                        </p:tav>
                                        <p:tav tm="100000">
                                          <p:val>
                                            <p:strVal val="#ppt_h"/>
                                          </p:val>
                                        </p:tav>
                                      </p:tavLst>
                                    </p:anim>
                                    <p:animEffect transition="in" filter="fade">
                                      <p:cBhvr>
                                        <p:cTn id="70" dur="500"/>
                                        <p:tgtEl>
                                          <p:spTgt spid="9">
                                            <p:txEl>
                                              <p:pRg st="1" end="1"/>
                                            </p:txEl>
                                          </p:spTgt>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9">
                                            <p:txEl>
                                              <p:pRg st="2" end="2"/>
                                            </p:txEl>
                                          </p:spTgt>
                                        </p:tgtEl>
                                        <p:attrNameLst>
                                          <p:attrName>style.visibility</p:attrName>
                                        </p:attrNameLst>
                                      </p:cBhvr>
                                      <p:to>
                                        <p:strVal val="visible"/>
                                      </p:to>
                                    </p:set>
                                    <p:anim calcmode="lin" valueType="num">
                                      <p:cBhvr>
                                        <p:cTn id="73"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74" dur="50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75" dur="500"/>
                                        <p:tgtEl>
                                          <p:spTgt spid="9">
                                            <p:txEl>
                                              <p:pRg st="2" end="2"/>
                                            </p:txEl>
                                          </p:spTgt>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9">
                                            <p:txEl>
                                              <p:pRg st="3" end="3"/>
                                            </p:txEl>
                                          </p:spTgt>
                                        </p:tgtEl>
                                        <p:attrNameLst>
                                          <p:attrName>style.visibility</p:attrName>
                                        </p:attrNameLst>
                                      </p:cBhvr>
                                      <p:to>
                                        <p:strVal val="visible"/>
                                      </p:to>
                                    </p:set>
                                    <p:anim calcmode="lin" valueType="num">
                                      <p:cBhvr>
                                        <p:cTn id="78" dur="500" fill="hold"/>
                                        <p:tgtEl>
                                          <p:spTgt spid="9">
                                            <p:txEl>
                                              <p:pRg st="3" end="3"/>
                                            </p:txEl>
                                          </p:spTgt>
                                        </p:tgtEl>
                                        <p:attrNameLst>
                                          <p:attrName>ppt_w</p:attrName>
                                        </p:attrNameLst>
                                      </p:cBhvr>
                                      <p:tavLst>
                                        <p:tav tm="0">
                                          <p:val>
                                            <p:fltVal val="0"/>
                                          </p:val>
                                        </p:tav>
                                        <p:tav tm="100000">
                                          <p:val>
                                            <p:strVal val="#ppt_w"/>
                                          </p:val>
                                        </p:tav>
                                      </p:tavLst>
                                    </p:anim>
                                    <p:anim calcmode="lin" valueType="num">
                                      <p:cBhvr>
                                        <p:cTn id="79" dur="500" fill="hold"/>
                                        <p:tgtEl>
                                          <p:spTgt spid="9">
                                            <p:txEl>
                                              <p:pRg st="3" end="3"/>
                                            </p:txEl>
                                          </p:spTgt>
                                        </p:tgtEl>
                                        <p:attrNameLst>
                                          <p:attrName>ppt_h</p:attrName>
                                        </p:attrNameLst>
                                      </p:cBhvr>
                                      <p:tavLst>
                                        <p:tav tm="0">
                                          <p:val>
                                            <p:fltVal val="0"/>
                                          </p:val>
                                        </p:tav>
                                        <p:tav tm="100000">
                                          <p:val>
                                            <p:strVal val="#ppt_h"/>
                                          </p:val>
                                        </p:tav>
                                      </p:tavLst>
                                    </p:anim>
                                    <p:animEffect transition="in" filter="fade">
                                      <p:cBhvr>
                                        <p:cTn id="80" dur="500"/>
                                        <p:tgtEl>
                                          <p:spTgt spid="9">
                                            <p:txEl>
                                              <p:pRg st="3" end="3"/>
                                            </p:txEl>
                                          </p:spTgt>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9">
                                            <p:txEl>
                                              <p:pRg st="4" end="4"/>
                                            </p:txEl>
                                          </p:spTgt>
                                        </p:tgtEl>
                                        <p:attrNameLst>
                                          <p:attrName>style.visibility</p:attrName>
                                        </p:attrNameLst>
                                      </p:cBhvr>
                                      <p:to>
                                        <p:strVal val="visible"/>
                                      </p:to>
                                    </p:set>
                                    <p:anim calcmode="lin" valueType="num">
                                      <p:cBhvr>
                                        <p:cTn id="83" dur="500" fill="hold"/>
                                        <p:tgtEl>
                                          <p:spTgt spid="9">
                                            <p:txEl>
                                              <p:pRg st="4" end="4"/>
                                            </p:txEl>
                                          </p:spTgt>
                                        </p:tgtEl>
                                        <p:attrNameLst>
                                          <p:attrName>ppt_w</p:attrName>
                                        </p:attrNameLst>
                                      </p:cBhvr>
                                      <p:tavLst>
                                        <p:tav tm="0">
                                          <p:val>
                                            <p:fltVal val="0"/>
                                          </p:val>
                                        </p:tav>
                                        <p:tav tm="100000">
                                          <p:val>
                                            <p:strVal val="#ppt_w"/>
                                          </p:val>
                                        </p:tav>
                                      </p:tavLst>
                                    </p:anim>
                                    <p:anim calcmode="lin" valueType="num">
                                      <p:cBhvr>
                                        <p:cTn id="84" dur="500" fill="hold"/>
                                        <p:tgtEl>
                                          <p:spTgt spid="9">
                                            <p:txEl>
                                              <p:pRg st="4" end="4"/>
                                            </p:txEl>
                                          </p:spTgt>
                                        </p:tgtEl>
                                        <p:attrNameLst>
                                          <p:attrName>ppt_h</p:attrName>
                                        </p:attrNameLst>
                                      </p:cBhvr>
                                      <p:tavLst>
                                        <p:tav tm="0">
                                          <p:val>
                                            <p:fltVal val="0"/>
                                          </p:val>
                                        </p:tav>
                                        <p:tav tm="100000">
                                          <p:val>
                                            <p:strVal val="#ppt_h"/>
                                          </p:val>
                                        </p:tav>
                                      </p:tavLst>
                                    </p:anim>
                                    <p:animEffect transition="in" filter="fade">
                                      <p:cBhvr>
                                        <p:cTn id="85" dur="500"/>
                                        <p:tgtEl>
                                          <p:spTgt spid="9">
                                            <p:txEl>
                                              <p:pRg st="4" end="4"/>
                                            </p:txEl>
                                          </p:spTgt>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9">
                                            <p:txEl>
                                              <p:pRg st="5" end="5"/>
                                            </p:txEl>
                                          </p:spTgt>
                                        </p:tgtEl>
                                        <p:attrNameLst>
                                          <p:attrName>style.visibility</p:attrName>
                                        </p:attrNameLst>
                                      </p:cBhvr>
                                      <p:to>
                                        <p:strVal val="visible"/>
                                      </p:to>
                                    </p:set>
                                    <p:anim calcmode="lin" valueType="num">
                                      <p:cBhvr>
                                        <p:cTn id="88" dur="500" fill="hold"/>
                                        <p:tgtEl>
                                          <p:spTgt spid="9">
                                            <p:txEl>
                                              <p:pRg st="5" end="5"/>
                                            </p:txEl>
                                          </p:spTgt>
                                        </p:tgtEl>
                                        <p:attrNameLst>
                                          <p:attrName>ppt_w</p:attrName>
                                        </p:attrNameLst>
                                      </p:cBhvr>
                                      <p:tavLst>
                                        <p:tav tm="0">
                                          <p:val>
                                            <p:fltVal val="0"/>
                                          </p:val>
                                        </p:tav>
                                        <p:tav tm="100000">
                                          <p:val>
                                            <p:strVal val="#ppt_w"/>
                                          </p:val>
                                        </p:tav>
                                      </p:tavLst>
                                    </p:anim>
                                    <p:anim calcmode="lin" valueType="num">
                                      <p:cBhvr>
                                        <p:cTn id="89" dur="500" fill="hold"/>
                                        <p:tgtEl>
                                          <p:spTgt spid="9">
                                            <p:txEl>
                                              <p:pRg st="5" end="5"/>
                                            </p:txEl>
                                          </p:spTgt>
                                        </p:tgtEl>
                                        <p:attrNameLst>
                                          <p:attrName>ppt_h</p:attrName>
                                        </p:attrNameLst>
                                      </p:cBhvr>
                                      <p:tavLst>
                                        <p:tav tm="0">
                                          <p:val>
                                            <p:fltVal val="0"/>
                                          </p:val>
                                        </p:tav>
                                        <p:tav tm="100000">
                                          <p:val>
                                            <p:strVal val="#ppt_h"/>
                                          </p:val>
                                        </p:tav>
                                      </p:tavLst>
                                    </p:anim>
                                    <p:animEffect transition="in" filter="fade">
                                      <p:cBhvr>
                                        <p:cTn id="90" dur="500"/>
                                        <p:tgtEl>
                                          <p:spTgt spid="9">
                                            <p:txEl>
                                              <p:pRg st="5" end="5"/>
                                            </p:txEl>
                                          </p:spTgt>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9">
                                            <p:txEl>
                                              <p:pRg st="6" end="6"/>
                                            </p:txEl>
                                          </p:spTgt>
                                        </p:tgtEl>
                                        <p:attrNameLst>
                                          <p:attrName>style.visibility</p:attrName>
                                        </p:attrNameLst>
                                      </p:cBhvr>
                                      <p:to>
                                        <p:strVal val="visible"/>
                                      </p:to>
                                    </p:set>
                                    <p:anim calcmode="lin" valueType="num">
                                      <p:cBhvr>
                                        <p:cTn id="93" dur="500" fill="hold"/>
                                        <p:tgtEl>
                                          <p:spTgt spid="9">
                                            <p:txEl>
                                              <p:pRg st="6" end="6"/>
                                            </p:txEl>
                                          </p:spTgt>
                                        </p:tgtEl>
                                        <p:attrNameLst>
                                          <p:attrName>ppt_w</p:attrName>
                                        </p:attrNameLst>
                                      </p:cBhvr>
                                      <p:tavLst>
                                        <p:tav tm="0">
                                          <p:val>
                                            <p:fltVal val="0"/>
                                          </p:val>
                                        </p:tav>
                                        <p:tav tm="100000">
                                          <p:val>
                                            <p:strVal val="#ppt_w"/>
                                          </p:val>
                                        </p:tav>
                                      </p:tavLst>
                                    </p:anim>
                                    <p:anim calcmode="lin" valueType="num">
                                      <p:cBhvr>
                                        <p:cTn id="94" dur="500" fill="hold"/>
                                        <p:tgtEl>
                                          <p:spTgt spid="9">
                                            <p:txEl>
                                              <p:pRg st="6" end="6"/>
                                            </p:txEl>
                                          </p:spTgt>
                                        </p:tgtEl>
                                        <p:attrNameLst>
                                          <p:attrName>ppt_h</p:attrName>
                                        </p:attrNameLst>
                                      </p:cBhvr>
                                      <p:tavLst>
                                        <p:tav tm="0">
                                          <p:val>
                                            <p:fltVal val="0"/>
                                          </p:val>
                                        </p:tav>
                                        <p:tav tm="100000">
                                          <p:val>
                                            <p:strVal val="#ppt_h"/>
                                          </p:val>
                                        </p:tav>
                                      </p:tavLst>
                                    </p:anim>
                                    <p:animEffect transition="in" filter="fade">
                                      <p:cBhvr>
                                        <p:cTn id="95" dur="500"/>
                                        <p:tgtEl>
                                          <p:spTgt spid="9">
                                            <p:txEl>
                                              <p:pRg st="6" end="6"/>
                                            </p:txEl>
                                          </p:spTgt>
                                        </p:tgtEl>
                                      </p:cBhvr>
                                    </p:animEffect>
                                  </p:childTnLst>
                                </p:cTn>
                              </p:par>
                              <p:par>
                                <p:cTn id="96" presetID="53" presetClass="entr" presetSubtype="16" fill="hold" grpId="0" nodeType="withEffect">
                                  <p:stCondLst>
                                    <p:cond delay="0"/>
                                  </p:stCondLst>
                                  <p:childTnLst>
                                    <p:set>
                                      <p:cBhvr>
                                        <p:cTn id="97" dur="1" fill="hold">
                                          <p:stCondLst>
                                            <p:cond delay="0"/>
                                          </p:stCondLst>
                                        </p:cTn>
                                        <p:tgtEl>
                                          <p:spTgt spid="9">
                                            <p:txEl>
                                              <p:pRg st="7" end="7"/>
                                            </p:txEl>
                                          </p:spTgt>
                                        </p:tgtEl>
                                        <p:attrNameLst>
                                          <p:attrName>style.visibility</p:attrName>
                                        </p:attrNameLst>
                                      </p:cBhvr>
                                      <p:to>
                                        <p:strVal val="visible"/>
                                      </p:to>
                                    </p:set>
                                    <p:anim calcmode="lin" valueType="num">
                                      <p:cBhvr>
                                        <p:cTn id="98" dur="500" fill="hold"/>
                                        <p:tgtEl>
                                          <p:spTgt spid="9">
                                            <p:txEl>
                                              <p:pRg st="7" end="7"/>
                                            </p:txEl>
                                          </p:spTgt>
                                        </p:tgtEl>
                                        <p:attrNameLst>
                                          <p:attrName>ppt_w</p:attrName>
                                        </p:attrNameLst>
                                      </p:cBhvr>
                                      <p:tavLst>
                                        <p:tav tm="0">
                                          <p:val>
                                            <p:fltVal val="0"/>
                                          </p:val>
                                        </p:tav>
                                        <p:tav tm="100000">
                                          <p:val>
                                            <p:strVal val="#ppt_w"/>
                                          </p:val>
                                        </p:tav>
                                      </p:tavLst>
                                    </p:anim>
                                    <p:anim calcmode="lin" valueType="num">
                                      <p:cBhvr>
                                        <p:cTn id="99" dur="500" fill="hold"/>
                                        <p:tgtEl>
                                          <p:spTgt spid="9">
                                            <p:txEl>
                                              <p:pRg st="7" end="7"/>
                                            </p:txEl>
                                          </p:spTgt>
                                        </p:tgtEl>
                                        <p:attrNameLst>
                                          <p:attrName>ppt_h</p:attrName>
                                        </p:attrNameLst>
                                      </p:cBhvr>
                                      <p:tavLst>
                                        <p:tav tm="0">
                                          <p:val>
                                            <p:fltVal val="0"/>
                                          </p:val>
                                        </p:tav>
                                        <p:tav tm="100000">
                                          <p:val>
                                            <p:strVal val="#ppt_h"/>
                                          </p:val>
                                        </p:tav>
                                      </p:tavLst>
                                    </p:anim>
                                    <p:animEffect transition="in" filter="fade">
                                      <p:cBhvr>
                                        <p:cTn id="100"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3" grpId="0" build="p" animBg="1"/>
      <p:bldP spid="9"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6324600"/>
            <a:ext cx="9144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46" name="Rectangle 2"/>
          <p:cNvSpPr>
            <a:spLocks noGrp="1" noChangeArrowheads="1"/>
          </p:cNvSpPr>
          <p:nvPr>
            <p:ph type="title"/>
          </p:nvPr>
        </p:nvSpPr>
        <p:spPr/>
        <p:txBody>
          <a:bodyPr/>
          <a:lstStyle/>
          <a:p>
            <a:pPr>
              <a:lnSpc>
                <a:spcPct val="80000"/>
              </a:lnSpc>
              <a:defRPr/>
            </a:pPr>
            <a:r>
              <a:rPr lang="en-US" dirty="0"/>
              <a:t>FINANCE …???</a:t>
            </a:r>
          </a:p>
        </p:txBody>
      </p:sp>
      <p:sp>
        <p:nvSpPr>
          <p:cNvPr id="30723" name="Rectangle 3"/>
          <p:cNvSpPr>
            <a:spLocks noGrp="1" noChangeArrowheads="1"/>
          </p:cNvSpPr>
          <p:nvPr>
            <p:ph sz="half" idx="1"/>
          </p:nvPr>
        </p:nvSpPr>
        <p:spPr>
          <a:xfrm>
            <a:off x="1639824" y="1124744"/>
            <a:ext cx="4227576" cy="5504656"/>
          </a:xfrm>
          <a:ln w="3175">
            <a:solidFill>
              <a:schemeClr val="tx1">
                <a:lumMod val="50000"/>
                <a:lumOff val="50000"/>
              </a:schemeClr>
            </a:solidFill>
          </a:ln>
        </p:spPr>
        <p:txBody>
          <a:bodyPr/>
          <a:lstStyle/>
          <a:p>
            <a:pPr marL="0" indent="0" algn="just">
              <a:spcBef>
                <a:spcPts val="1200"/>
              </a:spcBef>
              <a:spcAft>
                <a:spcPts val="1200"/>
              </a:spcAft>
              <a:buNone/>
            </a:pPr>
            <a:r>
              <a:rPr lang="en-US" sz="1800" b="1" u="sng" dirty="0">
                <a:solidFill>
                  <a:schemeClr val="tx1"/>
                </a:solidFill>
              </a:rPr>
              <a:t>Meaning:</a:t>
            </a:r>
          </a:p>
          <a:p>
            <a:pPr algn="just">
              <a:spcBef>
                <a:spcPts val="1200"/>
              </a:spcBef>
              <a:spcAft>
                <a:spcPts val="1200"/>
              </a:spcAft>
            </a:pPr>
            <a:r>
              <a:rPr lang="en-US" sz="1700" dirty="0"/>
              <a:t>The theory of Finance or Corporate Finance is </a:t>
            </a:r>
            <a:r>
              <a:rPr lang="en-US" sz="1700" i="1" u="sng" dirty="0">
                <a:effectLst>
                  <a:outerShdw blurRad="38100" dist="38100" dir="2700000" algn="tl">
                    <a:srgbClr val="000000">
                      <a:alpha val="43137"/>
                    </a:srgbClr>
                  </a:outerShdw>
                </a:effectLst>
              </a:rPr>
              <a:t>the theory of financial decision making by business firms</a:t>
            </a:r>
            <a:r>
              <a:rPr lang="en-US" sz="1700" dirty="0"/>
              <a:t>.</a:t>
            </a:r>
          </a:p>
          <a:p>
            <a:pPr algn="just">
              <a:spcBef>
                <a:spcPts val="1200"/>
              </a:spcBef>
              <a:spcAft>
                <a:spcPts val="1200"/>
              </a:spcAft>
            </a:pPr>
            <a:r>
              <a:rPr lang="en-US" sz="1700" dirty="0">
                <a:solidFill>
                  <a:schemeClr val="tx1"/>
                </a:solidFill>
              </a:rPr>
              <a:t>It can be described as the study of the decisions that every firm has to make related to financial matters.</a:t>
            </a:r>
          </a:p>
          <a:p>
            <a:pPr algn="just">
              <a:spcBef>
                <a:spcPts val="1200"/>
              </a:spcBef>
              <a:spcAft>
                <a:spcPts val="1200"/>
              </a:spcAft>
            </a:pPr>
            <a:r>
              <a:rPr lang="en-US" sz="1700" dirty="0">
                <a:solidFill>
                  <a:srgbClr val="C00000"/>
                </a:solidFill>
              </a:rPr>
              <a:t>It is that managerial activity which is concerned with the planning and controlling of the firm’s financial resources.</a:t>
            </a:r>
          </a:p>
          <a:p>
            <a:pPr algn="just">
              <a:spcBef>
                <a:spcPts val="1200"/>
              </a:spcBef>
              <a:spcAft>
                <a:spcPts val="1200"/>
              </a:spcAft>
            </a:pPr>
            <a:r>
              <a:rPr lang="en-US" altLang="ko-KR" sz="1700" dirty="0"/>
              <a:t>It is management of flows of funds/cash through out an organization to enhance </a:t>
            </a:r>
            <a:r>
              <a:rPr lang="en-US" altLang="ko-KR" sz="1700" dirty="0">
                <a:solidFill>
                  <a:schemeClr val="accent5">
                    <a:lumMod val="50000"/>
                  </a:schemeClr>
                </a:solidFill>
              </a:rPr>
              <a:t>the value of shareholders</a:t>
            </a:r>
            <a:r>
              <a:rPr lang="en-US" altLang="ko-KR" sz="1700" dirty="0"/>
              <a:t>.</a:t>
            </a:r>
            <a:endParaRPr lang="ko-KR" altLang="en-US" sz="1700" dirty="0"/>
          </a:p>
        </p:txBody>
      </p:sp>
      <p:sp>
        <p:nvSpPr>
          <p:cNvPr id="5" name="Rectangle 3"/>
          <p:cNvSpPr>
            <a:spLocks noGrp="1" noChangeArrowheads="1"/>
          </p:cNvSpPr>
          <p:nvPr>
            <p:ph sz="half" idx="1"/>
          </p:nvPr>
        </p:nvSpPr>
        <p:spPr>
          <a:xfrm>
            <a:off x="6019800" y="1124744"/>
            <a:ext cx="4572000" cy="5504656"/>
          </a:xfrm>
          <a:ln w="3175">
            <a:solidFill>
              <a:schemeClr val="tx1">
                <a:lumMod val="50000"/>
                <a:lumOff val="50000"/>
              </a:schemeClr>
            </a:solidFill>
          </a:ln>
        </p:spPr>
        <p:txBody>
          <a:bodyPr/>
          <a:lstStyle/>
          <a:p>
            <a:pPr marL="0" indent="0" algn="just">
              <a:spcBef>
                <a:spcPts val="1200"/>
              </a:spcBef>
              <a:spcAft>
                <a:spcPts val="1200"/>
              </a:spcAft>
              <a:buNone/>
            </a:pPr>
            <a:r>
              <a:rPr lang="en-US" sz="1800" b="1" u="sng" dirty="0">
                <a:solidFill>
                  <a:schemeClr val="tx1"/>
                </a:solidFill>
              </a:rPr>
              <a:t>Basic Nature of Finance:</a:t>
            </a:r>
          </a:p>
          <a:p>
            <a:pPr algn="just">
              <a:spcBef>
                <a:spcPts val="1000"/>
              </a:spcBef>
              <a:spcAft>
                <a:spcPts val="1000"/>
              </a:spcAft>
            </a:pPr>
            <a:r>
              <a:rPr lang="en-US" sz="1700" dirty="0"/>
              <a:t>It is a decision-making course – that is to say</a:t>
            </a:r>
            <a:r>
              <a:rPr lang="en-US" sz="1700" i="1" dirty="0"/>
              <a:t>, </a:t>
            </a:r>
            <a:r>
              <a:rPr lang="en-US" sz="1700" i="1" dirty="0">
                <a:solidFill>
                  <a:schemeClr val="accent4">
                    <a:lumMod val="50000"/>
                  </a:schemeClr>
                </a:solidFill>
              </a:rPr>
              <a:t>each topic in it is concerned with a managerial decision making problem</a:t>
            </a:r>
            <a:r>
              <a:rPr lang="en-US" sz="1700" dirty="0"/>
              <a:t>.</a:t>
            </a:r>
          </a:p>
          <a:p>
            <a:pPr algn="just">
              <a:spcBef>
                <a:spcPts val="1000"/>
              </a:spcBef>
              <a:spcAft>
                <a:spcPts val="1000"/>
              </a:spcAft>
            </a:pPr>
            <a:r>
              <a:rPr lang="en-US" sz="1700" dirty="0">
                <a:ln w="0"/>
                <a:solidFill>
                  <a:schemeClr val="tx1"/>
                </a:solidFill>
                <a:effectLst>
                  <a:outerShdw blurRad="38100" dist="19050" dir="2700000" algn="tl" rotWithShape="0">
                    <a:schemeClr val="dk1">
                      <a:alpha val="40000"/>
                    </a:schemeClr>
                  </a:outerShdw>
                </a:effectLst>
              </a:rPr>
              <a:t>All decision problems dealt in it are having money or funds as an important dimension.</a:t>
            </a:r>
          </a:p>
          <a:p>
            <a:pPr algn="just">
              <a:spcBef>
                <a:spcPts val="1000"/>
              </a:spcBef>
              <a:spcAft>
                <a:spcPts val="1000"/>
              </a:spcAft>
            </a:pPr>
            <a:r>
              <a:rPr lang="en-US" sz="1700" dirty="0">
                <a:solidFill>
                  <a:srgbClr val="006600"/>
                </a:solidFill>
              </a:rPr>
              <a:t>Its approach to decision-making is </a:t>
            </a:r>
            <a:r>
              <a:rPr lang="en-US" sz="1700" i="1" dirty="0">
                <a:solidFill>
                  <a:srgbClr val="006600"/>
                </a:solidFill>
              </a:rPr>
              <a:t>quantitative</a:t>
            </a:r>
            <a:r>
              <a:rPr lang="en-US" sz="1700" dirty="0">
                <a:solidFill>
                  <a:srgbClr val="006600"/>
                </a:solidFill>
              </a:rPr>
              <a:t> in nature. </a:t>
            </a:r>
          </a:p>
          <a:p>
            <a:pPr algn="just">
              <a:spcBef>
                <a:spcPts val="1000"/>
              </a:spcBef>
              <a:spcAft>
                <a:spcPts val="1000"/>
              </a:spcAft>
            </a:pPr>
            <a:r>
              <a:rPr lang="en-US" sz="1700" dirty="0">
                <a:solidFill>
                  <a:srgbClr val="A50021"/>
                </a:solidFill>
              </a:rPr>
              <a:t>Finance is primarily </a:t>
            </a:r>
            <a:r>
              <a:rPr lang="en-US" sz="1700" i="1" dirty="0">
                <a:solidFill>
                  <a:srgbClr val="A50021"/>
                </a:solidFill>
              </a:rPr>
              <a:t>normative</a:t>
            </a:r>
            <a:r>
              <a:rPr lang="en-US" sz="1700" dirty="0">
                <a:solidFill>
                  <a:srgbClr val="A50021"/>
                </a:solidFill>
              </a:rPr>
              <a:t> in nature.</a:t>
            </a:r>
          </a:p>
          <a:p>
            <a:pPr algn="just">
              <a:spcBef>
                <a:spcPts val="1000"/>
              </a:spcBef>
              <a:spcAft>
                <a:spcPts val="1000"/>
              </a:spcAft>
            </a:pPr>
            <a:r>
              <a:rPr lang="en-US" sz="1700" dirty="0">
                <a:solidFill>
                  <a:srgbClr val="003300"/>
                </a:solidFill>
              </a:rPr>
              <a:t>To make better financial decisions, one must be aware of necessary legal, economic and financial environment and above all, ACCOUNTING.</a:t>
            </a:r>
          </a:p>
        </p:txBody>
      </p:sp>
    </p:spTree>
    <p:extLst>
      <p:ext uri="{BB962C8B-B14F-4D97-AF65-F5344CB8AC3E}">
        <p14:creationId xmlns:p14="http://schemas.microsoft.com/office/powerpoint/2010/main" val="3617116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0723">
                                            <p:bg/>
                                          </p:spTgt>
                                        </p:tgtEl>
                                        <p:attrNameLst>
                                          <p:attrName>style.visibility</p:attrName>
                                        </p:attrNameLst>
                                      </p:cBhvr>
                                      <p:to>
                                        <p:strVal val="visible"/>
                                      </p:to>
                                    </p:set>
                                    <p:animEffect transition="in" filter="wipe(up)">
                                      <p:cBhvr>
                                        <p:cTn id="7" dur="500"/>
                                        <p:tgtEl>
                                          <p:spTgt spid="30723">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0723">
                                            <p:txEl>
                                              <p:pRg st="0" end="0"/>
                                            </p:txEl>
                                          </p:spTgt>
                                        </p:tgtEl>
                                        <p:attrNameLst>
                                          <p:attrName>style.visibility</p:attrName>
                                        </p:attrNameLst>
                                      </p:cBhvr>
                                      <p:to>
                                        <p:strVal val="visible"/>
                                      </p:to>
                                    </p:set>
                                    <p:animEffect transition="in" filter="wipe(up)">
                                      <p:cBhvr>
                                        <p:cTn id="10" dur="500"/>
                                        <p:tgtEl>
                                          <p:spTgt spid="30723">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0723">
                                            <p:txEl>
                                              <p:pRg st="1" end="1"/>
                                            </p:txEl>
                                          </p:spTgt>
                                        </p:tgtEl>
                                        <p:attrNameLst>
                                          <p:attrName>style.visibility</p:attrName>
                                        </p:attrNameLst>
                                      </p:cBhvr>
                                      <p:to>
                                        <p:strVal val="visible"/>
                                      </p:to>
                                    </p:set>
                                    <p:animEffect transition="in" filter="wipe(up)">
                                      <p:cBhvr>
                                        <p:cTn id="13" dur="500"/>
                                        <p:tgtEl>
                                          <p:spTgt spid="30723">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0723">
                                            <p:txEl>
                                              <p:pRg st="2" end="2"/>
                                            </p:txEl>
                                          </p:spTgt>
                                        </p:tgtEl>
                                        <p:attrNameLst>
                                          <p:attrName>style.visibility</p:attrName>
                                        </p:attrNameLst>
                                      </p:cBhvr>
                                      <p:to>
                                        <p:strVal val="visible"/>
                                      </p:to>
                                    </p:set>
                                    <p:animEffect transition="in" filter="wipe(up)">
                                      <p:cBhvr>
                                        <p:cTn id="16" dur="500"/>
                                        <p:tgtEl>
                                          <p:spTgt spid="30723">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0723">
                                            <p:txEl>
                                              <p:pRg st="3" end="3"/>
                                            </p:txEl>
                                          </p:spTgt>
                                        </p:tgtEl>
                                        <p:attrNameLst>
                                          <p:attrName>style.visibility</p:attrName>
                                        </p:attrNameLst>
                                      </p:cBhvr>
                                      <p:to>
                                        <p:strVal val="visible"/>
                                      </p:to>
                                    </p:set>
                                    <p:animEffect transition="in" filter="wipe(up)">
                                      <p:cBhvr>
                                        <p:cTn id="19" dur="500"/>
                                        <p:tgtEl>
                                          <p:spTgt spid="30723">
                                            <p:txEl>
                                              <p:pRg st="3" end="3"/>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0723">
                                            <p:txEl>
                                              <p:pRg st="4" end="4"/>
                                            </p:txEl>
                                          </p:spTgt>
                                        </p:tgtEl>
                                        <p:attrNameLst>
                                          <p:attrName>style.visibility</p:attrName>
                                        </p:attrNameLst>
                                      </p:cBhvr>
                                      <p:to>
                                        <p:strVal val="visible"/>
                                      </p:to>
                                    </p:set>
                                    <p:animEffect transition="in" filter="wipe(up)">
                                      <p:cBhvr>
                                        <p:cTn id="22" dur="500"/>
                                        <p:tgtEl>
                                          <p:spTgt spid="30723">
                                            <p:txEl>
                                              <p:pRg st="4" end="4"/>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5">
                                            <p:bg/>
                                          </p:spTgt>
                                        </p:tgtEl>
                                        <p:attrNameLst>
                                          <p:attrName>style.visibility</p:attrName>
                                        </p:attrNameLst>
                                      </p:cBhvr>
                                      <p:to>
                                        <p:strVal val="visible"/>
                                      </p:to>
                                    </p:set>
                                    <p:animEffect transition="in" filter="wipe(up)">
                                      <p:cBhvr>
                                        <p:cTn id="25" dur="500"/>
                                        <p:tgtEl>
                                          <p:spTgt spid="5">
                                            <p:bg/>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wipe(up)">
                                      <p:cBhvr>
                                        <p:cTn id="28" dur="500"/>
                                        <p:tgtEl>
                                          <p:spTgt spid="5">
                                            <p:txEl>
                                              <p:pRg st="0" end="0"/>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wipe(up)">
                                      <p:cBhvr>
                                        <p:cTn id="31" dur="500"/>
                                        <p:tgtEl>
                                          <p:spTgt spid="5">
                                            <p:txEl>
                                              <p:pRg st="1" end="1"/>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wipe(up)">
                                      <p:cBhvr>
                                        <p:cTn id="34" dur="500"/>
                                        <p:tgtEl>
                                          <p:spTgt spid="5">
                                            <p:txEl>
                                              <p:pRg st="2" end="2"/>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wipe(up)">
                                      <p:cBhvr>
                                        <p:cTn id="37" dur="500"/>
                                        <p:tgtEl>
                                          <p:spTgt spid="5">
                                            <p:txEl>
                                              <p:pRg st="3" end="3"/>
                                            </p:txEl>
                                          </p:spTgt>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5">
                                            <p:txEl>
                                              <p:pRg st="4" end="4"/>
                                            </p:txEl>
                                          </p:spTgt>
                                        </p:tgtEl>
                                        <p:attrNameLst>
                                          <p:attrName>style.visibility</p:attrName>
                                        </p:attrNameLst>
                                      </p:cBhvr>
                                      <p:to>
                                        <p:strVal val="visible"/>
                                      </p:to>
                                    </p:set>
                                    <p:animEffect transition="in" filter="wipe(up)">
                                      <p:cBhvr>
                                        <p:cTn id="40" dur="500"/>
                                        <p:tgtEl>
                                          <p:spTgt spid="5">
                                            <p:txEl>
                                              <p:pRg st="4" end="4"/>
                                            </p:txEl>
                                          </p:spTgt>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Effect transition="in" filter="wipe(up)">
                                      <p:cBhvr>
                                        <p:cTn id="43"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animBg="1"/>
      <p:bldP spid="5"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133600" y="4724400"/>
            <a:ext cx="8352928" cy="864096"/>
          </a:xfrm>
        </p:spPr>
        <p:txBody>
          <a:bodyPr/>
          <a:lstStyle/>
          <a:p>
            <a:r>
              <a:rPr lang="en-US" altLang="ko-KR" dirty="0">
                <a:ln w="0"/>
                <a:effectLst>
                  <a:outerShdw blurRad="38100" dist="19050" dir="2700000" algn="tl" rotWithShape="0">
                    <a:schemeClr val="dk1">
                      <a:alpha val="40000"/>
                    </a:schemeClr>
                  </a:outerShdw>
                </a:effectLst>
              </a:rPr>
              <a:t>BASIC PRINCIPLES of Finance…</a:t>
            </a:r>
            <a:endParaRPr lang="ko-KR" altLang="en-US"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36625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ChangeArrowheads="1"/>
          </p:cNvSpPr>
          <p:nvPr/>
        </p:nvSpPr>
        <p:spPr bwMode="auto">
          <a:xfrm>
            <a:off x="1676400" y="1143000"/>
            <a:ext cx="8839200" cy="5562600"/>
          </a:xfrm>
          <a:prstGeom prst="rect">
            <a:avLst/>
          </a:prstGeom>
          <a:noFill/>
          <a:ln w="9525">
            <a:noFill/>
            <a:miter lim="800000"/>
            <a:headEnd/>
            <a:tailEnd/>
          </a:ln>
        </p:spPr>
        <p:txBody>
          <a:bodyPr/>
          <a:lstStyle/>
          <a:p>
            <a:pPr marL="342900" indent="-342900" algn="just">
              <a:spcBef>
                <a:spcPts val="1200"/>
              </a:spcBef>
              <a:spcAft>
                <a:spcPts val="1200"/>
              </a:spcAft>
              <a:buClr>
                <a:srgbClr val="006600"/>
              </a:buClr>
              <a:buFont typeface="Wingdings" pitchFamily="2" charset="2"/>
              <a:buChar char="¶"/>
            </a:pPr>
            <a:endParaRPr lang="en-US" dirty="0">
              <a:ln w="0"/>
              <a:solidFill>
                <a:srgbClr val="A50021"/>
              </a:solidFill>
              <a:effectLst>
                <a:outerShdw blurRad="38100" dist="19050" dir="2700000" algn="tl" rotWithShape="0">
                  <a:schemeClr val="dk1">
                    <a:alpha val="40000"/>
                  </a:schemeClr>
                </a:outerShdw>
              </a:effectLst>
              <a:latin typeface="+mn-lt"/>
            </a:endParaRPr>
          </a:p>
        </p:txBody>
      </p:sp>
      <p:sp>
        <p:nvSpPr>
          <p:cNvPr id="2" name="Title 1"/>
          <p:cNvSpPr>
            <a:spLocks noGrp="1"/>
          </p:cNvSpPr>
          <p:nvPr>
            <p:ph type="title"/>
          </p:nvPr>
        </p:nvSpPr>
        <p:spPr>
          <a:xfrm>
            <a:off x="1703512" y="-26504"/>
            <a:ext cx="6781800" cy="1008112"/>
          </a:xfrm>
        </p:spPr>
        <p:txBody>
          <a:bodyPr/>
          <a:lstStyle/>
          <a:p>
            <a:r>
              <a:rPr lang="en-US" dirty="0"/>
              <a:t>Basic Principles of Finance </a:t>
            </a:r>
            <a:endParaRPr lang="ko-KR" altLang="en-US" dirty="0"/>
          </a:p>
        </p:txBody>
      </p:sp>
      <p:sp>
        <p:nvSpPr>
          <p:cNvPr id="3" name="Content Placeholder 2"/>
          <p:cNvSpPr>
            <a:spLocks noGrp="1"/>
          </p:cNvSpPr>
          <p:nvPr>
            <p:ph idx="1"/>
          </p:nvPr>
        </p:nvSpPr>
        <p:spPr>
          <a:xfrm>
            <a:off x="1667069" y="1143000"/>
            <a:ext cx="8640960" cy="4876800"/>
          </a:xfrm>
        </p:spPr>
        <p:txBody>
          <a:bodyPr/>
          <a:lstStyle/>
          <a:p>
            <a:pPr algn="just" eaLnBrk="0" hangingPunct="0">
              <a:spcBef>
                <a:spcPts val="1200"/>
              </a:spcBef>
              <a:spcAft>
                <a:spcPts val="1200"/>
              </a:spcAft>
              <a:buClr>
                <a:srgbClr val="006600"/>
              </a:buClr>
              <a:buFont typeface="Wingdings" pitchFamily="2" charset="2"/>
              <a:buChar char="¶"/>
            </a:pPr>
            <a:r>
              <a:rPr lang="en-US" sz="2400" kern="1200" dirty="0">
                <a:ln w="0"/>
                <a:solidFill>
                  <a:srgbClr val="000000"/>
                </a:solidFill>
                <a:effectLst>
                  <a:outerShdw blurRad="38100" dist="19050" dir="2700000" algn="tl" rotWithShape="0">
                    <a:srgbClr val="000000">
                      <a:alpha val="40000"/>
                    </a:srgbClr>
                  </a:outerShdw>
                </a:effectLst>
              </a:rPr>
              <a:t>Money has time value/opportunity cost.</a:t>
            </a:r>
          </a:p>
          <a:p>
            <a:pPr algn="just" eaLnBrk="0" hangingPunct="0">
              <a:spcBef>
                <a:spcPts val="1200"/>
              </a:spcBef>
              <a:spcAft>
                <a:spcPts val="1200"/>
              </a:spcAft>
              <a:buClr>
                <a:srgbClr val="006600"/>
              </a:buClr>
              <a:buFont typeface="Wingdings" pitchFamily="2" charset="2"/>
              <a:buChar char="¶"/>
            </a:pPr>
            <a:r>
              <a:rPr lang="en-US" sz="2400" kern="1200" dirty="0">
                <a:ln w="0"/>
                <a:solidFill>
                  <a:srgbClr val="A50021"/>
                </a:solidFill>
                <a:effectLst>
                  <a:outerShdw blurRad="38100" dist="19050" dir="2700000" algn="tl" rotWithShape="0">
                    <a:srgbClr val="000000">
                      <a:alpha val="40000"/>
                    </a:srgbClr>
                  </a:outerShdw>
                </a:effectLst>
              </a:rPr>
              <a:t>Every financial decision involves a trade-off between RISK and RETURN.</a:t>
            </a:r>
          </a:p>
          <a:p>
            <a:pPr algn="just" eaLnBrk="0" hangingPunct="0">
              <a:spcBef>
                <a:spcPts val="1200"/>
              </a:spcBef>
              <a:spcAft>
                <a:spcPts val="1200"/>
              </a:spcAft>
              <a:buClr>
                <a:srgbClr val="006600"/>
              </a:buClr>
              <a:buFont typeface="Wingdings" pitchFamily="2" charset="2"/>
              <a:buChar char="¶"/>
            </a:pPr>
            <a:r>
              <a:rPr lang="en-US" sz="2400" kern="1200" dirty="0">
                <a:ln w="0"/>
                <a:solidFill>
                  <a:srgbClr val="000000"/>
                </a:solidFill>
                <a:effectLst>
                  <a:outerShdw blurRad="38100" dist="19050" dir="2700000" algn="tl" rotWithShape="0">
                    <a:srgbClr val="000000">
                      <a:alpha val="40000"/>
                    </a:srgbClr>
                  </a:outerShdw>
                </a:effectLst>
              </a:rPr>
              <a:t>Financial markets are EFFICIENT.</a:t>
            </a:r>
          </a:p>
          <a:p>
            <a:pPr algn="just" eaLnBrk="0" hangingPunct="0">
              <a:spcBef>
                <a:spcPts val="1200"/>
              </a:spcBef>
              <a:spcAft>
                <a:spcPts val="1200"/>
              </a:spcAft>
              <a:buClr>
                <a:srgbClr val="006600"/>
              </a:buClr>
              <a:buFont typeface="Wingdings" pitchFamily="2" charset="2"/>
              <a:buChar char="¶"/>
            </a:pPr>
            <a:r>
              <a:rPr lang="en-US" sz="2400" kern="1200" dirty="0">
                <a:ln w="0"/>
                <a:solidFill>
                  <a:srgbClr val="A50021"/>
                </a:solidFill>
                <a:effectLst>
                  <a:outerShdw blurRad="38100" dist="19050" dir="2700000" algn="tl" rotWithShape="0">
                    <a:srgbClr val="000000">
                      <a:alpha val="40000"/>
                    </a:srgbClr>
                  </a:outerShdw>
                </a:effectLst>
              </a:rPr>
              <a:t>Accounting Profit is not relevant profit concept for financial decisions. Profits based on cash flows are more relevant for Financial Decision-Making.</a:t>
            </a:r>
          </a:p>
          <a:p>
            <a:pPr algn="just" eaLnBrk="0" hangingPunct="0">
              <a:spcBef>
                <a:spcPts val="1200"/>
              </a:spcBef>
              <a:spcAft>
                <a:spcPts val="1200"/>
              </a:spcAft>
              <a:buClr>
                <a:srgbClr val="006600"/>
              </a:buClr>
              <a:buFont typeface="Wingdings" pitchFamily="2" charset="2"/>
              <a:buChar char="¶"/>
            </a:pPr>
            <a:r>
              <a:rPr lang="en-US" sz="2400" kern="1200" dirty="0">
                <a:ln w="0"/>
                <a:solidFill>
                  <a:srgbClr val="000000"/>
                </a:solidFill>
                <a:effectLst>
                  <a:outerShdw blurRad="38100" dist="19050" dir="2700000" algn="tl" rotWithShape="0">
                    <a:srgbClr val="000000">
                      <a:alpha val="40000"/>
                    </a:srgbClr>
                  </a:outerShdw>
                </a:effectLst>
              </a:rPr>
              <a:t>Options have a VALUE.</a:t>
            </a:r>
          </a:p>
          <a:p>
            <a:pPr algn="just" eaLnBrk="0" hangingPunct="0">
              <a:spcBef>
                <a:spcPts val="1200"/>
              </a:spcBef>
              <a:spcAft>
                <a:spcPts val="1200"/>
              </a:spcAft>
              <a:buClr>
                <a:srgbClr val="006600"/>
              </a:buClr>
              <a:buFont typeface="Wingdings" pitchFamily="2" charset="2"/>
              <a:buChar char="¶"/>
            </a:pPr>
            <a:r>
              <a:rPr lang="en-US" sz="2400" kern="1200" dirty="0">
                <a:ln w="0"/>
                <a:solidFill>
                  <a:srgbClr val="A50021"/>
                </a:solidFill>
                <a:effectLst>
                  <a:outerShdw blurRad="38100" dist="19050" dir="2700000" algn="tl" rotWithShape="0">
                    <a:srgbClr val="000000">
                      <a:alpha val="40000"/>
                    </a:srgbClr>
                  </a:outerShdw>
                </a:effectLst>
              </a:rPr>
              <a:t>Incremental/differential cash flows are important for financial decision-making.</a:t>
            </a:r>
          </a:p>
        </p:txBody>
      </p:sp>
    </p:spTree>
    <p:extLst>
      <p:ext uri="{BB962C8B-B14F-4D97-AF65-F5344CB8AC3E}">
        <p14:creationId xmlns:p14="http://schemas.microsoft.com/office/powerpoint/2010/main" val="3744908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800600"/>
            <a:ext cx="8352928" cy="685800"/>
          </a:xfrm>
        </p:spPr>
        <p:txBody>
          <a:bodyPr/>
          <a:lstStyle/>
          <a:p>
            <a:pPr algn="ctr" eaLnBrk="0" hangingPunct="0">
              <a:spcBef>
                <a:spcPts val="1200"/>
              </a:spcBef>
              <a:spcAft>
                <a:spcPts val="1200"/>
              </a:spcAft>
              <a:buClr>
                <a:srgbClr val="006600"/>
              </a:buClr>
            </a:pPr>
            <a:r>
              <a:rPr lang="en-US" kern="1200" dirty="0">
                <a:ln w="0"/>
                <a:effectLst>
                  <a:outerShdw blurRad="38100" dist="19050" dir="2700000" algn="tl" rotWithShape="0">
                    <a:srgbClr val="000000">
                      <a:alpha val="40000"/>
                    </a:srgbClr>
                  </a:outerShdw>
                </a:effectLst>
              </a:rPr>
              <a:t>Money has time value/opportunity cost.</a:t>
            </a:r>
            <a:endParaRPr lang="ko-KR" altLang="en-US" dirty="0"/>
          </a:p>
        </p:txBody>
      </p:sp>
    </p:spTree>
    <p:extLst>
      <p:ext uri="{BB962C8B-B14F-4D97-AF65-F5344CB8AC3E}">
        <p14:creationId xmlns:p14="http://schemas.microsoft.com/office/powerpoint/2010/main" val="3313776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981200" y="152400"/>
            <a:ext cx="7772400" cy="838200"/>
          </a:xfrm>
          <a:ln/>
        </p:spPr>
        <p:txBody>
          <a:bodyPr/>
          <a:lstStyle/>
          <a:p>
            <a:r>
              <a:rPr lang="en-US" altLang="en-US" sz="3600" dirty="0">
                <a:effectLst>
                  <a:outerShdw blurRad="38100" dist="38100" dir="2700000" algn="tl">
                    <a:srgbClr val="C0C0C0"/>
                  </a:outerShdw>
                </a:effectLst>
              </a:rPr>
              <a:t>VALUE OF MONEY ……!!!</a:t>
            </a:r>
          </a:p>
        </p:txBody>
      </p:sp>
      <p:sp>
        <p:nvSpPr>
          <p:cNvPr id="3075" name="Rectangle 3"/>
          <p:cNvSpPr>
            <a:spLocks noGrp="1" noChangeArrowheads="1"/>
          </p:cNvSpPr>
          <p:nvPr>
            <p:ph type="body" idx="1"/>
          </p:nvPr>
        </p:nvSpPr>
        <p:spPr>
          <a:xfrm>
            <a:off x="1524001" y="1130808"/>
            <a:ext cx="3962400" cy="4812792"/>
          </a:xfrm>
          <a:ln>
            <a:noFill/>
            <a:miter lim="800000"/>
            <a:headEnd/>
            <a:tailEnd/>
          </a:ln>
        </p:spPr>
        <p:txBody>
          <a:bodyPr/>
          <a:lstStyle/>
          <a:p>
            <a:pPr>
              <a:lnSpc>
                <a:spcPct val="150000"/>
              </a:lnSpc>
            </a:pPr>
            <a:r>
              <a:rPr lang="en-US" altLang="en-US" sz="2000" dirty="0">
                <a:solidFill>
                  <a:srgbClr val="A50021"/>
                </a:solidFill>
                <a:effectLst>
                  <a:outerShdw blurRad="38100" dist="38100" dir="2700000" algn="tl">
                    <a:srgbClr val="000000">
                      <a:alpha val="43137"/>
                    </a:srgbClr>
                  </a:outerShdw>
                </a:effectLst>
              </a:rPr>
              <a:t>TIME VALUE OF MONEY  - </a:t>
            </a:r>
            <a:r>
              <a:rPr lang="en-US" altLang="en-US" sz="2000" dirty="0">
                <a:solidFill>
                  <a:srgbClr val="006600"/>
                </a:solidFill>
              </a:rPr>
              <a:t>INTEREST RATE</a:t>
            </a:r>
            <a:endParaRPr lang="en-US" altLang="en-US" sz="2000" dirty="0">
              <a:solidFill>
                <a:srgbClr val="CC3300"/>
              </a:solidFill>
            </a:endParaRPr>
          </a:p>
          <a:p>
            <a:pPr>
              <a:lnSpc>
                <a:spcPct val="150000"/>
              </a:lnSpc>
            </a:pPr>
            <a:endParaRPr lang="en-US" altLang="en-US" sz="2000" dirty="0">
              <a:solidFill>
                <a:srgbClr val="A50021"/>
              </a:solidFill>
              <a:effectLst>
                <a:outerShdw blurRad="38100" dist="38100" dir="2700000" algn="tl">
                  <a:srgbClr val="000000">
                    <a:alpha val="43137"/>
                  </a:srgbClr>
                </a:outerShdw>
              </a:effectLst>
            </a:endParaRPr>
          </a:p>
          <a:p>
            <a:pPr>
              <a:lnSpc>
                <a:spcPct val="150000"/>
              </a:lnSpc>
            </a:pPr>
            <a:r>
              <a:rPr lang="en-US" altLang="en-US" sz="2000" dirty="0">
                <a:solidFill>
                  <a:srgbClr val="A50021"/>
                </a:solidFill>
                <a:effectLst>
                  <a:outerShdw blurRad="38100" dist="38100" dir="2700000" algn="tl">
                    <a:srgbClr val="000000">
                      <a:alpha val="43137"/>
                    </a:srgbClr>
                  </a:outerShdw>
                </a:effectLst>
              </a:rPr>
              <a:t>PURCHASING POWER  - </a:t>
            </a:r>
            <a:r>
              <a:rPr lang="en-US" altLang="en-US" sz="2000" dirty="0">
                <a:solidFill>
                  <a:srgbClr val="006600"/>
                </a:solidFill>
              </a:rPr>
              <a:t>PRICE INDEX</a:t>
            </a:r>
            <a:endParaRPr lang="en-US" altLang="en-US" sz="2000" dirty="0">
              <a:solidFill>
                <a:srgbClr val="CC3300"/>
              </a:solidFill>
            </a:endParaRPr>
          </a:p>
          <a:p>
            <a:pPr>
              <a:lnSpc>
                <a:spcPct val="150000"/>
              </a:lnSpc>
            </a:pPr>
            <a:endParaRPr lang="en-US" altLang="en-US" sz="2000" dirty="0">
              <a:solidFill>
                <a:srgbClr val="A50021"/>
              </a:solidFill>
              <a:effectLst>
                <a:outerShdw blurRad="38100" dist="38100" dir="2700000" algn="tl">
                  <a:srgbClr val="000000">
                    <a:alpha val="43137"/>
                  </a:srgbClr>
                </a:outerShdw>
              </a:effectLst>
            </a:endParaRPr>
          </a:p>
          <a:p>
            <a:pPr>
              <a:lnSpc>
                <a:spcPct val="150000"/>
              </a:lnSpc>
            </a:pPr>
            <a:r>
              <a:rPr lang="en-US" altLang="en-US" sz="2000" dirty="0">
                <a:solidFill>
                  <a:srgbClr val="A50021"/>
                </a:solidFill>
                <a:effectLst>
                  <a:outerShdw blurRad="38100" dist="38100" dir="2700000" algn="tl">
                    <a:srgbClr val="000000">
                      <a:alpha val="43137"/>
                    </a:srgbClr>
                  </a:outerShdw>
                </a:effectLst>
              </a:rPr>
              <a:t>VALUE OF MONEY IN INTERNATIONAL MARKET -</a:t>
            </a:r>
            <a:r>
              <a:rPr lang="en-US" altLang="en-US" sz="2000" dirty="0">
                <a:solidFill>
                  <a:srgbClr val="006600"/>
                </a:solidFill>
              </a:rPr>
              <a:t>FOREIGN EXCHANGE RATE</a:t>
            </a:r>
            <a:endParaRPr lang="en-US" altLang="en-US" sz="2000" dirty="0">
              <a:solidFill>
                <a:srgbClr val="CC3300"/>
              </a:solidFill>
            </a:endParaRPr>
          </a:p>
        </p:txBody>
      </p:sp>
      <p:sp>
        <p:nvSpPr>
          <p:cNvPr id="4" name="Rectangle 3"/>
          <p:cNvSpPr txBox="1">
            <a:spLocks noChangeArrowheads="1"/>
          </p:cNvSpPr>
          <p:nvPr/>
        </p:nvSpPr>
        <p:spPr bwMode="auto">
          <a:xfrm>
            <a:off x="5608322" y="1219200"/>
            <a:ext cx="5029199" cy="4724400"/>
          </a:xfrm>
          <a:prstGeom prst="rect">
            <a:avLst/>
          </a:prstGeom>
          <a:solidFill>
            <a:schemeClr val="bg2">
              <a:lumMod val="95000"/>
            </a:schemeClr>
          </a:solidFill>
          <a:ln>
            <a:noFill/>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600">
                <a:solidFill>
                  <a:srgbClr val="002060"/>
                </a:solidFill>
                <a:latin typeface="+mn-lt"/>
                <a:ea typeface="+mn-ea"/>
                <a:cs typeface="+mn-cs"/>
              </a:defRPr>
            </a:lvl1pPr>
            <a:lvl2pPr marL="742950" indent="-285750" algn="l" rtl="0" eaLnBrk="1" fontAlgn="base" hangingPunct="1">
              <a:spcBef>
                <a:spcPct val="20000"/>
              </a:spcBef>
              <a:spcAft>
                <a:spcPct val="0"/>
              </a:spcAft>
              <a:buChar char="–"/>
              <a:defRPr sz="2400">
                <a:solidFill>
                  <a:srgbClr val="C00000"/>
                </a:solidFill>
                <a:latin typeface="+mn-lt"/>
              </a:defRPr>
            </a:lvl2pPr>
            <a:lvl3pPr marL="1143000" indent="-228600" algn="l" rtl="0" eaLnBrk="1" fontAlgn="base" hangingPunct="1">
              <a:spcBef>
                <a:spcPct val="20000"/>
              </a:spcBef>
              <a:spcAft>
                <a:spcPct val="0"/>
              </a:spcAft>
              <a:buChar char="•"/>
              <a:defRPr sz="1800">
                <a:solidFill>
                  <a:srgbClr val="000000"/>
                </a:solidFill>
                <a:latin typeface="+mn-lt"/>
              </a:defRPr>
            </a:lvl3pPr>
            <a:lvl4pPr marL="1600200" indent="-228600" algn="l" rtl="0" eaLnBrk="1" fontAlgn="base" hangingPunct="1">
              <a:spcBef>
                <a:spcPct val="20000"/>
              </a:spcBef>
              <a:spcAft>
                <a:spcPct val="0"/>
              </a:spcAft>
              <a:buChar char="–"/>
              <a:defRPr sz="1600">
                <a:solidFill>
                  <a:srgbClr val="000000"/>
                </a:solidFill>
                <a:latin typeface="+mn-lt"/>
              </a:defRPr>
            </a:lvl4pPr>
            <a:lvl5pPr marL="2057400" indent="-228600" algn="l" rtl="0" eaLnBrk="1" fontAlgn="base" hangingPunct="1">
              <a:spcBef>
                <a:spcPct val="20000"/>
              </a:spcBef>
              <a:spcAft>
                <a:spcPct val="0"/>
              </a:spcAft>
              <a:buChar char="»"/>
              <a:defRPr sz="1600">
                <a:solidFill>
                  <a:srgbClr val="000000"/>
                </a:solidFill>
                <a:latin typeface="+mn-lt"/>
              </a:defRPr>
            </a:lvl5pPr>
            <a:lvl6pPr marL="2514600" indent="-228600" algn="l" rtl="0" eaLnBrk="1" fontAlgn="base" hangingPunct="1">
              <a:spcBef>
                <a:spcPct val="20000"/>
              </a:spcBef>
              <a:spcAft>
                <a:spcPct val="0"/>
              </a:spcAft>
              <a:buChar char="»"/>
              <a:defRPr sz="1600">
                <a:solidFill>
                  <a:srgbClr val="000000"/>
                </a:solidFill>
                <a:latin typeface="+mn-lt"/>
              </a:defRPr>
            </a:lvl6pPr>
            <a:lvl7pPr marL="2971800" indent="-228600" algn="l" rtl="0" eaLnBrk="1" fontAlgn="base" hangingPunct="1">
              <a:spcBef>
                <a:spcPct val="20000"/>
              </a:spcBef>
              <a:spcAft>
                <a:spcPct val="0"/>
              </a:spcAft>
              <a:buChar char="»"/>
              <a:defRPr sz="1600">
                <a:solidFill>
                  <a:srgbClr val="000000"/>
                </a:solidFill>
                <a:latin typeface="+mn-lt"/>
              </a:defRPr>
            </a:lvl7pPr>
            <a:lvl8pPr marL="3429000" indent="-228600" algn="l" rtl="0" eaLnBrk="1" fontAlgn="base" hangingPunct="1">
              <a:spcBef>
                <a:spcPct val="20000"/>
              </a:spcBef>
              <a:spcAft>
                <a:spcPct val="0"/>
              </a:spcAft>
              <a:buChar char="»"/>
              <a:defRPr sz="1600">
                <a:solidFill>
                  <a:srgbClr val="000000"/>
                </a:solidFill>
                <a:latin typeface="+mn-lt"/>
              </a:defRPr>
            </a:lvl8pPr>
            <a:lvl9pPr marL="3886200" indent="-228600" algn="l" rtl="0" eaLnBrk="1" fontAlgn="base" hangingPunct="1">
              <a:spcBef>
                <a:spcPct val="20000"/>
              </a:spcBef>
              <a:spcAft>
                <a:spcPct val="0"/>
              </a:spcAft>
              <a:buChar char="»"/>
              <a:defRPr sz="1600">
                <a:solidFill>
                  <a:srgbClr val="000000"/>
                </a:solidFill>
                <a:latin typeface="+mn-lt"/>
              </a:defRPr>
            </a:lvl9pPr>
          </a:lstStyle>
          <a:p>
            <a:pPr algn="just">
              <a:spcBef>
                <a:spcPct val="70000"/>
              </a:spcBef>
              <a:spcAft>
                <a:spcPct val="70000"/>
              </a:spcAft>
            </a:pPr>
            <a:r>
              <a:rPr lang="en-US" altLang="en-US" sz="1800" kern="0" dirty="0">
                <a:effectLst>
                  <a:outerShdw blurRad="38100" dist="38100" dir="2700000" algn="tl">
                    <a:srgbClr val="000000">
                      <a:alpha val="43137"/>
                    </a:srgbClr>
                  </a:outerShdw>
                </a:effectLst>
              </a:rPr>
              <a:t>TIME VALUE OF MONEY </a:t>
            </a:r>
            <a:r>
              <a:rPr lang="en-US" altLang="en-US" sz="1800" kern="0" dirty="0"/>
              <a:t>refers to the fact that rupee in hand today is worth more than a rupee promised at some time in the future.</a:t>
            </a:r>
          </a:p>
          <a:p>
            <a:pPr algn="just">
              <a:spcBef>
                <a:spcPct val="70000"/>
              </a:spcBef>
              <a:spcAft>
                <a:spcPct val="70000"/>
              </a:spcAft>
            </a:pPr>
            <a:r>
              <a:rPr lang="en-US" altLang="en-US" sz="1800" kern="0" dirty="0">
                <a:solidFill>
                  <a:srgbClr val="006600"/>
                </a:solidFill>
                <a:effectLst>
                  <a:outerShdw blurRad="38100" dist="38100" dir="2700000" algn="tl">
                    <a:srgbClr val="000000">
                      <a:alpha val="43137"/>
                    </a:srgbClr>
                  </a:outerShdw>
                </a:effectLst>
              </a:rPr>
              <a:t>FUTURE VALUE OF MONEY </a:t>
            </a:r>
            <a:r>
              <a:rPr lang="en-US" altLang="en-US" sz="1800" kern="0" dirty="0">
                <a:solidFill>
                  <a:srgbClr val="006600"/>
                </a:solidFill>
              </a:rPr>
              <a:t>is that value of one rupee which a person would like to accept in future instead of accepting it today.</a:t>
            </a:r>
          </a:p>
          <a:p>
            <a:pPr algn="just">
              <a:spcBef>
                <a:spcPct val="70000"/>
              </a:spcBef>
              <a:spcAft>
                <a:spcPct val="70000"/>
              </a:spcAft>
            </a:pPr>
            <a:r>
              <a:rPr lang="en-US" altLang="en-US" sz="1800" kern="0" dirty="0">
                <a:solidFill>
                  <a:srgbClr val="A50021"/>
                </a:solidFill>
                <a:effectLst>
                  <a:outerShdw blurRad="38100" dist="38100" dir="2700000" algn="tl">
                    <a:srgbClr val="000000">
                      <a:alpha val="43137"/>
                    </a:srgbClr>
                  </a:outerShdw>
                </a:effectLst>
              </a:rPr>
              <a:t>PRESENT VALUE OF MONEY </a:t>
            </a:r>
            <a:r>
              <a:rPr lang="en-US" altLang="en-US" sz="1800" kern="0" dirty="0">
                <a:solidFill>
                  <a:srgbClr val="A50021"/>
                </a:solidFill>
              </a:rPr>
              <a:t>is that value of one rupee at present which would make a person indifferent between this amount and the rupee which he would get at some time in future. </a:t>
            </a:r>
          </a:p>
        </p:txBody>
      </p:sp>
      <p:sp>
        <p:nvSpPr>
          <p:cNvPr id="6" name="Text Box 5"/>
          <p:cNvSpPr txBox="1">
            <a:spLocks noChangeArrowheads="1"/>
          </p:cNvSpPr>
          <p:nvPr/>
        </p:nvSpPr>
        <p:spPr bwMode="auto">
          <a:xfrm>
            <a:off x="3200400" y="6089905"/>
            <a:ext cx="6096000" cy="461665"/>
          </a:xfrm>
          <a:prstGeom prst="rect">
            <a:avLst/>
          </a:prstGeom>
          <a:solidFill>
            <a:schemeClr val="bg1">
              <a:lumMod val="85000"/>
            </a:schemeClr>
          </a:solidFill>
          <a:ln w="9525">
            <a:solidFill>
              <a:schemeClr val="tx1"/>
            </a:solidFill>
            <a:miter lim="800000"/>
            <a:headEnd/>
            <a:tailEnd/>
          </a:ln>
          <a:effectLst/>
        </p:spPr>
        <p:txBody>
          <a:bodyPr wrap="square">
            <a:spAutoFit/>
          </a:bodyPr>
          <a:lstStyle/>
          <a:p>
            <a:pPr algn="ctr">
              <a:spcBef>
                <a:spcPct val="50000"/>
              </a:spcBef>
            </a:pPr>
            <a:r>
              <a:rPr lang="en-US" altLang="en-US" dirty="0">
                <a:ln w="0"/>
                <a:effectLst>
                  <a:outerShdw blurRad="38100" dist="19050" dir="2700000" algn="tl" rotWithShape="0">
                    <a:schemeClr val="dk1">
                      <a:alpha val="40000"/>
                    </a:schemeClr>
                  </a:outerShdw>
                </a:effectLst>
              </a:rPr>
              <a:t>INTEREST RATE     vs     DISCOUNT RATE</a:t>
            </a:r>
          </a:p>
        </p:txBody>
      </p:sp>
      <p:sp>
        <p:nvSpPr>
          <p:cNvPr id="2" name="Right Arrow 1"/>
          <p:cNvSpPr/>
          <p:nvPr/>
        </p:nvSpPr>
        <p:spPr>
          <a:xfrm>
            <a:off x="4419601" y="1676400"/>
            <a:ext cx="1188721" cy="304800"/>
          </a:xfrm>
          <a:prstGeom prst="rightArrow">
            <a:avLst/>
          </a:prstGeom>
          <a:ln>
            <a:solidFill>
              <a:schemeClr val="accent5">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341443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074"/>
                                        </p:tgtEl>
                                        <p:attrNameLst>
                                          <p:attrName>style.visibility</p:attrName>
                                        </p:attrNameLst>
                                      </p:cBhvr>
                                      <p:to>
                                        <p:strVal val="visible"/>
                                      </p:to>
                                    </p:set>
                                    <p:anim to="" calcmode="lin" valueType="num">
                                      <p:cBhvr>
                                        <p:cTn id="7" dur="1" fill="hold"/>
                                        <p:tgtEl>
                                          <p:spTgt spid="3074"/>
                                        </p:tgtEl>
                                        <p:attrNameLst>
                                          <p:attrName/>
                                        </p:attrNameLst>
                                      </p:cBhvr>
                                    </p:anim>
                                  </p:childTnLst>
                                </p:cTn>
                              </p:par>
                            </p:childTnLst>
                          </p:cTn>
                        </p:par>
                        <p:par>
                          <p:cTn id="8" fill="hold" nodeType="withGroup">
                            <p:stCondLst>
                              <p:cond delay="500"/>
                            </p:stCondLst>
                            <p:childTnLst>
                              <p:par>
                                <p:cTn id="9" presetID="24" presetClass="entr" presetSubtype="0" fill="hold" grpId="0" nodeType="afterEffect">
                                  <p:stCondLst>
                                    <p:cond delay="0"/>
                                  </p:stCondLst>
                                  <p:childTnLst>
                                    <p:set>
                                      <p:cBhvr>
                                        <p:cTn id="10" dur="1" fill="hold">
                                          <p:stCondLst>
                                            <p:cond delay="499"/>
                                          </p:stCondLst>
                                        </p:cTn>
                                        <p:tgtEl>
                                          <p:spTgt spid="3075">
                                            <p:txEl>
                                              <p:pRg st="0" end="0"/>
                                            </p:txEl>
                                          </p:spTgt>
                                        </p:tgtEl>
                                        <p:attrNameLst>
                                          <p:attrName>style.visibility</p:attrName>
                                        </p:attrNameLst>
                                      </p:cBhvr>
                                      <p:to>
                                        <p:strVal val="visible"/>
                                      </p:to>
                                    </p:set>
                                    <p:anim to="" calcmode="lin" valueType="num">
                                      <p:cBhvr>
                                        <p:cTn id="11" dur="1" fill="hold"/>
                                        <p:tgtEl>
                                          <p:spTgt spid="3075">
                                            <p:txEl>
                                              <p:pRg st="0" end="0"/>
                                            </p:txEl>
                                          </p:spTgt>
                                        </p:tgtEl>
                                        <p:attrNameLst>
                                          <p:attrName/>
                                        </p:attrNameLst>
                                      </p:cBhvr>
                                    </p:anim>
                                  </p:childTnLst>
                                </p:cTn>
                              </p:par>
                            </p:childTnLst>
                          </p:cTn>
                        </p:par>
                        <p:par>
                          <p:cTn id="12" fill="hold">
                            <p:stCondLst>
                              <p:cond delay="1000"/>
                            </p:stCondLst>
                            <p:childTnLst>
                              <p:par>
                                <p:cTn id="13" presetID="24" presetClass="entr" presetSubtype="0" fill="hold" grpId="0" nodeType="afterEffect">
                                  <p:stCondLst>
                                    <p:cond delay="0"/>
                                  </p:stCondLst>
                                  <p:childTnLst>
                                    <p:set>
                                      <p:cBhvr>
                                        <p:cTn id="14" dur="1" fill="hold">
                                          <p:stCondLst>
                                            <p:cond delay="499"/>
                                          </p:stCondLst>
                                        </p:cTn>
                                        <p:tgtEl>
                                          <p:spTgt spid="3075">
                                            <p:txEl>
                                              <p:pRg st="2" end="2"/>
                                            </p:txEl>
                                          </p:spTgt>
                                        </p:tgtEl>
                                        <p:attrNameLst>
                                          <p:attrName>style.visibility</p:attrName>
                                        </p:attrNameLst>
                                      </p:cBhvr>
                                      <p:to>
                                        <p:strVal val="visible"/>
                                      </p:to>
                                    </p:set>
                                    <p:anim to="" calcmode="lin" valueType="num">
                                      <p:cBhvr>
                                        <p:cTn id="15" dur="1" fill="hold"/>
                                        <p:tgtEl>
                                          <p:spTgt spid="3075">
                                            <p:txEl>
                                              <p:pRg st="2" end="2"/>
                                            </p:txEl>
                                          </p:spTgt>
                                        </p:tgtEl>
                                        <p:attrNameLst>
                                          <p:attrName/>
                                        </p:attrNameLst>
                                      </p:cBhvr>
                                    </p:anim>
                                  </p:childTnLst>
                                </p:cTn>
                              </p:par>
                            </p:childTnLst>
                          </p:cTn>
                        </p:par>
                        <p:par>
                          <p:cTn id="16" fill="hold">
                            <p:stCondLst>
                              <p:cond delay="1500"/>
                            </p:stCondLst>
                            <p:childTnLst>
                              <p:par>
                                <p:cTn id="17" presetID="24" presetClass="entr" presetSubtype="0" fill="hold" grpId="0" nodeType="afterEffect">
                                  <p:stCondLst>
                                    <p:cond delay="0"/>
                                  </p:stCondLst>
                                  <p:childTnLst>
                                    <p:set>
                                      <p:cBhvr>
                                        <p:cTn id="18" dur="1" fill="hold">
                                          <p:stCondLst>
                                            <p:cond delay="499"/>
                                          </p:stCondLst>
                                        </p:cTn>
                                        <p:tgtEl>
                                          <p:spTgt spid="3075">
                                            <p:txEl>
                                              <p:pRg st="4" end="4"/>
                                            </p:txEl>
                                          </p:spTgt>
                                        </p:tgtEl>
                                        <p:attrNameLst>
                                          <p:attrName>style.visibility</p:attrName>
                                        </p:attrNameLst>
                                      </p:cBhvr>
                                      <p:to>
                                        <p:strVal val="visible"/>
                                      </p:to>
                                    </p:set>
                                    <p:anim to="" calcmode="lin" valueType="num">
                                      <p:cBhvr>
                                        <p:cTn id="19" dur="1" fill="hold"/>
                                        <p:tgtEl>
                                          <p:spTgt spid="3075">
                                            <p:txEl>
                                              <p:pRg st="4" end="4"/>
                                            </p:txEl>
                                          </p:spTgt>
                                        </p:tgtEl>
                                        <p:attrNameLst>
                                          <p:attrName/>
                                        </p:attrNameLst>
                                      </p:cBhvr>
                                    </p:anim>
                                  </p:childTnLst>
                                </p:cTn>
                              </p:par>
                            </p:childTnLst>
                          </p:cTn>
                        </p:par>
                        <p:par>
                          <p:cTn id="20" fill="hold">
                            <p:stCondLst>
                              <p:cond delay="2000"/>
                            </p:stCondLst>
                            <p:childTnLst>
                              <p:par>
                                <p:cTn id="21" presetID="2" presetClass="entr" presetSubtype="8"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linds(horizontal)">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utoUpdateAnimBg="0"/>
      <p:bldP spid="3075" grpId="0" build="p" bldLvl="3"/>
      <p:bldP spid="4" grpId="0" animBg="1"/>
      <p:bldP spid="6" grpId="0" animBg="1" autoUpdateAnimBg="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INTEREST MAY BE...</a:t>
            </a:r>
          </a:p>
        </p:txBody>
      </p:sp>
      <p:sp>
        <p:nvSpPr>
          <p:cNvPr id="13315" name="Rectangle 3"/>
          <p:cNvSpPr>
            <a:spLocks noGrp="1" noChangeArrowheads="1"/>
          </p:cNvSpPr>
          <p:nvPr>
            <p:ph type="body" idx="1"/>
          </p:nvPr>
        </p:nvSpPr>
        <p:spPr>
          <a:solidFill>
            <a:schemeClr val="bg1"/>
          </a:solidFill>
        </p:spPr>
        <p:txBody>
          <a:bodyPr/>
          <a:lstStyle/>
          <a:p>
            <a:pPr>
              <a:lnSpc>
                <a:spcPct val="180000"/>
              </a:lnSpc>
            </a:pPr>
            <a:r>
              <a:rPr lang="en-US" altLang="en-US" sz="3200" dirty="0"/>
              <a:t>SIMPLE INTEREST RATE</a:t>
            </a:r>
          </a:p>
          <a:p>
            <a:pPr>
              <a:lnSpc>
                <a:spcPct val="180000"/>
              </a:lnSpc>
            </a:pPr>
            <a:r>
              <a:rPr lang="en-US" altLang="en-US" sz="3200" dirty="0"/>
              <a:t>COMPOUND INTEREST RATE</a:t>
            </a:r>
          </a:p>
        </p:txBody>
      </p:sp>
      <p:sp>
        <p:nvSpPr>
          <p:cNvPr id="4" name="Text Box 5"/>
          <p:cNvSpPr txBox="1">
            <a:spLocks noChangeArrowheads="1"/>
          </p:cNvSpPr>
          <p:nvPr/>
        </p:nvSpPr>
        <p:spPr bwMode="auto">
          <a:xfrm>
            <a:off x="2937892" y="5881241"/>
            <a:ext cx="6172200" cy="528638"/>
          </a:xfrm>
          <a:prstGeom prst="rect">
            <a:avLst/>
          </a:prstGeom>
          <a:solidFill>
            <a:schemeClr val="bg1">
              <a:lumMod val="85000"/>
            </a:schemeClr>
          </a:solidFill>
          <a:ln w="9525">
            <a:solidFill>
              <a:schemeClr val="tx1"/>
            </a:solidFill>
            <a:miter lim="800000"/>
            <a:headEnd/>
            <a:tailEnd/>
          </a:ln>
          <a:effectLst/>
        </p:spPr>
        <p:txBody>
          <a:bodyPr wrap="square">
            <a:spAutoFit/>
          </a:bodyPr>
          <a:lstStyle/>
          <a:p>
            <a:pPr algn="ctr">
              <a:spcBef>
                <a:spcPct val="50000"/>
              </a:spcBef>
            </a:pPr>
            <a:r>
              <a:rPr lang="en-US" altLang="en-US" sz="2800" dirty="0">
                <a:ln w="0"/>
                <a:effectLst>
                  <a:outerShdw blurRad="38100" dist="19050" dir="2700000" algn="tl" rotWithShape="0">
                    <a:schemeClr val="dk1">
                      <a:alpha val="40000"/>
                    </a:schemeClr>
                  </a:outerShdw>
                </a:effectLst>
              </a:rPr>
              <a:t>COMPOUNDING vs DISCOUNTING</a:t>
            </a:r>
          </a:p>
        </p:txBody>
      </p:sp>
    </p:spTree>
    <p:extLst>
      <p:ext uri="{BB962C8B-B14F-4D97-AF65-F5344CB8AC3E}">
        <p14:creationId xmlns:p14="http://schemas.microsoft.com/office/powerpoint/2010/main" val="607892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315">
                                            <p:bg/>
                                          </p:spTgt>
                                        </p:tgtEl>
                                        <p:attrNameLst>
                                          <p:attrName>style.visibility</p:attrName>
                                        </p:attrNameLst>
                                      </p:cBhvr>
                                      <p:to>
                                        <p:strVal val="visible"/>
                                      </p:to>
                                    </p:set>
                                    <p:animEffect transition="in" filter="wipe(left)">
                                      <p:cBhvr>
                                        <p:cTn id="7" dur="1000"/>
                                        <p:tgtEl>
                                          <p:spTgt spid="13315">
                                            <p:bg/>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3315">
                                            <p:txEl>
                                              <p:pRg st="0" end="0"/>
                                            </p:txEl>
                                          </p:spTgt>
                                        </p:tgtEl>
                                        <p:attrNameLst>
                                          <p:attrName>style.visibility</p:attrName>
                                        </p:attrNameLst>
                                      </p:cBhvr>
                                      <p:to>
                                        <p:strVal val="visible"/>
                                      </p:to>
                                    </p:set>
                                    <p:animEffect transition="in" filter="wipe(left)">
                                      <p:cBhvr>
                                        <p:cTn id="11" dur="1000"/>
                                        <p:tgtEl>
                                          <p:spTgt spid="13315">
                                            <p:txEl>
                                              <p:pRg st="0" end="0"/>
                                            </p:txEl>
                                          </p:spTgt>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3315">
                                            <p:txEl>
                                              <p:pRg st="1" end="1"/>
                                            </p:txEl>
                                          </p:spTgt>
                                        </p:tgtEl>
                                        <p:attrNameLst>
                                          <p:attrName>style.visibility</p:attrName>
                                        </p:attrNameLst>
                                      </p:cBhvr>
                                      <p:to>
                                        <p:strVal val="visible"/>
                                      </p:to>
                                    </p:set>
                                    <p:animEffect transition="in" filter="wipe(left)">
                                      <p:cBhvr>
                                        <p:cTn id="15" dur="1000"/>
                                        <p:tgtEl>
                                          <p:spTgt spid="1331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animBg="1"/>
      <p:bldP spid="4"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09800" y="76200"/>
            <a:ext cx="7772400" cy="1143000"/>
          </a:xfrm>
        </p:spPr>
        <p:txBody>
          <a:bodyPr/>
          <a:lstStyle/>
          <a:p>
            <a:r>
              <a:rPr lang="en-US" altLang="en-US" dirty="0">
                <a:effectLst>
                  <a:outerShdw blurRad="38100" dist="38100" dir="2700000" algn="tl">
                    <a:srgbClr val="C0C0C0"/>
                  </a:outerShdw>
                </a:effectLst>
              </a:rPr>
              <a:t>COMPOUNDING </a:t>
            </a:r>
            <a:br>
              <a:rPr lang="en-US" altLang="en-US" dirty="0">
                <a:effectLst>
                  <a:outerShdw blurRad="38100" dist="38100" dir="2700000" algn="tl">
                    <a:srgbClr val="C0C0C0"/>
                  </a:outerShdw>
                </a:effectLst>
              </a:rPr>
            </a:br>
            <a:endParaRPr lang="en-US" altLang="en-US" dirty="0">
              <a:effectLst>
                <a:outerShdw blurRad="38100" dist="38100" dir="2700000" algn="tl">
                  <a:srgbClr val="C0C0C0"/>
                </a:outerShdw>
              </a:effectLst>
            </a:endParaRPr>
          </a:p>
        </p:txBody>
      </p:sp>
      <p:sp>
        <p:nvSpPr>
          <p:cNvPr id="5123" name="Rectangle 3"/>
          <p:cNvSpPr>
            <a:spLocks noGrp="1" noChangeArrowheads="1"/>
          </p:cNvSpPr>
          <p:nvPr>
            <p:ph type="body" idx="1"/>
          </p:nvPr>
        </p:nvSpPr>
        <p:spPr>
          <a:xfrm>
            <a:off x="1828800" y="1066800"/>
            <a:ext cx="8458200" cy="4267200"/>
          </a:xfrm>
        </p:spPr>
        <p:txBody>
          <a:bodyPr/>
          <a:lstStyle/>
          <a:p>
            <a:r>
              <a:rPr lang="en-US" altLang="en-US" sz="2100" dirty="0"/>
              <a:t>COMPOUNDING is the process of accumulating interest in an investment over time so as to obtain FUTURE AMOUNT.</a:t>
            </a:r>
          </a:p>
          <a:p>
            <a:r>
              <a:rPr lang="en-US" altLang="en-US" sz="1900" dirty="0">
                <a:solidFill>
                  <a:srgbClr val="CC3300"/>
                </a:solidFill>
              </a:rPr>
              <a:t>RELATION BETWEEN INTEREST RATE, TIME AND COMPOUNDING</a:t>
            </a:r>
            <a:r>
              <a:rPr lang="en-US" altLang="en-US" sz="2100" dirty="0"/>
              <a:t> </a:t>
            </a:r>
          </a:p>
        </p:txBody>
      </p:sp>
      <p:sp>
        <p:nvSpPr>
          <p:cNvPr id="5124" name="Line 4"/>
          <p:cNvSpPr>
            <a:spLocks noChangeShapeType="1"/>
          </p:cNvSpPr>
          <p:nvPr/>
        </p:nvSpPr>
        <p:spPr bwMode="auto">
          <a:xfrm>
            <a:off x="3810000" y="666750"/>
            <a:ext cx="45720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aphicFrame>
        <p:nvGraphicFramePr>
          <p:cNvPr id="5125" name="Object 5"/>
          <p:cNvGraphicFramePr>
            <a:graphicFrameLocks noChangeAspect="1"/>
          </p:cNvGraphicFramePr>
          <p:nvPr>
            <p:extLst>
              <p:ext uri="{D42A27DB-BD31-4B8C-83A1-F6EECF244321}">
                <p14:modId xmlns:p14="http://schemas.microsoft.com/office/powerpoint/2010/main" val="2630784339"/>
              </p:ext>
            </p:extLst>
          </p:nvPr>
        </p:nvGraphicFramePr>
        <p:xfrm>
          <a:off x="1757363" y="2514600"/>
          <a:ext cx="8678862" cy="4267200"/>
        </p:xfrm>
        <a:graphic>
          <a:graphicData uri="http://schemas.openxmlformats.org/presentationml/2006/ole">
            <mc:AlternateContent xmlns:mc="http://schemas.openxmlformats.org/markup-compatibility/2006">
              <mc:Choice xmlns:v="urn:schemas-microsoft-com:vml" Requires="v">
                <p:oleObj name="Worksheet" r:id="rId2" imgW="8687341" imgH="5943960" progId="Excel.Sheet.8">
                  <p:embed/>
                </p:oleObj>
              </mc:Choice>
              <mc:Fallback>
                <p:oleObj name="Worksheet" r:id="rId2" imgW="8687341" imgH="5943960" progId="Excel.Sheet.8">
                  <p:embed/>
                  <p:pic>
                    <p:nvPicPr>
                      <p:cNvPr id="5125"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363" y="2514600"/>
                        <a:ext cx="8678862" cy="42672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024760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2209800" y="76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000" b="1">
                <a:solidFill>
                  <a:srgbClr val="CC3300"/>
                </a:solidFill>
                <a:latin typeface="Comic Sans MS" panose="030F0702030302020204" pitchFamily="66" charset="0"/>
              </a:defRPr>
            </a:lvl1pPr>
            <a:lvl2pPr algn="ctr">
              <a:defRPr sz="4000" b="1">
                <a:solidFill>
                  <a:srgbClr val="CC3300"/>
                </a:solidFill>
                <a:latin typeface="Comic Sans MS" panose="030F0702030302020204" pitchFamily="66" charset="0"/>
              </a:defRPr>
            </a:lvl2pPr>
            <a:lvl3pPr algn="ctr">
              <a:defRPr sz="4000" b="1">
                <a:solidFill>
                  <a:srgbClr val="CC3300"/>
                </a:solidFill>
                <a:latin typeface="Comic Sans MS" panose="030F0702030302020204" pitchFamily="66" charset="0"/>
              </a:defRPr>
            </a:lvl3pPr>
            <a:lvl4pPr algn="ctr">
              <a:defRPr sz="4000" b="1">
                <a:solidFill>
                  <a:srgbClr val="CC3300"/>
                </a:solidFill>
                <a:latin typeface="Comic Sans MS" panose="030F0702030302020204" pitchFamily="66" charset="0"/>
              </a:defRPr>
            </a:lvl4pPr>
            <a:lvl5pPr algn="ctr">
              <a:defRPr sz="4000" b="1">
                <a:solidFill>
                  <a:srgbClr val="CC3300"/>
                </a:solidFill>
                <a:latin typeface="Comic Sans MS" panose="030F0702030302020204" pitchFamily="66" charset="0"/>
              </a:defRPr>
            </a:lvl5pPr>
            <a:lvl6pPr marL="457200" algn="ctr" eaLnBrk="0" fontAlgn="base" hangingPunct="0">
              <a:spcBef>
                <a:spcPct val="0"/>
              </a:spcBef>
              <a:spcAft>
                <a:spcPct val="0"/>
              </a:spcAft>
              <a:defRPr sz="4000" b="1">
                <a:solidFill>
                  <a:srgbClr val="CC3300"/>
                </a:solidFill>
                <a:latin typeface="Comic Sans MS" panose="030F0702030302020204" pitchFamily="66" charset="0"/>
              </a:defRPr>
            </a:lvl6pPr>
            <a:lvl7pPr marL="914400" algn="ctr" eaLnBrk="0" fontAlgn="base" hangingPunct="0">
              <a:spcBef>
                <a:spcPct val="0"/>
              </a:spcBef>
              <a:spcAft>
                <a:spcPct val="0"/>
              </a:spcAft>
              <a:defRPr sz="4000" b="1">
                <a:solidFill>
                  <a:srgbClr val="CC3300"/>
                </a:solidFill>
                <a:latin typeface="Comic Sans MS" panose="030F0702030302020204" pitchFamily="66" charset="0"/>
              </a:defRPr>
            </a:lvl7pPr>
            <a:lvl8pPr marL="1371600" algn="ctr" eaLnBrk="0" fontAlgn="base" hangingPunct="0">
              <a:spcBef>
                <a:spcPct val="0"/>
              </a:spcBef>
              <a:spcAft>
                <a:spcPct val="0"/>
              </a:spcAft>
              <a:defRPr sz="4000" b="1">
                <a:solidFill>
                  <a:srgbClr val="CC3300"/>
                </a:solidFill>
                <a:latin typeface="Comic Sans MS" panose="030F0702030302020204" pitchFamily="66" charset="0"/>
              </a:defRPr>
            </a:lvl8pPr>
            <a:lvl9pPr marL="1828800" algn="ctr" eaLnBrk="0" fontAlgn="base" hangingPunct="0">
              <a:spcBef>
                <a:spcPct val="0"/>
              </a:spcBef>
              <a:spcAft>
                <a:spcPct val="0"/>
              </a:spcAft>
              <a:defRPr sz="4000" b="1">
                <a:solidFill>
                  <a:srgbClr val="CC3300"/>
                </a:solidFill>
                <a:latin typeface="Comic Sans MS" panose="030F0702030302020204" pitchFamily="66" charset="0"/>
              </a:defRPr>
            </a:lvl9pPr>
          </a:lstStyle>
          <a:p>
            <a:pPr algn="l"/>
            <a:r>
              <a:rPr lang="en-US" altLang="en-US" b="0" dirty="0">
                <a:solidFill>
                  <a:schemeClr val="bg1"/>
                </a:solidFill>
                <a:latin typeface="+mj-lt"/>
              </a:rPr>
              <a:t>DISCOUNTING</a:t>
            </a:r>
            <a:r>
              <a:rPr lang="en-US" altLang="en-US" dirty="0">
                <a:effectLst>
                  <a:outerShdw blurRad="38100" dist="38100" dir="2700000" algn="tl">
                    <a:srgbClr val="C0C0C0"/>
                  </a:outerShdw>
                </a:effectLst>
              </a:rPr>
              <a:t> </a:t>
            </a:r>
            <a:br>
              <a:rPr lang="en-US" altLang="en-US" dirty="0">
                <a:effectLst>
                  <a:outerShdw blurRad="38100" dist="38100" dir="2700000" algn="tl">
                    <a:srgbClr val="C0C0C0"/>
                  </a:outerShdw>
                </a:effectLst>
              </a:rPr>
            </a:br>
            <a:endParaRPr lang="en-US" altLang="en-US" dirty="0">
              <a:effectLst>
                <a:outerShdw blurRad="38100" dist="38100" dir="2700000" algn="tl">
                  <a:srgbClr val="C0C0C0"/>
                </a:outerShdw>
              </a:effectLst>
            </a:endParaRPr>
          </a:p>
        </p:txBody>
      </p:sp>
      <p:sp>
        <p:nvSpPr>
          <p:cNvPr id="6147" name="Rectangle 3"/>
          <p:cNvSpPr>
            <a:spLocks noChangeArrowheads="1"/>
          </p:cNvSpPr>
          <p:nvPr/>
        </p:nvSpPr>
        <p:spPr bwMode="auto">
          <a:xfrm>
            <a:off x="1828800" y="1143001"/>
            <a:ext cx="8458200" cy="4190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b="1">
                <a:solidFill>
                  <a:srgbClr val="800000"/>
                </a:solidFill>
                <a:latin typeface="Times New Roman" panose="02020603050405020304" pitchFamily="18" charset="0"/>
              </a:defRPr>
            </a:lvl1pPr>
            <a:lvl2pPr marL="742950" indent="-285750">
              <a:spcBef>
                <a:spcPct val="20000"/>
              </a:spcBef>
              <a:buChar char="–"/>
              <a:defRPr sz="2400" b="1">
                <a:solidFill>
                  <a:srgbClr val="006600"/>
                </a:solidFill>
                <a:latin typeface="Arial Narrow" panose="020B0606020202030204" pitchFamily="34"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US" altLang="en-US" sz="2000" dirty="0"/>
              <a:t>DISCOUNTING is a process of reducing the future value so as to obtain the present value.</a:t>
            </a:r>
          </a:p>
          <a:p>
            <a:pPr>
              <a:lnSpc>
                <a:spcPct val="90000"/>
              </a:lnSpc>
            </a:pPr>
            <a:r>
              <a:rPr lang="en-US" altLang="en-US" sz="1900" dirty="0">
                <a:solidFill>
                  <a:srgbClr val="CC3300"/>
                </a:solidFill>
              </a:rPr>
              <a:t>RELATION BETWEEN DISCOUNT RATE, TIME AND DISCOUNTING</a:t>
            </a:r>
            <a:r>
              <a:rPr lang="en-US" altLang="en-US" sz="2100" dirty="0"/>
              <a:t> </a:t>
            </a:r>
          </a:p>
        </p:txBody>
      </p:sp>
      <p:sp>
        <p:nvSpPr>
          <p:cNvPr id="6148" name="Line 4"/>
          <p:cNvSpPr>
            <a:spLocks noChangeShapeType="1"/>
          </p:cNvSpPr>
          <p:nvPr/>
        </p:nvSpPr>
        <p:spPr bwMode="auto">
          <a:xfrm>
            <a:off x="3810000" y="685800"/>
            <a:ext cx="4572000" cy="0"/>
          </a:xfrm>
          <a:prstGeom prst="line">
            <a:avLst/>
          </a:prstGeom>
          <a:noFill/>
          <a:ln w="57150" cmpd="thinThick">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aphicFrame>
        <p:nvGraphicFramePr>
          <p:cNvPr id="6149" name="Object 5"/>
          <p:cNvGraphicFramePr>
            <a:graphicFrameLocks noChangeAspect="1"/>
          </p:cNvGraphicFramePr>
          <p:nvPr>
            <p:extLst>
              <p:ext uri="{D42A27DB-BD31-4B8C-83A1-F6EECF244321}">
                <p14:modId xmlns:p14="http://schemas.microsoft.com/office/powerpoint/2010/main" val="1830952716"/>
              </p:ext>
            </p:extLst>
          </p:nvPr>
        </p:nvGraphicFramePr>
        <p:xfrm>
          <a:off x="1676400" y="2209800"/>
          <a:ext cx="8910638" cy="4572000"/>
        </p:xfrm>
        <a:graphic>
          <a:graphicData uri="http://schemas.openxmlformats.org/presentationml/2006/ole">
            <mc:AlternateContent xmlns:mc="http://schemas.openxmlformats.org/markup-compatibility/2006">
              <mc:Choice xmlns:v="urn:schemas-microsoft-com:vml" Requires="v">
                <p:oleObj name="Worksheet" r:id="rId2" imgW="8677602" imgH="5934600" progId="Excel.Sheet.8">
                  <p:embed/>
                </p:oleObj>
              </mc:Choice>
              <mc:Fallback>
                <p:oleObj name="Worksheet" r:id="rId2" imgW="8677602" imgH="5934600" progId="Excel.Sheet.8">
                  <p:embed/>
                  <p:pic>
                    <p:nvPicPr>
                      <p:cNvPr id="6149"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209800"/>
                        <a:ext cx="8910638" cy="45720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44140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886201"/>
            <a:ext cx="8001000" cy="1362075"/>
          </a:xfrm>
        </p:spPr>
        <p:txBody>
          <a:bodyPr/>
          <a:lstStyle/>
          <a:p>
            <a:pPr algn="r"/>
            <a:r>
              <a:rPr lang="en-US" altLang="ko-KR" sz="3100" cap="none" dirty="0">
                <a:solidFill>
                  <a:schemeClr val="accent4">
                    <a:lumMod val="50000"/>
                  </a:schemeClr>
                </a:solidFill>
                <a:latin typeface="Consolas" panose="020B0609020204030204" pitchFamily="49" charset="0"/>
              </a:rPr>
              <a:t>And, the challenge is to understand the intricacies of Finance… </a:t>
            </a:r>
            <a:endParaRPr lang="ko-KR" altLang="en-US" sz="3100" cap="none" dirty="0">
              <a:solidFill>
                <a:schemeClr val="accent4">
                  <a:lumMod val="50000"/>
                </a:schemeClr>
              </a:solidFill>
              <a:latin typeface="Consolas" panose="020B0609020204030204" pitchFamily="49" charset="0"/>
            </a:endParaRPr>
          </a:p>
        </p:txBody>
      </p:sp>
      <p:sp>
        <p:nvSpPr>
          <p:cNvPr id="3" name="Text Placeholder 2"/>
          <p:cNvSpPr>
            <a:spLocks noGrp="1"/>
          </p:cNvSpPr>
          <p:nvPr>
            <p:ph type="body" idx="1"/>
          </p:nvPr>
        </p:nvSpPr>
        <p:spPr>
          <a:xfrm>
            <a:off x="1981200" y="1524001"/>
            <a:ext cx="7772400" cy="1500187"/>
          </a:xfrm>
        </p:spPr>
        <p:txBody>
          <a:bodyPr/>
          <a:lstStyle/>
          <a:p>
            <a:r>
              <a:rPr lang="en-US" altLang="ko-KR" dirty="0"/>
              <a:t>This session will take you to World of Finance…</a:t>
            </a:r>
            <a:endParaRPr lang="ko-KR" altLang="en-US" dirty="0"/>
          </a:p>
        </p:txBody>
      </p:sp>
      <p:sp>
        <p:nvSpPr>
          <p:cNvPr id="4" name="Freeform 3"/>
          <p:cNvSpPr/>
          <p:nvPr/>
        </p:nvSpPr>
        <p:spPr>
          <a:xfrm>
            <a:off x="5766816" y="4809694"/>
            <a:ext cx="4773168" cy="1106474"/>
          </a:xfrm>
          <a:custGeom>
            <a:avLst/>
            <a:gdLst>
              <a:gd name="connsiteX0" fmla="*/ 0 w 4773168"/>
              <a:gd name="connsiteY0" fmla="*/ 1106474 h 1106474"/>
              <a:gd name="connsiteX1" fmla="*/ 192024 w 4773168"/>
              <a:gd name="connsiteY1" fmla="*/ 996746 h 1106474"/>
              <a:gd name="connsiteX2" fmla="*/ 347472 w 4773168"/>
              <a:gd name="connsiteY2" fmla="*/ 914450 h 1106474"/>
              <a:gd name="connsiteX3" fmla="*/ 512064 w 4773168"/>
              <a:gd name="connsiteY3" fmla="*/ 859586 h 1106474"/>
              <a:gd name="connsiteX4" fmla="*/ 722376 w 4773168"/>
              <a:gd name="connsiteY4" fmla="*/ 786434 h 1106474"/>
              <a:gd name="connsiteX5" fmla="*/ 841248 w 4773168"/>
              <a:gd name="connsiteY5" fmla="*/ 768146 h 1106474"/>
              <a:gd name="connsiteX6" fmla="*/ 1042416 w 4773168"/>
              <a:gd name="connsiteY6" fmla="*/ 694994 h 1106474"/>
              <a:gd name="connsiteX7" fmla="*/ 1124712 w 4773168"/>
              <a:gd name="connsiteY7" fmla="*/ 667562 h 1106474"/>
              <a:gd name="connsiteX8" fmla="*/ 1298448 w 4773168"/>
              <a:gd name="connsiteY8" fmla="*/ 621842 h 1106474"/>
              <a:gd name="connsiteX9" fmla="*/ 1481328 w 4773168"/>
              <a:gd name="connsiteY9" fmla="*/ 566978 h 1106474"/>
              <a:gd name="connsiteX10" fmla="*/ 1618488 w 4773168"/>
              <a:gd name="connsiteY10" fmla="*/ 521258 h 1106474"/>
              <a:gd name="connsiteX11" fmla="*/ 1682496 w 4773168"/>
              <a:gd name="connsiteY11" fmla="*/ 512114 h 1106474"/>
              <a:gd name="connsiteX12" fmla="*/ 1737360 w 4773168"/>
              <a:gd name="connsiteY12" fmla="*/ 484682 h 1106474"/>
              <a:gd name="connsiteX13" fmla="*/ 1801368 w 4773168"/>
              <a:gd name="connsiteY13" fmla="*/ 475538 h 1106474"/>
              <a:gd name="connsiteX14" fmla="*/ 1847088 w 4773168"/>
              <a:gd name="connsiteY14" fmla="*/ 466394 h 1106474"/>
              <a:gd name="connsiteX15" fmla="*/ 1947672 w 4773168"/>
              <a:gd name="connsiteY15" fmla="*/ 438962 h 1106474"/>
              <a:gd name="connsiteX16" fmla="*/ 2139696 w 4773168"/>
              <a:gd name="connsiteY16" fmla="*/ 384098 h 1106474"/>
              <a:gd name="connsiteX17" fmla="*/ 2185416 w 4773168"/>
              <a:gd name="connsiteY17" fmla="*/ 365810 h 1106474"/>
              <a:gd name="connsiteX18" fmla="*/ 2295144 w 4773168"/>
              <a:gd name="connsiteY18" fmla="*/ 338378 h 1106474"/>
              <a:gd name="connsiteX19" fmla="*/ 2350008 w 4773168"/>
              <a:gd name="connsiteY19" fmla="*/ 320090 h 1106474"/>
              <a:gd name="connsiteX20" fmla="*/ 2423160 w 4773168"/>
              <a:gd name="connsiteY20" fmla="*/ 301802 h 1106474"/>
              <a:gd name="connsiteX21" fmla="*/ 2560320 w 4773168"/>
              <a:gd name="connsiteY21" fmla="*/ 265226 h 1106474"/>
              <a:gd name="connsiteX22" fmla="*/ 2706624 w 4773168"/>
              <a:gd name="connsiteY22" fmla="*/ 256082 h 1106474"/>
              <a:gd name="connsiteX23" fmla="*/ 2798064 w 4773168"/>
              <a:gd name="connsiteY23" fmla="*/ 246938 h 1106474"/>
              <a:gd name="connsiteX24" fmla="*/ 2962656 w 4773168"/>
              <a:gd name="connsiteY24" fmla="*/ 210362 h 1106474"/>
              <a:gd name="connsiteX25" fmla="*/ 3145536 w 4773168"/>
              <a:gd name="connsiteY25" fmla="*/ 192074 h 1106474"/>
              <a:gd name="connsiteX26" fmla="*/ 3227832 w 4773168"/>
              <a:gd name="connsiteY26" fmla="*/ 173786 h 1106474"/>
              <a:gd name="connsiteX27" fmla="*/ 3328416 w 4773168"/>
              <a:gd name="connsiteY27" fmla="*/ 164642 h 1106474"/>
              <a:gd name="connsiteX28" fmla="*/ 3493008 w 4773168"/>
              <a:gd name="connsiteY28" fmla="*/ 146354 h 1106474"/>
              <a:gd name="connsiteX29" fmla="*/ 3712464 w 4773168"/>
              <a:gd name="connsiteY29" fmla="*/ 118922 h 1106474"/>
              <a:gd name="connsiteX30" fmla="*/ 3767328 w 4773168"/>
              <a:gd name="connsiteY30" fmla="*/ 109778 h 1106474"/>
              <a:gd name="connsiteX31" fmla="*/ 3831336 w 4773168"/>
              <a:gd name="connsiteY31" fmla="*/ 100634 h 1106474"/>
              <a:gd name="connsiteX32" fmla="*/ 3904488 w 4773168"/>
              <a:gd name="connsiteY32" fmla="*/ 82346 h 1106474"/>
              <a:gd name="connsiteX33" fmla="*/ 4087368 w 4773168"/>
              <a:gd name="connsiteY33" fmla="*/ 73202 h 1106474"/>
              <a:gd name="connsiteX34" fmla="*/ 4197096 w 4773168"/>
              <a:gd name="connsiteY34" fmla="*/ 54914 h 1106474"/>
              <a:gd name="connsiteX35" fmla="*/ 4242816 w 4773168"/>
              <a:gd name="connsiteY35" fmla="*/ 45770 h 1106474"/>
              <a:gd name="connsiteX36" fmla="*/ 4553712 w 4773168"/>
              <a:gd name="connsiteY36" fmla="*/ 27482 h 1106474"/>
              <a:gd name="connsiteX37" fmla="*/ 4681728 w 4773168"/>
              <a:gd name="connsiteY37" fmla="*/ 9194 h 1106474"/>
              <a:gd name="connsiteX38" fmla="*/ 4773168 w 4773168"/>
              <a:gd name="connsiteY38" fmla="*/ 50 h 110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773168" h="1106474">
                <a:moveTo>
                  <a:pt x="0" y="1106474"/>
                </a:moveTo>
                <a:cubicBezTo>
                  <a:pt x="268432" y="933911"/>
                  <a:pt x="26071" y="1079722"/>
                  <a:pt x="192024" y="996746"/>
                </a:cubicBezTo>
                <a:cubicBezTo>
                  <a:pt x="266229" y="959644"/>
                  <a:pt x="260943" y="948444"/>
                  <a:pt x="347472" y="914450"/>
                </a:cubicBezTo>
                <a:cubicBezTo>
                  <a:pt x="401299" y="893304"/>
                  <a:pt x="458087" y="880346"/>
                  <a:pt x="512064" y="859586"/>
                </a:cubicBezTo>
                <a:cubicBezTo>
                  <a:pt x="573575" y="835928"/>
                  <a:pt x="655532" y="800965"/>
                  <a:pt x="722376" y="786434"/>
                </a:cubicBezTo>
                <a:cubicBezTo>
                  <a:pt x="761551" y="777918"/>
                  <a:pt x="801624" y="774242"/>
                  <a:pt x="841248" y="768146"/>
                </a:cubicBezTo>
                <a:lnTo>
                  <a:pt x="1042416" y="694994"/>
                </a:lnTo>
                <a:cubicBezTo>
                  <a:pt x="1069667" y="685324"/>
                  <a:pt x="1096748" y="674921"/>
                  <a:pt x="1124712" y="667562"/>
                </a:cubicBezTo>
                <a:cubicBezTo>
                  <a:pt x="1182624" y="652322"/>
                  <a:pt x="1241090" y="639049"/>
                  <a:pt x="1298448" y="621842"/>
                </a:cubicBezTo>
                <a:cubicBezTo>
                  <a:pt x="1359408" y="603554"/>
                  <a:pt x="1421736" y="589325"/>
                  <a:pt x="1481328" y="566978"/>
                </a:cubicBezTo>
                <a:cubicBezTo>
                  <a:pt x="1528809" y="549173"/>
                  <a:pt x="1569017" y="531859"/>
                  <a:pt x="1618488" y="521258"/>
                </a:cubicBezTo>
                <a:cubicBezTo>
                  <a:pt x="1639562" y="516742"/>
                  <a:pt x="1661160" y="515162"/>
                  <a:pt x="1682496" y="512114"/>
                </a:cubicBezTo>
                <a:cubicBezTo>
                  <a:pt x="1700784" y="502970"/>
                  <a:pt x="1717818" y="490695"/>
                  <a:pt x="1737360" y="484682"/>
                </a:cubicBezTo>
                <a:cubicBezTo>
                  <a:pt x="1757960" y="478344"/>
                  <a:pt x="1780109" y="479081"/>
                  <a:pt x="1801368" y="475538"/>
                </a:cubicBezTo>
                <a:cubicBezTo>
                  <a:pt x="1816698" y="472983"/>
                  <a:pt x="1832202" y="470860"/>
                  <a:pt x="1847088" y="466394"/>
                </a:cubicBezTo>
                <a:cubicBezTo>
                  <a:pt x="1957223" y="433354"/>
                  <a:pt x="1823302" y="459690"/>
                  <a:pt x="1947672" y="438962"/>
                </a:cubicBezTo>
                <a:cubicBezTo>
                  <a:pt x="2081090" y="372253"/>
                  <a:pt x="1957985" y="424478"/>
                  <a:pt x="2139696" y="384098"/>
                </a:cubicBezTo>
                <a:cubicBezTo>
                  <a:pt x="2155719" y="380537"/>
                  <a:pt x="2169844" y="371001"/>
                  <a:pt x="2185416" y="365810"/>
                </a:cubicBezTo>
                <a:cubicBezTo>
                  <a:pt x="2317946" y="321633"/>
                  <a:pt x="2190139" y="367016"/>
                  <a:pt x="2295144" y="338378"/>
                </a:cubicBezTo>
                <a:cubicBezTo>
                  <a:pt x="2313742" y="333306"/>
                  <a:pt x="2331472" y="325386"/>
                  <a:pt x="2350008" y="320090"/>
                </a:cubicBezTo>
                <a:cubicBezTo>
                  <a:pt x="2374175" y="313185"/>
                  <a:pt x="2398874" y="308278"/>
                  <a:pt x="2423160" y="301802"/>
                </a:cubicBezTo>
                <a:cubicBezTo>
                  <a:pt x="2449438" y="294795"/>
                  <a:pt x="2535752" y="268297"/>
                  <a:pt x="2560320" y="265226"/>
                </a:cubicBezTo>
                <a:cubicBezTo>
                  <a:pt x="2608806" y="259165"/>
                  <a:pt x="2657905" y="259830"/>
                  <a:pt x="2706624" y="256082"/>
                </a:cubicBezTo>
                <a:cubicBezTo>
                  <a:pt x="2737166" y="253733"/>
                  <a:pt x="2767584" y="249986"/>
                  <a:pt x="2798064" y="246938"/>
                </a:cubicBezTo>
                <a:cubicBezTo>
                  <a:pt x="2847733" y="234521"/>
                  <a:pt x="2912905" y="216996"/>
                  <a:pt x="2962656" y="210362"/>
                </a:cubicBezTo>
                <a:cubicBezTo>
                  <a:pt x="3023383" y="202265"/>
                  <a:pt x="3145536" y="192074"/>
                  <a:pt x="3145536" y="192074"/>
                </a:cubicBezTo>
                <a:cubicBezTo>
                  <a:pt x="3172968" y="185978"/>
                  <a:pt x="3200042" y="177955"/>
                  <a:pt x="3227832" y="173786"/>
                </a:cubicBezTo>
                <a:cubicBezTo>
                  <a:pt x="3261126" y="168792"/>
                  <a:pt x="3294928" y="168106"/>
                  <a:pt x="3328416" y="164642"/>
                </a:cubicBezTo>
                <a:lnTo>
                  <a:pt x="3493008" y="146354"/>
                </a:lnTo>
                <a:cubicBezTo>
                  <a:pt x="3566160" y="137210"/>
                  <a:pt x="3639746" y="131042"/>
                  <a:pt x="3712464" y="118922"/>
                </a:cubicBezTo>
                <a:lnTo>
                  <a:pt x="3767328" y="109778"/>
                </a:lnTo>
                <a:cubicBezTo>
                  <a:pt x="3788630" y="106501"/>
                  <a:pt x="3810202" y="104861"/>
                  <a:pt x="3831336" y="100634"/>
                </a:cubicBezTo>
                <a:cubicBezTo>
                  <a:pt x="3855982" y="95705"/>
                  <a:pt x="3879497" y="85024"/>
                  <a:pt x="3904488" y="82346"/>
                </a:cubicBezTo>
                <a:cubicBezTo>
                  <a:pt x="3965177" y="75844"/>
                  <a:pt x="4026408" y="76250"/>
                  <a:pt x="4087368" y="73202"/>
                </a:cubicBezTo>
                <a:lnTo>
                  <a:pt x="4197096" y="54914"/>
                </a:lnTo>
                <a:cubicBezTo>
                  <a:pt x="4212401" y="52213"/>
                  <a:pt x="4227381" y="47586"/>
                  <a:pt x="4242816" y="45770"/>
                </a:cubicBezTo>
                <a:cubicBezTo>
                  <a:pt x="4335488" y="34867"/>
                  <a:pt x="4469414" y="31314"/>
                  <a:pt x="4553712" y="27482"/>
                </a:cubicBezTo>
                <a:cubicBezTo>
                  <a:pt x="4650083" y="11420"/>
                  <a:pt x="4567292" y="24452"/>
                  <a:pt x="4681728" y="9194"/>
                </a:cubicBezTo>
                <a:cubicBezTo>
                  <a:pt x="4760007" y="-1243"/>
                  <a:pt x="4721969" y="50"/>
                  <a:pt x="4773168" y="50"/>
                </a:cubicBezTo>
              </a:path>
            </a:pathLst>
          </a:cu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ko-KR" altLang="en-US"/>
          </a:p>
        </p:txBody>
      </p:sp>
      <p:sp>
        <p:nvSpPr>
          <p:cNvPr id="5" name="Freeform 4"/>
          <p:cNvSpPr/>
          <p:nvPr/>
        </p:nvSpPr>
        <p:spPr>
          <a:xfrm>
            <a:off x="5791200" y="4837126"/>
            <a:ext cx="4773168" cy="1106474"/>
          </a:xfrm>
          <a:custGeom>
            <a:avLst/>
            <a:gdLst>
              <a:gd name="connsiteX0" fmla="*/ 0 w 4773168"/>
              <a:gd name="connsiteY0" fmla="*/ 1106474 h 1106474"/>
              <a:gd name="connsiteX1" fmla="*/ 192024 w 4773168"/>
              <a:gd name="connsiteY1" fmla="*/ 996746 h 1106474"/>
              <a:gd name="connsiteX2" fmla="*/ 347472 w 4773168"/>
              <a:gd name="connsiteY2" fmla="*/ 914450 h 1106474"/>
              <a:gd name="connsiteX3" fmla="*/ 512064 w 4773168"/>
              <a:gd name="connsiteY3" fmla="*/ 859586 h 1106474"/>
              <a:gd name="connsiteX4" fmla="*/ 722376 w 4773168"/>
              <a:gd name="connsiteY4" fmla="*/ 786434 h 1106474"/>
              <a:gd name="connsiteX5" fmla="*/ 841248 w 4773168"/>
              <a:gd name="connsiteY5" fmla="*/ 768146 h 1106474"/>
              <a:gd name="connsiteX6" fmla="*/ 1042416 w 4773168"/>
              <a:gd name="connsiteY6" fmla="*/ 694994 h 1106474"/>
              <a:gd name="connsiteX7" fmla="*/ 1124712 w 4773168"/>
              <a:gd name="connsiteY7" fmla="*/ 667562 h 1106474"/>
              <a:gd name="connsiteX8" fmla="*/ 1298448 w 4773168"/>
              <a:gd name="connsiteY8" fmla="*/ 621842 h 1106474"/>
              <a:gd name="connsiteX9" fmla="*/ 1481328 w 4773168"/>
              <a:gd name="connsiteY9" fmla="*/ 566978 h 1106474"/>
              <a:gd name="connsiteX10" fmla="*/ 1618488 w 4773168"/>
              <a:gd name="connsiteY10" fmla="*/ 521258 h 1106474"/>
              <a:gd name="connsiteX11" fmla="*/ 1682496 w 4773168"/>
              <a:gd name="connsiteY11" fmla="*/ 512114 h 1106474"/>
              <a:gd name="connsiteX12" fmla="*/ 1737360 w 4773168"/>
              <a:gd name="connsiteY12" fmla="*/ 484682 h 1106474"/>
              <a:gd name="connsiteX13" fmla="*/ 1801368 w 4773168"/>
              <a:gd name="connsiteY13" fmla="*/ 475538 h 1106474"/>
              <a:gd name="connsiteX14" fmla="*/ 1847088 w 4773168"/>
              <a:gd name="connsiteY14" fmla="*/ 466394 h 1106474"/>
              <a:gd name="connsiteX15" fmla="*/ 1947672 w 4773168"/>
              <a:gd name="connsiteY15" fmla="*/ 438962 h 1106474"/>
              <a:gd name="connsiteX16" fmla="*/ 2139696 w 4773168"/>
              <a:gd name="connsiteY16" fmla="*/ 384098 h 1106474"/>
              <a:gd name="connsiteX17" fmla="*/ 2185416 w 4773168"/>
              <a:gd name="connsiteY17" fmla="*/ 365810 h 1106474"/>
              <a:gd name="connsiteX18" fmla="*/ 2295144 w 4773168"/>
              <a:gd name="connsiteY18" fmla="*/ 338378 h 1106474"/>
              <a:gd name="connsiteX19" fmla="*/ 2350008 w 4773168"/>
              <a:gd name="connsiteY19" fmla="*/ 320090 h 1106474"/>
              <a:gd name="connsiteX20" fmla="*/ 2423160 w 4773168"/>
              <a:gd name="connsiteY20" fmla="*/ 301802 h 1106474"/>
              <a:gd name="connsiteX21" fmla="*/ 2560320 w 4773168"/>
              <a:gd name="connsiteY21" fmla="*/ 265226 h 1106474"/>
              <a:gd name="connsiteX22" fmla="*/ 2706624 w 4773168"/>
              <a:gd name="connsiteY22" fmla="*/ 256082 h 1106474"/>
              <a:gd name="connsiteX23" fmla="*/ 2798064 w 4773168"/>
              <a:gd name="connsiteY23" fmla="*/ 246938 h 1106474"/>
              <a:gd name="connsiteX24" fmla="*/ 2962656 w 4773168"/>
              <a:gd name="connsiteY24" fmla="*/ 210362 h 1106474"/>
              <a:gd name="connsiteX25" fmla="*/ 3145536 w 4773168"/>
              <a:gd name="connsiteY25" fmla="*/ 192074 h 1106474"/>
              <a:gd name="connsiteX26" fmla="*/ 3227832 w 4773168"/>
              <a:gd name="connsiteY26" fmla="*/ 173786 h 1106474"/>
              <a:gd name="connsiteX27" fmla="*/ 3328416 w 4773168"/>
              <a:gd name="connsiteY27" fmla="*/ 164642 h 1106474"/>
              <a:gd name="connsiteX28" fmla="*/ 3493008 w 4773168"/>
              <a:gd name="connsiteY28" fmla="*/ 146354 h 1106474"/>
              <a:gd name="connsiteX29" fmla="*/ 3712464 w 4773168"/>
              <a:gd name="connsiteY29" fmla="*/ 118922 h 1106474"/>
              <a:gd name="connsiteX30" fmla="*/ 3767328 w 4773168"/>
              <a:gd name="connsiteY30" fmla="*/ 109778 h 1106474"/>
              <a:gd name="connsiteX31" fmla="*/ 3831336 w 4773168"/>
              <a:gd name="connsiteY31" fmla="*/ 100634 h 1106474"/>
              <a:gd name="connsiteX32" fmla="*/ 3904488 w 4773168"/>
              <a:gd name="connsiteY32" fmla="*/ 82346 h 1106474"/>
              <a:gd name="connsiteX33" fmla="*/ 4087368 w 4773168"/>
              <a:gd name="connsiteY33" fmla="*/ 73202 h 1106474"/>
              <a:gd name="connsiteX34" fmla="*/ 4197096 w 4773168"/>
              <a:gd name="connsiteY34" fmla="*/ 54914 h 1106474"/>
              <a:gd name="connsiteX35" fmla="*/ 4242816 w 4773168"/>
              <a:gd name="connsiteY35" fmla="*/ 45770 h 1106474"/>
              <a:gd name="connsiteX36" fmla="*/ 4553712 w 4773168"/>
              <a:gd name="connsiteY36" fmla="*/ 27482 h 1106474"/>
              <a:gd name="connsiteX37" fmla="*/ 4681728 w 4773168"/>
              <a:gd name="connsiteY37" fmla="*/ 9194 h 1106474"/>
              <a:gd name="connsiteX38" fmla="*/ 4773168 w 4773168"/>
              <a:gd name="connsiteY38" fmla="*/ 50 h 110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773168" h="1106474">
                <a:moveTo>
                  <a:pt x="0" y="1106474"/>
                </a:moveTo>
                <a:cubicBezTo>
                  <a:pt x="268432" y="933911"/>
                  <a:pt x="26071" y="1079722"/>
                  <a:pt x="192024" y="996746"/>
                </a:cubicBezTo>
                <a:cubicBezTo>
                  <a:pt x="266229" y="959644"/>
                  <a:pt x="260943" y="948444"/>
                  <a:pt x="347472" y="914450"/>
                </a:cubicBezTo>
                <a:cubicBezTo>
                  <a:pt x="401299" y="893304"/>
                  <a:pt x="458087" y="880346"/>
                  <a:pt x="512064" y="859586"/>
                </a:cubicBezTo>
                <a:cubicBezTo>
                  <a:pt x="573575" y="835928"/>
                  <a:pt x="655532" y="800965"/>
                  <a:pt x="722376" y="786434"/>
                </a:cubicBezTo>
                <a:cubicBezTo>
                  <a:pt x="761551" y="777918"/>
                  <a:pt x="801624" y="774242"/>
                  <a:pt x="841248" y="768146"/>
                </a:cubicBezTo>
                <a:lnTo>
                  <a:pt x="1042416" y="694994"/>
                </a:lnTo>
                <a:cubicBezTo>
                  <a:pt x="1069667" y="685324"/>
                  <a:pt x="1096748" y="674921"/>
                  <a:pt x="1124712" y="667562"/>
                </a:cubicBezTo>
                <a:cubicBezTo>
                  <a:pt x="1182624" y="652322"/>
                  <a:pt x="1241090" y="639049"/>
                  <a:pt x="1298448" y="621842"/>
                </a:cubicBezTo>
                <a:cubicBezTo>
                  <a:pt x="1359408" y="603554"/>
                  <a:pt x="1421736" y="589325"/>
                  <a:pt x="1481328" y="566978"/>
                </a:cubicBezTo>
                <a:cubicBezTo>
                  <a:pt x="1528809" y="549173"/>
                  <a:pt x="1569017" y="531859"/>
                  <a:pt x="1618488" y="521258"/>
                </a:cubicBezTo>
                <a:cubicBezTo>
                  <a:pt x="1639562" y="516742"/>
                  <a:pt x="1661160" y="515162"/>
                  <a:pt x="1682496" y="512114"/>
                </a:cubicBezTo>
                <a:cubicBezTo>
                  <a:pt x="1700784" y="502970"/>
                  <a:pt x="1717818" y="490695"/>
                  <a:pt x="1737360" y="484682"/>
                </a:cubicBezTo>
                <a:cubicBezTo>
                  <a:pt x="1757960" y="478344"/>
                  <a:pt x="1780109" y="479081"/>
                  <a:pt x="1801368" y="475538"/>
                </a:cubicBezTo>
                <a:cubicBezTo>
                  <a:pt x="1816698" y="472983"/>
                  <a:pt x="1832202" y="470860"/>
                  <a:pt x="1847088" y="466394"/>
                </a:cubicBezTo>
                <a:cubicBezTo>
                  <a:pt x="1957223" y="433354"/>
                  <a:pt x="1823302" y="459690"/>
                  <a:pt x="1947672" y="438962"/>
                </a:cubicBezTo>
                <a:cubicBezTo>
                  <a:pt x="2081090" y="372253"/>
                  <a:pt x="1957985" y="424478"/>
                  <a:pt x="2139696" y="384098"/>
                </a:cubicBezTo>
                <a:cubicBezTo>
                  <a:pt x="2155719" y="380537"/>
                  <a:pt x="2169844" y="371001"/>
                  <a:pt x="2185416" y="365810"/>
                </a:cubicBezTo>
                <a:cubicBezTo>
                  <a:pt x="2317946" y="321633"/>
                  <a:pt x="2190139" y="367016"/>
                  <a:pt x="2295144" y="338378"/>
                </a:cubicBezTo>
                <a:cubicBezTo>
                  <a:pt x="2313742" y="333306"/>
                  <a:pt x="2331472" y="325386"/>
                  <a:pt x="2350008" y="320090"/>
                </a:cubicBezTo>
                <a:cubicBezTo>
                  <a:pt x="2374175" y="313185"/>
                  <a:pt x="2398874" y="308278"/>
                  <a:pt x="2423160" y="301802"/>
                </a:cubicBezTo>
                <a:cubicBezTo>
                  <a:pt x="2449438" y="294795"/>
                  <a:pt x="2535752" y="268297"/>
                  <a:pt x="2560320" y="265226"/>
                </a:cubicBezTo>
                <a:cubicBezTo>
                  <a:pt x="2608806" y="259165"/>
                  <a:pt x="2657905" y="259830"/>
                  <a:pt x="2706624" y="256082"/>
                </a:cubicBezTo>
                <a:cubicBezTo>
                  <a:pt x="2737166" y="253733"/>
                  <a:pt x="2767584" y="249986"/>
                  <a:pt x="2798064" y="246938"/>
                </a:cubicBezTo>
                <a:cubicBezTo>
                  <a:pt x="2847733" y="234521"/>
                  <a:pt x="2912905" y="216996"/>
                  <a:pt x="2962656" y="210362"/>
                </a:cubicBezTo>
                <a:cubicBezTo>
                  <a:pt x="3023383" y="202265"/>
                  <a:pt x="3145536" y="192074"/>
                  <a:pt x="3145536" y="192074"/>
                </a:cubicBezTo>
                <a:cubicBezTo>
                  <a:pt x="3172968" y="185978"/>
                  <a:pt x="3200042" y="177955"/>
                  <a:pt x="3227832" y="173786"/>
                </a:cubicBezTo>
                <a:cubicBezTo>
                  <a:pt x="3261126" y="168792"/>
                  <a:pt x="3294928" y="168106"/>
                  <a:pt x="3328416" y="164642"/>
                </a:cubicBezTo>
                <a:lnTo>
                  <a:pt x="3493008" y="146354"/>
                </a:lnTo>
                <a:cubicBezTo>
                  <a:pt x="3566160" y="137210"/>
                  <a:pt x="3639746" y="131042"/>
                  <a:pt x="3712464" y="118922"/>
                </a:cubicBezTo>
                <a:lnTo>
                  <a:pt x="3767328" y="109778"/>
                </a:lnTo>
                <a:cubicBezTo>
                  <a:pt x="3788630" y="106501"/>
                  <a:pt x="3810202" y="104861"/>
                  <a:pt x="3831336" y="100634"/>
                </a:cubicBezTo>
                <a:cubicBezTo>
                  <a:pt x="3855982" y="95705"/>
                  <a:pt x="3879497" y="85024"/>
                  <a:pt x="3904488" y="82346"/>
                </a:cubicBezTo>
                <a:cubicBezTo>
                  <a:pt x="3965177" y="75844"/>
                  <a:pt x="4026408" y="76250"/>
                  <a:pt x="4087368" y="73202"/>
                </a:cubicBezTo>
                <a:lnTo>
                  <a:pt x="4197096" y="54914"/>
                </a:lnTo>
                <a:cubicBezTo>
                  <a:pt x="4212401" y="52213"/>
                  <a:pt x="4227381" y="47586"/>
                  <a:pt x="4242816" y="45770"/>
                </a:cubicBezTo>
                <a:cubicBezTo>
                  <a:pt x="4335488" y="34867"/>
                  <a:pt x="4469414" y="31314"/>
                  <a:pt x="4553712" y="27482"/>
                </a:cubicBezTo>
                <a:cubicBezTo>
                  <a:pt x="4650083" y="11420"/>
                  <a:pt x="4567292" y="24452"/>
                  <a:pt x="4681728" y="9194"/>
                </a:cubicBezTo>
                <a:cubicBezTo>
                  <a:pt x="4760007" y="-1243"/>
                  <a:pt x="4721969" y="50"/>
                  <a:pt x="4773168" y="50"/>
                </a:cubicBezTo>
              </a:path>
            </a:pathLst>
          </a:cu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ko-KR" altLang="en-US"/>
          </a:p>
        </p:txBody>
      </p:sp>
      <p:sp>
        <p:nvSpPr>
          <p:cNvPr id="6" name="Freeform 5"/>
          <p:cNvSpPr/>
          <p:nvPr/>
        </p:nvSpPr>
        <p:spPr>
          <a:xfrm>
            <a:off x="5815584" y="4864558"/>
            <a:ext cx="4773168" cy="1106474"/>
          </a:xfrm>
          <a:custGeom>
            <a:avLst/>
            <a:gdLst>
              <a:gd name="connsiteX0" fmla="*/ 0 w 4773168"/>
              <a:gd name="connsiteY0" fmla="*/ 1106474 h 1106474"/>
              <a:gd name="connsiteX1" fmla="*/ 192024 w 4773168"/>
              <a:gd name="connsiteY1" fmla="*/ 996746 h 1106474"/>
              <a:gd name="connsiteX2" fmla="*/ 347472 w 4773168"/>
              <a:gd name="connsiteY2" fmla="*/ 914450 h 1106474"/>
              <a:gd name="connsiteX3" fmla="*/ 512064 w 4773168"/>
              <a:gd name="connsiteY3" fmla="*/ 859586 h 1106474"/>
              <a:gd name="connsiteX4" fmla="*/ 722376 w 4773168"/>
              <a:gd name="connsiteY4" fmla="*/ 786434 h 1106474"/>
              <a:gd name="connsiteX5" fmla="*/ 841248 w 4773168"/>
              <a:gd name="connsiteY5" fmla="*/ 768146 h 1106474"/>
              <a:gd name="connsiteX6" fmla="*/ 1042416 w 4773168"/>
              <a:gd name="connsiteY6" fmla="*/ 694994 h 1106474"/>
              <a:gd name="connsiteX7" fmla="*/ 1124712 w 4773168"/>
              <a:gd name="connsiteY7" fmla="*/ 667562 h 1106474"/>
              <a:gd name="connsiteX8" fmla="*/ 1298448 w 4773168"/>
              <a:gd name="connsiteY8" fmla="*/ 621842 h 1106474"/>
              <a:gd name="connsiteX9" fmla="*/ 1481328 w 4773168"/>
              <a:gd name="connsiteY9" fmla="*/ 566978 h 1106474"/>
              <a:gd name="connsiteX10" fmla="*/ 1618488 w 4773168"/>
              <a:gd name="connsiteY10" fmla="*/ 521258 h 1106474"/>
              <a:gd name="connsiteX11" fmla="*/ 1682496 w 4773168"/>
              <a:gd name="connsiteY11" fmla="*/ 512114 h 1106474"/>
              <a:gd name="connsiteX12" fmla="*/ 1737360 w 4773168"/>
              <a:gd name="connsiteY12" fmla="*/ 484682 h 1106474"/>
              <a:gd name="connsiteX13" fmla="*/ 1801368 w 4773168"/>
              <a:gd name="connsiteY13" fmla="*/ 475538 h 1106474"/>
              <a:gd name="connsiteX14" fmla="*/ 1847088 w 4773168"/>
              <a:gd name="connsiteY14" fmla="*/ 466394 h 1106474"/>
              <a:gd name="connsiteX15" fmla="*/ 1947672 w 4773168"/>
              <a:gd name="connsiteY15" fmla="*/ 438962 h 1106474"/>
              <a:gd name="connsiteX16" fmla="*/ 2139696 w 4773168"/>
              <a:gd name="connsiteY16" fmla="*/ 384098 h 1106474"/>
              <a:gd name="connsiteX17" fmla="*/ 2185416 w 4773168"/>
              <a:gd name="connsiteY17" fmla="*/ 365810 h 1106474"/>
              <a:gd name="connsiteX18" fmla="*/ 2295144 w 4773168"/>
              <a:gd name="connsiteY18" fmla="*/ 338378 h 1106474"/>
              <a:gd name="connsiteX19" fmla="*/ 2350008 w 4773168"/>
              <a:gd name="connsiteY19" fmla="*/ 320090 h 1106474"/>
              <a:gd name="connsiteX20" fmla="*/ 2423160 w 4773168"/>
              <a:gd name="connsiteY20" fmla="*/ 301802 h 1106474"/>
              <a:gd name="connsiteX21" fmla="*/ 2560320 w 4773168"/>
              <a:gd name="connsiteY21" fmla="*/ 265226 h 1106474"/>
              <a:gd name="connsiteX22" fmla="*/ 2706624 w 4773168"/>
              <a:gd name="connsiteY22" fmla="*/ 256082 h 1106474"/>
              <a:gd name="connsiteX23" fmla="*/ 2798064 w 4773168"/>
              <a:gd name="connsiteY23" fmla="*/ 246938 h 1106474"/>
              <a:gd name="connsiteX24" fmla="*/ 2962656 w 4773168"/>
              <a:gd name="connsiteY24" fmla="*/ 210362 h 1106474"/>
              <a:gd name="connsiteX25" fmla="*/ 3145536 w 4773168"/>
              <a:gd name="connsiteY25" fmla="*/ 192074 h 1106474"/>
              <a:gd name="connsiteX26" fmla="*/ 3227832 w 4773168"/>
              <a:gd name="connsiteY26" fmla="*/ 173786 h 1106474"/>
              <a:gd name="connsiteX27" fmla="*/ 3328416 w 4773168"/>
              <a:gd name="connsiteY27" fmla="*/ 164642 h 1106474"/>
              <a:gd name="connsiteX28" fmla="*/ 3493008 w 4773168"/>
              <a:gd name="connsiteY28" fmla="*/ 146354 h 1106474"/>
              <a:gd name="connsiteX29" fmla="*/ 3712464 w 4773168"/>
              <a:gd name="connsiteY29" fmla="*/ 118922 h 1106474"/>
              <a:gd name="connsiteX30" fmla="*/ 3767328 w 4773168"/>
              <a:gd name="connsiteY30" fmla="*/ 109778 h 1106474"/>
              <a:gd name="connsiteX31" fmla="*/ 3831336 w 4773168"/>
              <a:gd name="connsiteY31" fmla="*/ 100634 h 1106474"/>
              <a:gd name="connsiteX32" fmla="*/ 3904488 w 4773168"/>
              <a:gd name="connsiteY32" fmla="*/ 82346 h 1106474"/>
              <a:gd name="connsiteX33" fmla="*/ 4087368 w 4773168"/>
              <a:gd name="connsiteY33" fmla="*/ 73202 h 1106474"/>
              <a:gd name="connsiteX34" fmla="*/ 4197096 w 4773168"/>
              <a:gd name="connsiteY34" fmla="*/ 54914 h 1106474"/>
              <a:gd name="connsiteX35" fmla="*/ 4242816 w 4773168"/>
              <a:gd name="connsiteY35" fmla="*/ 45770 h 1106474"/>
              <a:gd name="connsiteX36" fmla="*/ 4553712 w 4773168"/>
              <a:gd name="connsiteY36" fmla="*/ 27482 h 1106474"/>
              <a:gd name="connsiteX37" fmla="*/ 4681728 w 4773168"/>
              <a:gd name="connsiteY37" fmla="*/ 9194 h 1106474"/>
              <a:gd name="connsiteX38" fmla="*/ 4773168 w 4773168"/>
              <a:gd name="connsiteY38" fmla="*/ 50 h 110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773168" h="1106474">
                <a:moveTo>
                  <a:pt x="0" y="1106474"/>
                </a:moveTo>
                <a:cubicBezTo>
                  <a:pt x="268432" y="933911"/>
                  <a:pt x="26071" y="1079722"/>
                  <a:pt x="192024" y="996746"/>
                </a:cubicBezTo>
                <a:cubicBezTo>
                  <a:pt x="266229" y="959644"/>
                  <a:pt x="260943" y="948444"/>
                  <a:pt x="347472" y="914450"/>
                </a:cubicBezTo>
                <a:cubicBezTo>
                  <a:pt x="401299" y="893304"/>
                  <a:pt x="458087" y="880346"/>
                  <a:pt x="512064" y="859586"/>
                </a:cubicBezTo>
                <a:cubicBezTo>
                  <a:pt x="573575" y="835928"/>
                  <a:pt x="655532" y="800965"/>
                  <a:pt x="722376" y="786434"/>
                </a:cubicBezTo>
                <a:cubicBezTo>
                  <a:pt x="761551" y="777918"/>
                  <a:pt x="801624" y="774242"/>
                  <a:pt x="841248" y="768146"/>
                </a:cubicBezTo>
                <a:lnTo>
                  <a:pt x="1042416" y="694994"/>
                </a:lnTo>
                <a:cubicBezTo>
                  <a:pt x="1069667" y="685324"/>
                  <a:pt x="1096748" y="674921"/>
                  <a:pt x="1124712" y="667562"/>
                </a:cubicBezTo>
                <a:cubicBezTo>
                  <a:pt x="1182624" y="652322"/>
                  <a:pt x="1241090" y="639049"/>
                  <a:pt x="1298448" y="621842"/>
                </a:cubicBezTo>
                <a:cubicBezTo>
                  <a:pt x="1359408" y="603554"/>
                  <a:pt x="1421736" y="589325"/>
                  <a:pt x="1481328" y="566978"/>
                </a:cubicBezTo>
                <a:cubicBezTo>
                  <a:pt x="1528809" y="549173"/>
                  <a:pt x="1569017" y="531859"/>
                  <a:pt x="1618488" y="521258"/>
                </a:cubicBezTo>
                <a:cubicBezTo>
                  <a:pt x="1639562" y="516742"/>
                  <a:pt x="1661160" y="515162"/>
                  <a:pt x="1682496" y="512114"/>
                </a:cubicBezTo>
                <a:cubicBezTo>
                  <a:pt x="1700784" y="502970"/>
                  <a:pt x="1717818" y="490695"/>
                  <a:pt x="1737360" y="484682"/>
                </a:cubicBezTo>
                <a:cubicBezTo>
                  <a:pt x="1757960" y="478344"/>
                  <a:pt x="1780109" y="479081"/>
                  <a:pt x="1801368" y="475538"/>
                </a:cubicBezTo>
                <a:cubicBezTo>
                  <a:pt x="1816698" y="472983"/>
                  <a:pt x="1832202" y="470860"/>
                  <a:pt x="1847088" y="466394"/>
                </a:cubicBezTo>
                <a:cubicBezTo>
                  <a:pt x="1957223" y="433354"/>
                  <a:pt x="1823302" y="459690"/>
                  <a:pt x="1947672" y="438962"/>
                </a:cubicBezTo>
                <a:cubicBezTo>
                  <a:pt x="2081090" y="372253"/>
                  <a:pt x="1957985" y="424478"/>
                  <a:pt x="2139696" y="384098"/>
                </a:cubicBezTo>
                <a:cubicBezTo>
                  <a:pt x="2155719" y="380537"/>
                  <a:pt x="2169844" y="371001"/>
                  <a:pt x="2185416" y="365810"/>
                </a:cubicBezTo>
                <a:cubicBezTo>
                  <a:pt x="2317946" y="321633"/>
                  <a:pt x="2190139" y="367016"/>
                  <a:pt x="2295144" y="338378"/>
                </a:cubicBezTo>
                <a:cubicBezTo>
                  <a:pt x="2313742" y="333306"/>
                  <a:pt x="2331472" y="325386"/>
                  <a:pt x="2350008" y="320090"/>
                </a:cubicBezTo>
                <a:cubicBezTo>
                  <a:pt x="2374175" y="313185"/>
                  <a:pt x="2398874" y="308278"/>
                  <a:pt x="2423160" y="301802"/>
                </a:cubicBezTo>
                <a:cubicBezTo>
                  <a:pt x="2449438" y="294795"/>
                  <a:pt x="2535752" y="268297"/>
                  <a:pt x="2560320" y="265226"/>
                </a:cubicBezTo>
                <a:cubicBezTo>
                  <a:pt x="2608806" y="259165"/>
                  <a:pt x="2657905" y="259830"/>
                  <a:pt x="2706624" y="256082"/>
                </a:cubicBezTo>
                <a:cubicBezTo>
                  <a:pt x="2737166" y="253733"/>
                  <a:pt x="2767584" y="249986"/>
                  <a:pt x="2798064" y="246938"/>
                </a:cubicBezTo>
                <a:cubicBezTo>
                  <a:pt x="2847733" y="234521"/>
                  <a:pt x="2912905" y="216996"/>
                  <a:pt x="2962656" y="210362"/>
                </a:cubicBezTo>
                <a:cubicBezTo>
                  <a:pt x="3023383" y="202265"/>
                  <a:pt x="3145536" y="192074"/>
                  <a:pt x="3145536" y="192074"/>
                </a:cubicBezTo>
                <a:cubicBezTo>
                  <a:pt x="3172968" y="185978"/>
                  <a:pt x="3200042" y="177955"/>
                  <a:pt x="3227832" y="173786"/>
                </a:cubicBezTo>
                <a:cubicBezTo>
                  <a:pt x="3261126" y="168792"/>
                  <a:pt x="3294928" y="168106"/>
                  <a:pt x="3328416" y="164642"/>
                </a:cubicBezTo>
                <a:lnTo>
                  <a:pt x="3493008" y="146354"/>
                </a:lnTo>
                <a:cubicBezTo>
                  <a:pt x="3566160" y="137210"/>
                  <a:pt x="3639746" y="131042"/>
                  <a:pt x="3712464" y="118922"/>
                </a:cubicBezTo>
                <a:lnTo>
                  <a:pt x="3767328" y="109778"/>
                </a:lnTo>
                <a:cubicBezTo>
                  <a:pt x="3788630" y="106501"/>
                  <a:pt x="3810202" y="104861"/>
                  <a:pt x="3831336" y="100634"/>
                </a:cubicBezTo>
                <a:cubicBezTo>
                  <a:pt x="3855982" y="95705"/>
                  <a:pt x="3879497" y="85024"/>
                  <a:pt x="3904488" y="82346"/>
                </a:cubicBezTo>
                <a:cubicBezTo>
                  <a:pt x="3965177" y="75844"/>
                  <a:pt x="4026408" y="76250"/>
                  <a:pt x="4087368" y="73202"/>
                </a:cubicBezTo>
                <a:lnTo>
                  <a:pt x="4197096" y="54914"/>
                </a:lnTo>
                <a:cubicBezTo>
                  <a:pt x="4212401" y="52213"/>
                  <a:pt x="4227381" y="47586"/>
                  <a:pt x="4242816" y="45770"/>
                </a:cubicBezTo>
                <a:cubicBezTo>
                  <a:pt x="4335488" y="34867"/>
                  <a:pt x="4469414" y="31314"/>
                  <a:pt x="4553712" y="27482"/>
                </a:cubicBezTo>
                <a:cubicBezTo>
                  <a:pt x="4650083" y="11420"/>
                  <a:pt x="4567292" y="24452"/>
                  <a:pt x="4681728" y="9194"/>
                </a:cubicBezTo>
                <a:cubicBezTo>
                  <a:pt x="4760007" y="-1243"/>
                  <a:pt x="4721969" y="50"/>
                  <a:pt x="4773168" y="50"/>
                </a:cubicBezTo>
              </a:path>
            </a:pathLst>
          </a:cu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ko-KR" altLang="en-US"/>
          </a:p>
        </p:txBody>
      </p:sp>
      <p:sp>
        <p:nvSpPr>
          <p:cNvPr id="7" name="Freeform 6"/>
          <p:cNvSpPr/>
          <p:nvPr/>
        </p:nvSpPr>
        <p:spPr>
          <a:xfrm>
            <a:off x="5839968" y="4891990"/>
            <a:ext cx="4773168" cy="1106474"/>
          </a:xfrm>
          <a:custGeom>
            <a:avLst/>
            <a:gdLst>
              <a:gd name="connsiteX0" fmla="*/ 0 w 4773168"/>
              <a:gd name="connsiteY0" fmla="*/ 1106474 h 1106474"/>
              <a:gd name="connsiteX1" fmla="*/ 192024 w 4773168"/>
              <a:gd name="connsiteY1" fmla="*/ 996746 h 1106474"/>
              <a:gd name="connsiteX2" fmla="*/ 347472 w 4773168"/>
              <a:gd name="connsiteY2" fmla="*/ 914450 h 1106474"/>
              <a:gd name="connsiteX3" fmla="*/ 512064 w 4773168"/>
              <a:gd name="connsiteY3" fmla="*/ 859586 h 1106474"/>
              <a:gd name="connsiteX4" fmla="*/ 722376 w 4773168"/>
              <a:gd name="connsiteY4" fmla="*/ 786434 h 1106474"/>
              <a:gd name="connsiteX5" fmla="*/ 841248 w 4773168"/>
              <a:gd name="connsiteY5" fmla="*/ 768146 h 1106474"/>
              <a:gd name="connsiteX6" fmla="*/ 1042416 w 4773168"/>
              <a:gd name="connsiteY6" fmla="*/ 694994 h 1106474"/>
              <a:gd name="connsiteX7" fmla="*/ 1124712 w 4773168"/>
              <a:gd name="connsiteY7" fmla="*/ 667562 h 1106474"/>
              <a:gd name="connsiteX8" fmla="*/ 1298448 w 4773168"/>
              <a:gd name="connsiteY8" fmla="*/ 621842 h 1106474"/>
              <a:gd name="connsiteX9" fmla="*/ 1481328 w 4773168"/>
              <a:gd name="connsiteY9" fmla="*/ 566978 h 1106474"/>
              <a:gd name="connsiteX10" fmla="*/ 1618488 w 4773168"/>
              <a:gd name="connsiteY10" fmla="*/ 521258 h 1106474"/>
              <a:gd name="connsiteX11" fmla="*/ 1682496 w 4773168"/>
              <a:gd name="connsiteY11" fmla="*/ 512114 h 1106474"/>
              <a:gd name="connsiteX12" fmla="*/ 1737360 w 4773168"/>
              <a:gd name="connsiteY12" fmla="*/ 484682 h 1106474"/>
              <a:gd name="connsiteX13" fmla="*/ 1801368 w 4773168"/>
              <a:gd name="connsiteY13" fmla="*/ 475538 h 1106474"/>
              <a:gd name="connsiteX14" fmla="*/ 1847088 w 4773168"/>
              <a:gd name="connsiteY14" fmla="*/ 466394 h 1106474"/>
              <a:gd name="connsiteX15" fmla="*/ 1947672 w 4773168"/>
              <a:gd name="connsiteY15" fmla="*/ 438962 h 1106474"/>
              <a:gd name="connsiteX16" fmla="*/ 2139696 w 4773168"/>
              <a:gd name="connsiteY16" fmla="*/ 384098 h 1106474"/>
              <a:gd name="connsiteX17" fmla="*/ 2185416 w 4773168"/>
              <a:gd name="connsiteY17" fmla="*/ 365810 h 1106474"/>
              <a:gd name="connsiteX18" fmla="*/ 2295144 w 4773168"/>
              <a:gd name="connsiteY18" fmla="*/ 338378 h 1106474"/>
              <a:gd name="connsiteX19" fmla="*/ 2350008 w 4773168"/>
              <a:gd name="connsiteY19" fmla="*/ 320090 h 1106474"/>
              <a:gd name="connsiteX20" fmla="*/ 2423160 w 4773168"/>
              <a:gd name="connsiteY20" fmla="*/ 301802 h 1106474"/>
              <a:gd name="connsiteX21" fmla="*/ 2560320 w 4773168"/>
              <a:gd name="connsiteY21" fmla="*/ 265226 h 1106474"/>
              <a:gd name="connsiteX22" fmla="*/ 2706624 w 4773168"/>
              <a:gd name="connsiteY22" fmla="*/ 256082 h 1106474"/>
              <a:gd name="connsiteX23" fmla="*/ 2798064 w 4773168"/>
              <a:gd name="connsiteY23" fmla="*/ 246938 h 1106474"/>
              <a:gd name="connsiteX24" fmla="*/ 2962656 w 4773168"/>
              <a:gd name="connsiteY24" fmla="*/ 210362 h 1106474"/>
              <a:gd name="connsiteX25" fmla="*/ 3145536 w 4773168"/>
              <a:gd name="connsiteY25" fmla="*/ 192074 h 1106474"/>
              <a:gd name="connsiteX26" fmla="*/ 3227832 w 4773168"/>
              <a:gd name="connsiteY26" fmla="*/ 173786 h 1106474"/>
              <a:gd name="connsiteX27" fmla="*/ 3328416 w 4773168"/>
              <a:gd name="connsiteY27" fmla="*/ 164642 h 1106474"/>
              <a:gd name="connsiteX28" fmla="*/ 3493008 w 4773168"/>
              <a:gd name="connsiteY28" fmla="*/ 146354 h 1106474"/>
              <a:gd name="connsiteX29" fmla="*/ 3712464 w 4773168"/>
              <a:gd name="connsiteY29" fmla="*/ 118922 h 1106474"/>
              <a:gd name="connsiteX30" fmla="*/ 3767328 w 4773168"/>
              <a:gd name="connsiteY30" fmla="*/ 109778 h 1106474"/>
              <a:gd name="connsiteX31" fmla="*/ 3831336 w 4773168"/>
              <a:gd name="connsiteY31" fmla="*/ 100634 h 1106474"/>
              <a:gd name="connsiteX32" fmla="*/ 3904488 w 4773168"/>
              <a:gd name="connsiteY32" fmla="*/ 82346 h 1106474"/>
              <a:gd name="connsiteX33" fmla="*/ 4087368 w 4773168"/>
              <a:gd name="connsiteY33" fmla="*/ 73202 h 1106474"/>
              <a:gd name="connsiteX34" fmla="*/ 4197096 w 4773168"/>
              <a:gd name="connsiteY34" fmla="*/ 54914 h 1106474"/>
              <a:gd name="connsiteX35" fmla="*/ 4242816 w 4773168"/>
              <a:gd name="connsiteY35" fmla="*/ 45770 h 1106474"/>
              <a:gd name="connsiteX36" fmla="*/ 4553712 w 4773168"/>
              <a:gd name="connsiteY36" fmla="*/ 27482 h 1106474"/>
              <a:gd name="connsiteX37" fmla="*/ 4681728 w 4773168"/>
              <a:gd name="connsiteY37" fmla="*/ 9194 h 1106474"/>
              <a:gd name="connsiteX38" fmla="*/ 4773168 w 4773168"/>
              <a:gd name="connsiteY38" fmla="*/ 50 h 1106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773168" h="1106474">
                <a:moveTo>
                  <a:pt x="0" y="1106474"/>
                </a:moveTo>
                <a:cubicBezTo>
                  <a:pt x="268432" y="933911"/>
                  <a:pt x="26071" y="1079722"/>
                  <a:pt x="192024" y="996746"/>
                </a:cubicBezTo>
                <a:cubicBezTo>
                  <a:pt x="266229" y="959644"/>
                  <a:pt x="260943" y="948444"/>
                  <a:pt x="347472" y="914450"/>
                </a:cubicBezTo>
                <a:cubicBezTo>
                  <a:pt x="401299" y="893304"/>
                  <a:pt x="458087" y="880346"/>
                  <a:pt x="512064" y="859586"/>
                </a:cubicBezTo>
                <a:cubicBezTo>
                  <a:pt x="573575" y="835928"/>
                  <a:pt x="655532" y="800965"/>
                  <a:pt x="722376" y="786434"/>
                </a:cubicBezTo>
                <a:cubicBezTo>
                  <a:pt x="761551" y="777918"/>
                  <a:pt x="801624" y="774242"/>
                  <a:pt x="841248" y="768146"/>
                </a:cubicBezTo>
                <a:lnTo>
                  <a:pt x="1042416" y="694994"/>
                </a:lnTo>
                <a:cubicBezTo>
                  <a:pt x="1069667" y="685324"/>
                  <a:pt x="1096748" y="674921"/>
                  <a:pt x="1124712" y="667562"/>
                </a:cubicBezTo>
                <a:cubicBezTo>
                  <a:pt x="1182624" y="652322"/>
                  <a:pt x="1241090" y="639049"/>
                  <a:pt x="1298448" y="621842"/>
                </a:cubicBezTo>
                <a:cubicBezTo>
                  <a:pt x="1359408" y="603554"/>
                  <a:pt x="1421736" y="589325"/>
                  <a:pt x="1481328" y="566978"/>
                </a:cubicBezTo>
                <a:cubicBezTo>
                  <a:pt x="1528809" y="549173"/>
                  <a:pt x="1569017" y="531859"/>
                  <a:pt x="1618488" y="521258"/>
                </a:cubicBezTo>
                <a:cubicBezTo>
                  <a:pt x="1639562" y="516742"/>
                  <a:pt x="1661160" y="515162"/>
                  <a:pt x="1682496" y="512114"/>
                </a:cubicBezTo>
                <a:cubicBezTo>
                  <a:pt x="1700784" y="502970"/>
                  <a:pt x="1717818" y="490695"/>
                  <a:pt x="1737360" y="484682"/>
                </a:cubicBezTo>
                <a:cubicBezTo>
                  <a:pt x="1757960" y="478344"/>
                  <a:pt x="1780109" y="479081"/>
                  <a:pt x="1801368" y="475538"/>
                </a:cubicBezTo>
                <a:cubicBezTo>
                  <a:pt x="1816698" y="472983"/>
                  <a:pt x="1832202" y="470860"/>
                  <a:pt x="1847088" y="466394"/>
                </a:cubicBezTo>
                <a:cubicBezTo>
                  <a:pt x="1957223" y="433354"/>
                  <a:pt x="1823302" y="459690"/>
                  <a:pt x="1947672" y="438962"/>
                </a:cubicBezTo>
                <a:cubicBezTo>
                  <a:pt x="2081090" y="372253"/>
                  <a:pt x="1957985" y="424478"/>
                  <a:pt x="2139696" y="384098"/>
                </a:cubicBezTo>
                <a:cubicBezTo>
                  <a:pt x="2155719" y="380537"/>
                  <a:pt x="2169844" y="371001"/>
                  <a:pt x="2185416" y="365810"/>
                </a:cubicBezTo>
                <a:cubicBezTo>
                  <a:pt x="2317946" y="321633"/>
                  <a:pt x="2190139" y="367016"/>
                  <a:pt x="2295144" y="338378"/>
                </a:cubicBezTo>
                <a:cubicBezTo>
                  <a:pt x="2313742" y="333306"/>
                  <a:pt x="2331472" y="325386"/>
                  <a:pt x="2350008" y="320090"/>
                </a:cubicBezTo>
                <a:cubicBezTo>
                  <a:pt x="2374175" y="313185"/>
                  <a:pt x="2398874" y="308278"/>
                  <a:pt x="2423160" y="301802"/>
                </a:cubicBezTo>
                <a:cubicBezTo>
                  <a:pt x="2449438" y="294795"/>
                  <a:pt x="2535752" y="268297"/>
                  <a:pt x="2560320" y="265226"/>
                </a:cubicBezTo>
                <a:cubicBezTo>
                  <a:pt x="2608806" y="259165"/>
                  <a:pt x="2657905" y="259830"/>
                  <a:pt x="2706624" y="256082"/>
                </a:cubicBezTo>
                <a:cubicBezTo>
                  <a:pt x="2737166" y="253733"/>
                  <a:pt x="2767584" y="249986"/>
                  <a:pt x="2798064" y="246938"/>
                </a:cubicBezTo>
                <a:cubicBezTo>
                  <a:pt x="2847733" y="234521"/>
                  <a:pt x="2912905" y="216996"/>
                  <a:pt x="2962656" y="210362"/>
                </a:cubicBezTo>
                <a:cubicBezTo>
                  <a:pt x="3023383" y="202265"/>
                  <a:pt x="3145536" y="192074"/>
                  <a:pt x="3145536" y="192074"/>
                </a:cubicBezTo>
                <a:cubicBezTo>
                  <a:pt x="3172968" y="185978"/>
                  <a:pt x="3200042" y="177955"/>
                  <a:pt x="3227832" y="173786"/>
                </a:cubicBezTo>
                <a:cubicBezTo>
                  <a:pt x="3261126" y="168792"/>
                  <a:pt x="3294928" y="168106"/>
                  <a:pt x="3328416" y="164642"/>
                </a:cubicBezTo>
                <a:lnTo>
                  <a:pt x="3493008" y="146354"/>
                </a:lnTo>
                <a:cubicBezTo>
                  <a:pt x="3566160" y="137210"/>
                  <a:pt x="3639746" y="131042"/>
                  <a:pt x="3712464" y="118922"/>
                </a:cubicBezTo>
                <a:lnTo>
                  <a:pt x="3767328" y="109778"/>
                </a:lnTo>
                <a:cubicBezTo>
                  <a:pt x="3788630" y="106501"/>
                  <a:pt x="3810202" y="104861"/>
                  <a:pt x="3831336" y="100634"/>
                </a:cubicBezTo>
                <a:cubicBezTo>
                  <a:pt x="3855982" y="95705"/>
                  <a:pt x="3879497" y="85024"/>
                  <a:pt x="3904488" y="82346"/>
                </a:cubicBezTo>
                <a:cubicBezTo>
                  <a:pt x="3965177" y="75844"/>
                  <a:pt x="4026408" y="76250"/>
                  <a:pt x="4087368" y="73202"/>
                </a:cubicBezTo>
                <a:lnTo>
                  <a:pt x="4197096" y="54914"/>
                </a:lnTo>
                <a:cubicBezTo>
                  <a:pt x="4212401" y="52213"/>
                  <a:pt x="4227381" y="47586"/>
                  <a:pt x="4242816" y="45770"/>
                </a:cubicBezTo>
                <a:cubicBezTo>
                  <a:pt x="4335488" y="34867"/>
                  <a:pt x="4469414" y="31314"/>
                  <a:pt x="4553712" y="27482"/>
                </a:cubicBezTo>
                <a:cubicBezTo>
                  <a:pt x="4650083" y="11420"/>
                  <a:pt x="4567292" y="24452"/>
                  <a:pt x="4681728" y="9194"/>
                </a:cubicBezTo>
                <a:cubicBezTo>
                  <a:pt x="4760007" y="-1243"/>
                  <a:pt x="4721969" y="50"/>
                  <a:pt x="4773168" y="50"/>
                </a:cubicBezTo>
              </a:path>
            </a:pathLst>
          </a:custGeom>
          <a:ln w="19050"/>
        </p:spPr>
        <p:style>
          <a:lnRef idx="1">
            <a:schemeClr val="accent4"/>
          </a:lnRef>
          <a:fillRef idx="0">
            <a:schemeClr val="accent4"/>
          </a:fillRef>
          <a:effectRef idx="0">
            <a:schemeClr val="accent4"/>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35684648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extLst>
              <p:ext uri="{D42A27DB-BD31-4B8C-83A1-F6EECF244321}">
                <p14:modId xmlns:p14="http://schemas.microsoft.com/office/powerpoint/2010/main" val="4131711986"/>
              </p:ext>
            </p:extLst>
          </p:nvPr>
        </p:nvGraphicFramePr>
        <p:xfrm>
          <a:off x="1524000" y="0"/>
          <a:ext cx="9144000" cy="6858000"/>
        </p:xfrm>
        <a:graphic>
          <a:graphicData uri="http://schemas.openxmlformats.org/presentationml/2006/ole">
            <mc:AlternateContent xmlns:mc="http://schemas.openxmlformats.org/markup-compatibility/2006">
              <mc:Choice xmlns:v="urn:schemas-microsoft-com:vml" Requires="v">
                <p:oleObj name="Worksheet" r:id="rId2" imgW="6715339" imgH="4858200" progId="Excel.Sheet.8">
                  <p:embed/>
                </p:oleObj>
              </mc:Choice>
              <mc:Fallback>
                <p:oleObj name="Worksheet" r:id="rId2" imgW="6715339" imgH="4858200" progId="Excel.Sheet.8">
                  <p:embed/>
                  <p:pic>
                    <p:nvPicPr>
                      <p:cNvPr id="717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8185967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extLst>
              <p:ext uri="{D42A27DB-BD31-4B8C-83A1-F6EECF244321}">
                <p14:modId xmlns:p14="http://schemas.microsoft.com/office/powerpoint/2010/main" val="3666380323"/>
              </p:ext>
            </p:extLst>
          </p:nvPr>
        </p:nvGraphicFramePr>
        <p:xfrm>
          <a:off x="1524000" y="0"/>
          <a:ext cx="9144000" cy="6858000"/>
        </p:xfrm>
        <a:graphic>
          <a:graphicData uri="http://schemas.openxmlformats.org/presentationml/2006/ole">
            <mc:AlternateContent xmlns:mc="http://schemas.openxmlformats.org/markup-compatibility/2006">
              <mc:Choice xmlns:v="urn:schemas-microsoft-com:vml" Requires="v">
                <p:oleObj name="Worksheet" r:id="rId2" imgW="6715339" imgH="4096080" progId="Excel.Sheet.8">
                  <p:embed/>
                </p:oleObj>
              </mc:Choice>
              <mc:Fallback>
                <p:oleObj name="Worksheet" r:id="rId2" imgW="6715339" imgH="4096080" progId="Excel.Sheet.8">
                  <p:embed/>
                  <p:pic>
                    <p:nvPicPr>
                      <p:cNvPr id="819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874146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4724400"/>
            <a:ext cx="8352928" cy="864096"/>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eaLnBrk="0" hangingPunct="0">
              <a:spcBef>
                <a:spcPts val="1200"/>
              </a:spcBef>
              <a:spcAft>
                <a:spcPts val="1200"/>
              </a:spcAft>
              <a:buClr>
                <a:srgbClr val="006600"/>
              </a:buClr>
            </a:pPr>
            <a:r>
              <a:rPr lang="en-US" kern="1200" dirty="0">
                <a:ln w="0"/>
                <a:effectLst>
                  <a:outerShdw blurRad="38100" dist="19050" dir="2700000" algn="tl" rotWithShape="0">
                    <a:srgbClr val="000000">
                      <a:alpha val="40000"/>
                    </a:srgbClr>
                  </a:outerShdw>
                </a:effectLst>
              </a:rPr>
              <a:t>Every financial decision involves a trade-off between RISK and RETURN.</a:t>
            </a:r>
            <a:endParaRPr lang="ko-KR" altLang="en-US" kern="1200" dirty="0">
              <a:ln w="0"/>
              <a:effectLst>
                <a:outerShdw blurRad="38100" dist="19050" dir="2700000" algn="tl" rotWithShape="0">
                  <a:srgbClr val="000000">
                    <a:alpha val="40000"/>
                  </a:srgbClr>
                </a:outerShdw>
              </a:effectLst>
            </a:endParaRPr>
          </a:p>
        </p:txBody>
      </p:sp>
    </p:spTree>
    <p:extLst>
      <p:ext uri="{BB962C8B-B14F-4D97-AF65-F5344CB8AC3E}">
        <p14:creationId xmlns:p14="http://schemas.microsoft.com/office/powerpoint/2010/main" val="29142360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524000" y="0"/>
            <a:ext cx="5334000" cy="990600"/>
          </a:xfrm>
        </p:spPr>
        <p:txBody>
          <a:bodyPr/>
          <a:lstStyle/>
          <a:p>
            <a:pPr>
              <a:defRPr/>
            </a:pPr>
            <a:r>
              <a:rPr lang="en-US" sz="5400" dirty="0"/>
              <a:t>RETURN IS …</a:t>
            </a:r>
          </a:p>
        </p:txBody>
      </p:sp>
      <p:grpSp>
        <p:nvGrpSpPr>
          <p:cNvPr id="8197" name="Group 40"/>
          <p:cNvGrpSpPr>
            <a:grpSpLocks/>
          </p:cNvGrpSpPr>
          <p:nvPr/>
        </p:nvGrpSpPr>
        <p:grpSpPr bwMode="auto">
          <a:xfrm>
            <a:off x="1676401" y="3948114"/>
            <a:ext cx="2727325" cy="2909887"/>
            <a:chOff x="286" y="2446"/>
            <a:chExt cx="1718" cy="1833"/>
          </a:xfrm>
        </p:grpSpPr>
        <p:grpSp>
          <p:nvGrpSpPr>
            <p:cNvPr id="8199" name="Group 3"/>
            <p:cNvGrpSpPr>
              <a:grpSpLocks/>
            </p:cNvGrpSpPr>
            <p:nvPr/>
          </p:nvGrpSpPr>
          <p:grpSpPr bwMode="auto">
            <a:xfrm rot="-968625">
              <a:off x="495" y="2446"/>
              <a:ext cx="1509" cy="447"/>
              <a:chOff x="507" y="2545"/>
              <a:chExt cx="1487" cy="351"/>
            </a:xfrm>
          </p:grpSpPr>
          <p:grpSp>
            <p:nvGrpSpPr>
              <p:cNvPr id="8207" name="Group 4"/>
              <p:cNvGrpSpPr>
                <a:grpSpLocks/>
              </p:cNvGrpSpPr>
              <p:nvPr/>
            </p:nvGrpSpPr>
            <p:grpSpPr bwMode="auto">
              <a:xfrm>
                <a:off x="517" y="2566"/>
                <a:ext cx="1465" cy="314"/>
                <a:chOff x="517" y="2566"/>
                <a:chExt cx="1465" cy="314"/>
              </a:xfrm>
            </p:grpSpPr>
            <p:sp>
              <p:nvSpPr>
                <p:cNvPr id="8227" name="Freeform 5"/>
                <p:cNvSpPr>
                  <a:spLocks/>
                </p:cNvSpPr>
                <p:nvPr/>
              </p:nvSpPr>
              <p:spPr bwMode="auto">
                <a:xfrm>
                  <a:off x="517" y="2662"/>
                  <a:ext cx="63" cy="140"/>
                </a:xfrm>
                <a:custGeom>
                  <a:avLst/>
                  <a:gdLst>
                    <a:gd name="T0" fmla="*/ 0 w 63"/>
                    <a:gd name="T1" fmla="*/ 22 h 140"/>
                    <a:gd name="T2" fmla="*/ 20 w 63"/>
                    <a:gd name="T3" fmla="*/ 0 h 140"/>
                    <a:gd name="T4" fmla="*/ 55 w 63"/>
                    <a:gd name="T5" fmla="*/ 0 h 140"/>
                    <a:gd name="T6" fmla="*/ 63 w 63"/>
                    <a:gd name="T7" fmla="*/ 32 h 140"/>
                    <a:gd name="T8" fmla="*/ 61 w 63"/>
                    <a:gd name="T9" fmla="*/ 127 h 140"/>
                    <a:gd name="T10" fmla="*/ 37 w 63"/>
                    <a:gd name="T11" fmla="*/ 140 h 140"/>
                    <a:gd name="T12" fmla="*/ 2 w 63"/>
                    <a:gd name="T13" fmla="*/ 121 h 140"/>
                    <a:gd name="T14" fmla="*/ 0 w 63"/>
                    <a:gd name="T15" fmla="*/ 56 h 140"/>
                    <a:gd name="T16" fmla="*/ 0 w 63"/>
                    <a:gd name="T17" fmla="*/ 22 h 1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140"/>
                    <a:gd name="T29" fmla="*/ 63 w 63"/>
                    <a:gd name="T30" fmla="*/ 140 h 1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140">
                      <a:moveTo>
                        <a:pt x="0" y="22"/>
                      </a:moveTo>
                      <a:lnTo>
                        <a:pt x="20" y="0"/>
                      </a:lnTo>
                      <a:lnTo>
                        <a:pt x="55" y="0"/>
                      </a:lnTo>
                      <a:lnTo>
                        <a:pt x="63" y="32"/>
                      </a:lnTo>
                      <a:lnTo>
                        <a:pt x="61" y="127"/>
                      </a:lnTo>
                      <a:lnTo>
                        <a:pt x="37" y="140"/>
                      </a:lnTo>
                      <a:lnTo>
                        <a:pt x="2" y="121"/>
                      </a:lnTo>
                      <a:lnTo>
                        <a:pt x="0" y="56"/>
                      </a:lnTo>
                      <a:lnTo>
                        <a:pt x="0" y="22"/>
                      </a:lnTo>
                      <a:close/>
                    </a:path>
                  </a:pathLst>
                </a:custGeom>
                <a:solidFill>
                  <a:srgbClr val="F9C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28" name="Freeform 6"/>
                <p:cNvSpPr>
                  <a:spLocks/>
                </p:cNvSpPr>
                <p:nvPr/>
              </p:nvSpPr>
              <p:spPr bwMode="auto">
                <a:xfrm>
                  <a:off x="908" y="2620"/>
                  <a:ext cx="91" cy="201"/>
                </a:xfrm>
                <a:custGeom>
                  <a:avLst/>
                  <a:gdLst>
                    <a:gd name="T0" fmla="*/ 10 w 91"/>
                    <a:gd name="T1" fmla="*/ 55 h 201"/>
                    <a:gd name="T2" fmla="*/ 12 w 91"/>
                    <a:gd name="T3" fmla="*/ 16 h 201"/>
                    <a:gd name="T4" fmla="*/ 35 w 91"/>
                    <a:gd name="T5" fmla="*/ 0 h 201"/>
                    <a:gd name="T6" fmla="*/ 70 w 91"/>
                    <a:gd name="T7" fmla="*/ 5 h 201"/>
                    <a:gd name="T8" fmla="*/ 91 w 91"/>
                    <a:gd name="T9" fmla="*/ 26 h 201"/>
                    <a:gd name="T10" fmla="*/ 81 w 91"/>
                    <a:gd name="T11" fmla="*/ 186 h 201"/>
                    <a:gd name="T12" fmla="*/ 41 w 91"/>
                    <a:gd name="T13" fmla="*/ 201 h 201"/>
                    <a:gd name="T14" fmla="*/ 0 w 91"/>
                    <a:gd name="T15" fmla="*/ 181 h 201"/>
                    <a:gd name="T16" fmla="*/ 10 w 91"/>
                    <a:gd name="T17" fmla="*/ 55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1"/>
                    <a:gd name="T28" fmla="*/ 0 h 201"/>
                    <a:gd name="T29" fmla="*/ 91 w 91"/>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1" h="201">
                      <a:moveTo>
                        <a:pt x="10" y="55"/>
                      </a:moveTo>
                      <a:lnTo>
                        <a:pt x="12" y="16"/>
                      </a:lnTo>
                      <a:lnTo>
                        <a:pt x="35" y="0"/>
                      </a:lnTo>
                      <a:lnTo>
                        <a:pt x="70" y="5"/>
                      </a:lnTo>
                      <a:lnTo>
                        <a:pt x="91" y="26"/>
                      </a:lnTo>
                      <a:lnTo>
                        <a:pt x="81" y="186"/>
                      </a:lnTo>
                      <a:lnTo>
                        <a:pt x="41" y="201"/>
                      </a:lnTo>
                      <a:lnTo>
                        <a:pt x="0" y="181"/>
                      </a:lnTo>
                      <a:lnTo>
                        <a:pt x="10" y="55"/>
                      </a:lnTo>
                      <a:close/>
                    </a:path>
                  </a:pathLst>
                </a:custGeom>
                <a:solidFill>
                  <a:srgbClr val="F9C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29" name="Freeform 7"/>
                <p:cNvSpPr>
                  <a:spLocks/>
                </p:cNvSpPr>
                <p:nvPr/>
              </p:nvSpPr>
              <p:spPr bwMode="auto">
                <a:xfrm>
                  <a:off x="1315" y="2613"/>
                  <a:ext cx="83" cy="218"/>
                </a:xfrm>
                <a:custGeom>
                  <a:avLst/>
                  <a:gdLst>
                    <a:gd name="T0" fmla="*/ 2 w 83"/>
                    <a:gd name="T1" fmla="*/ 22 h 218"/>
                    <a:gd name="T2" fmla="*/ 23 w 83"/>
                    <a:gd name="T3" fmla="*/ 0 h 218"/>
                    <a:gd name="T4" fmla="*/ 64 w 83"/>
                    <a:gd name="T5" fmla="*/ 0 h 218"/>
                    <a:gd name="T6" fmla="*/ 83 w 83"/>
                    <a:gd name="T7" fmla="*/ 24 h 218"/>
                    <a:gd name="T8" fmla="*/ 81 w 83"/>
                    <a:gd name="T9" fmla="*/ 203 h 218"/>
                    <a:gd name="T10" fmla="*/ 35 w 83"/>
                    <a:gd name="T11" fmla="*/ 218 h 218"/>
                    <a:gd name="T12" fmla="*/ 0 w 83"/>
                    <a:gd name="T13" fmla="*/ 198 h 218"/>
                    <a:gd name="T14" fmla="*/ 2 w 83"/>
                    <a:gd name="T15" fmla="*/ 22 h 218"/>
                    <a:gd name="T16" fmla="*/ 0 60000 65536"/>
                    <a:gd name="T17" fmla="*/ 0 60000 65536"/>
                    <a:gd name="T18" fmla="*/ 0 60000 65536"/>
                    <a:gd name="T19" fmla="*/ 0 60000 65536"/>
                    <a:gd name="T20" fmla="*/ 0 60000 65536"/>
                    <a:gd name="T21" fmla="*/ 0 60000 65536"/>
                    <a:gd name="T22" fmla="*/ 0 60000 65536"/>
                    <a:gd name="T23" fmla="*/ 0 60000 65536"/>
                    <a:gd name="T24" fmla="*/ 0 w 83"/>
                    <a:gd name="T25" fmla="*/ 0 h 218"/>
                    <a:gd name="T26" fmla="*/ 83 w 83"/>
                    <a:gd name="T27" fmla="*/ 218 h 2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3" h="218">
                      <a:moveTo>
                        <a:pt x="2" y="22"/>
                      </a:moveTo>
                      <a:lnTo>
                        <a:pt x="23" y="0"/>
                      </a:lnTo>
                      <a:lnTo>
                        <a:pt x="64" y="0"/>
                      </a:lnTo>
                      <a:lnTo>
                        <a:pt x="83" y="24"/>
                      </a:lnTo>
                      <a:lnTo>
                        <a:pt x="81" y="203"/>
                      </a:lnTo>
                      <a:lnTo>
                        <a:pt x="35" y="218"/>
                      </a:lnTo>
                      <a:lnTo>
                        <a:pt x="0" y="198"/>
                      </a:lnTo>
                      <a:lnTo>
                        <a:pt x="2" y="22"/>
                      </a:lnTo>
                      <a:close/>
                    </a:path>
                  </a:pathLst>
                </a:custGeom>
                <a:solidFill>
                  <a:srgbClr val="F9C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30" name="Freeform 8"/>
                <p:cNvSpPr>
                  <a:spLocks/>
                </p:cNvSpPr>
                <p:nvPr/>
              </p:nvSpPr>
              <p:spPr bwMode="auto">
                <a:xfrm>
                  <a:off x="1898" y="2566"/>
                  <a:ext cx="84" cy="314"/>
                </a:xfrm>
                <a:custGeom>
                  <a:avLst/>
                  <a:gdLst>
                    <a:gd name="T0" fmla="*/ 6 w 84"/>
                    <a:gd name="T1" fmla="*/ 23 h 314"/>
                    <a:gd name="T2" fmla="*/ 29 w 84"/>
                    <a:gd name="T3" fmla="*/ 0 h 314"/>
                    <a:gd name="T4" fmla="*/ 70 w 84"/>
                    <a:gd name="T5" fmla="*/ 0 h 314"/>
                    <a:gd name="T6" fmla="*/ 84 w 84"/>
                    <a:gd name="T7" fmla="*/ 39 h 314"/>
                    <a:gd name="T8" fmla="*/ 76 w 84"/>
                    <a:gd name="T9" fmla="*/ 285 h 314"/>
                    <a:gd name="T10" fmla="*/ 43 w 84"/>
                    <a:gd name="T11" fmla="*/ 314 h 314"/>
                    <a:gd name="T12" fmla="*/ 0 w 84"/>
                    <a:gd name="T13" fmla="*/ 280 h 314"/>
                    <a:gd name="T14" fmla="*/ 6 w 84"/>
                    <a:gd name="T15" fmla="*/ 23 h 314"/>
                    <a:gd name="T16" fmla="*/ 0 60000 65536"/>
                    <a:gd name="T17" fmla="*/ 0 60000 65536"/>
                    <a:gd name="T18" fmla="*/ 0 60000 65536"/>
                    <a:gd name="T19" fmla="*/ 0 60000 65536"/>
                    <a:gd name="T20" fmla="*/ 0 60000 65536"/>
                    <a:gd name="T21" fmla="*/ 0 60000 65536"/>
                    <a:gd name="T22" fmla="*/ 0 60000 65536"/>
                    <a:gd name="T23" fmla="*/ 0 60000 65536"/>
                    <a:gd name="T24" fmla="*/ 0 w 84"/>
                    <a:gd name="T25" fmla="*/ 0 h 314"/>
                    <a:gd name="T26" fmla="*/ 84 w 84"/>
                    <a:gd name="T27" fmla="*/ 314 h 3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 h="314">
                      <a:moveTo>
                        <a:pt x="6" y="23"/>
                      </a:moveTo>
                      <a:lnTo>
                        <a:pt x="29" y="0"/>
                      </a:lnTo>
                      <a:lnTo>
                        <a:pt x="70" y="0"/>
                      </a:lnTo>
                      <a:lnTo>
                        <a:pt x="84" y="39"/>
                      </a:lnTo>
                      <a:lnTo>
                        <a:pt x="76" y="285"/>
                      </a:lnTo>
                      <a:lnTo>
                        <a:pt x="43" y="314"/>
                      </a:lnTo>
                      <a:lnTo>
                        <a:pt x="0" y="280"/>
                      </a:lnTo>
                      <a:lnTo>
                        <a:pt x="6" y="23"/>
                      </a:lnTo>
                      <a:close/>
                    </a:path>
                  </a:pathLst>
                </a:custGeom>
                <a:solidFill>
                  <a:srgbClr val="F9C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31" name="Freeform 9"/>
                <p:cNvSpPr>
                  <a:spLocks/>
                </p:cNvSpPr>
                <p:nvPr/>
              </p:nvSpPr>
              <p:spPr bwMode="auto">
                <a:xfrm>
                  <a:off x="575" y="2668"/>
                  <a:ext cx="345" cy="121"/>
                </a:xfrm>
                <a:custGeom>
                  <a:avLst/>
                  <a:gdLst>
                    <a:gd name="T0" fmla="*/ 0 w 345"/>
                    <a:gd name="T1" fmla="*/ 17 h 121"/>
                    <a:gd name="T2" fmla="*/ 345 w 345"/>
                    <a:gd name="T3" fmla="*/ 0 h 121"/>
                    <a:gd name="T4" fmla="*/ 340 w 345"/>
                    <a:gd name="T5" fmla="*/ 121 h 121"/>
                    <a:gd name="T6" fmla="*/ 0 w 345"/>
                    <a:gd name="T7" fmla="*/ 121 h 121"/>
                    <a:gd name="T8" fmla="*/ 0 w 345"/>
                    <a:gd name="T9" fmla="*/ 17 h 121"/>
                    <a:gd name="T10" fmla="*/ 0 60000 65536"/>
                    <a:gd name="T11" fmla="*/ 0 60000 65536"/>
                    <a:gd name="T12" fmla="*/ 0 60000 65536"/>
                    <a:gd name="T13" fmla="*/ 0 60000 65536"/>
                    <a:gd name="T14" fmla="*/ 0 60000 65536"/>
                    <a:gd name="T15" fmla="*/ 0 w 345"/>
                    <a:gd name="T16" fmla="*/ 0 h 121"/>
                    <a:gd name="T17" fmla="*/ 345 w 345"/>
                    <a:gd name="T18" fmla="*/ 121 h 121"/>
                  </a:gdLst>
                  <a:ahLst/>
                  <a:cxnLst>
                    <a:cxn ang="T10">
                      <a:pos x="T0" y="T1"/>
                    </a:cxn>
                    <a:cxn ang="T11">
                      <a:pos x="T2" y="T3"/>
                    </a:cxn>
                    <a:cxn ang="T12">
                      <a:pos x="T4" y="T5"/>
                    </a:cxn>
                    <a:cxn ang="T13">
                      <a:pos x="T6" y="T7"/>
                    </a:cxn>
                    <a:cxn ang="T14">
                      <a:pos x="T8" y="T9"/>
                    </a:cxn>
                  </a:cxnLst>
                  <a:rect l="T15" t="T16" r="T17" b="T18"/>
                  <a:pathLst>
                    <a:path w="345" h="121">
                      <a:moveTo>
                        <a:pt x="0" y="17"/>
                      </a:moveTo>
                      <a:lnTo>
                        <a:pt x="345" y="0"/>
                      </a:lnTo>
                      <a:lnTo>
                        <a:pt x="340" y="121"/>
                      </a:lnTo>
                      <a:lnTo>
                        <a:pt x="0" y="121"/>
                      </a:lnTo>
                      <a:lnTo>
                        <a:pt x="0" y="17"/>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32" name="Freeform 10"/>
                <p:cNvSpPr>
                  <a:spLocks/>
                </p:cNvSpPr>
                <p:nvPr/>
              </p:nvSpPr>
              <p:spPr bwMode="auto">
                <a:xfrm>
                  <a:off x="987" y="2641"/>
                  <a:ext cx="336" cy="166"/>
                </a:xfrm>
                <a:custGeom>
                  <a:avLst/>
                  <a:gdLst>
                    <a:gd name="T0" fmla="*/ 14 w 336"/>
                    <a:gd name="T1" fmla="*/ 15 h 166"/>
                    <a:gd name="T2" fmla="*/ 336 w 336"/>
                    <a:gd name="T3" fmla="*/ 0 h 166"/>
                    <a:gd name="T4" fmla="*/ 331 w 336"/>
                    <a:gd name="T5" fmla="*/ 166 h 166"/>
                    <a:gd name="T6" fmla="*/ 0 w 336"/>
                    <a:gd name="T7" fmla="*/ 160 h 166"/>
                    <a:gd name="T8" fmla="*/ 14 w 336"/>
                    <a:gd name="T9" fmla="*/ 15 h 166"/>
                    <a:gd name="T10" fmla="*/ 0 60000 65536"/>
                    <a:gd name="T11" fmla="*/ 0 60000 65536"/>
                    <a:gd name="T12" fmla="*/ 0 60000 65536"/>
                    <a:gd name="T13" fmla="*/ 0 60000 65536"/>
                    <a:gd name="T14" fmla="*/ 0 60000 65536"/>
                    <a:gd name="T15" fmla="*/ 0 w 336"/>
                    <a:gd name="T16" fmla="*/ 0 h 166"/>
                    <a:gd name="T17" fmla="*/ 336 w 336"/>
                    <a:gd name="T18" fmla="*/ 166 h 166"/>
                  </a:gdLst>
                  <a:ahLst/>
                  <a:cxnLst>
                    <a:cxn ang="T10">
                      <a:pos x="T0" y="T1"/>
                    </a:cxn>
                    <a:cxn ang="T11">
                      <a:pos x="T2" y="T3"/>
                    </a:cxn>
                    <a:cxn ang="T12">
                      <a:pos x="T4" y="T5"/>
                    </a:cxn>
                    <a:cxn ang="T13">
                      <a:pos x="T6" y="T7"/>
                    </a:cxn>
                    <a:cxn ang="T14">
                      <a:pos x="T8" y="T9"/>
                    </a:cxn>
                  </a:cxnLst>
                  <a:rect l="T15" t="T16" r="T17" b="T18"/>
                  <a:pathLst>
                    <a:path w="336" h="166">
                      <a:moveTo>
                        <a:pt x="14" y="15"/>
                      </a:moveTo>
                      <a:lnTo>
                        <a:pt x="336" y="0"/>
                      </a:lnTo>
                      <a:lnTo>
                        <a:pt x="331" y="166"/>
                      </a:lnTo>
                      <a:lnTo>
                        <a:pt x="0" y="160"/>
                      </a:lnTo>
                      <a:lnTo>
                        <a:pt x="14" y="15"/>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33" name="Freeform 11"/>
                <p:cNvSpPr>
                  <a:spLocks/>
                </p:cNvSpPr>
                <p:nvPr/>
              </p:nvSpPr>
              <p:spPr bwMode="auto">
                <a:xfrm>
                  <a:off x="1394" y="2592"/>
                  <a:ext cx="512" cy="266"/>
                </a:xfrm>
                <a:custGeom>
                  <a:avLst/>
                  <a:gdLst>
                    <a:gd name="T0" fmla="*/ 7 w 512"/>
                    <a:gd name="T1" fmla="*/ 40 h 266"/>
                    <a:gd name="T2" fmla="*/ 512 w 512"/>
                    <a:gd name="T3" fmla="*/ 0 h 266"/>
                    <a:gd name="T4" fmla="*/ 503 w 512"/>
                    <a:gd name="T5" fmla="*/ 266 h 266"/>
                    <a:gd name="T6" fmla="*/ 0 w 512"/>
                    <a:gd name="T7" fmla="*/ 219 h 266"/>
                    <a:gd name="T8" fmla="*/ 7 w 512"/>
                    <a:gd name="T9" fmla="*/ 40 h 266"/>
                    <a:gd name="T10" fmla="*/ 0 60000 65536"/>
                    <a:gd name="T11" fmla="*/ 0 60000 65536"/>
                    <a:gd name="T12" fmla="*/ 0 60000 65536"/>
                    <a:gd name="T13" fmla="*/ 0 60000 65536"/>
                    <a:gd name="T14" fmla="*/ 0 60000 65536"/>
                    <a:gd name="T15" fmla="*/ 0 w 512"/>
                    <a:gd name="T16" fmla="*/ 0 h 266"/>
                    <a:gd name="T17" fmla="*/ 512 w 512"/>
                    <a:gd name="T18" fmla="*/ 266 h 266"/>
                  </a:gdLst>
                  <a:ahLst/>
                  <a:cxnLst>
                    <a:cxn ang="T10">
                      <a:pos x="T0" y="T1"/>
                    </a:cxn>
                    <a:cxn ang="T11">
                      <a:pos x="T2" y="T3"/>
                    </a:cxn>
                    <a:cxn ang="T12">
                      <a:pos x="T4" y="T5"/>
                    </a:cxn>
                    <a:cxn ang="T13">
                      <a:pos x="T6" y="T7"/>
                    </a:cxn>
                    <a:cxn ang="T14">
                      <a:pos x="T8" y="T9"/>
                    </a:cxn>
                  </a:cxnLst>
                  <a:rect l="T15" t="T16" r="T17" b="T18"/>
                  <a:pathLst>
                    <a:path w="512" h="266">
                      <a:moveTo>
                        <a:pt x="7" y="40"/>
                      </a:moveTo>
                      <a:lnTo>
                        <a:pt x="512" y="0"/>
                      </a:lnTo>
                      <a:lnTo>
                        <a:pt x="503" y="266"/>
                      </a:lnTo>
                      <a:lnTo>
                        <a:pt x="0" y="219"/>
                      </a:lnTo>
                      <a:lnTo>
                        <a:pt x="7" y="40"/>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8208" name="Group 12"/>
              <p:cNvGrpSpPr>
                <a:grpSpLocks/>
              </p:cNvGrpSpPr>
              <p:nvPr/>
            </p:nvGrpSpPr>
            <p:grpSpPr bwMode="auto">
              <a:xfrm>
                <a:off x="507" y="2545"/>
                <a:ext cx="1487" cy="351"/>
                <a:chOff x="507" y="2545"/>
                <a:chExt cx="1487" cy="351"/>
              </a:xfrm>
            </p:grpSpPr>
            <p:grpSp>
              <p:nvGrpSpPr>
                <p:cNvPr id="8209" name="Group 13"/>
                <p:cNvGrpSpPr>
                  <a:grpSpLocks/>
                </p:cNvGrpSpPr>
                <p:nvPr/>
              </p:nvGrpSpPr>
              <p:grpSpPr bwMode="auto">
                <a:xfrm>
                  <a:off x="507" y="2652"/>
                  <a:ext cx="87" cy="158"/>
                  <a:chOff x="507" y="2652"/>
                  <a:chExt cx="87" cy="158"/>
                </a:xfrm>
              </p:grpSpPr>
              <p:sp>
                <p:nvSpPr>
                  <p:cNvPr id="8225" name="Freeform 14"/>
                  <p:cNvSpPr>
                    <a:spLocks/>
                  </p:cNvSpPr>
                  <p:nvPr/>
                </p:nvSpPr>
                <p:spPr bwMode="auto">
                  <a:xfrm>
                    <a:off x="524" y="2652"/>
                    <a:ext cx="70" cy="158"/>
                  </a:xfrm>
                  <a:custGeom>
                    <a:avLst/>
                    <a:gdLst>
                      <a:gd name="T0" fmla="*/ 12 w 70"/>
                      <a:gd name="T1" fmla="*/ 44 h 158"/>
                      <a:gd name="T2" fmla="*/ 6 w 70"/>
                      <a:gd name="T3" fmla="*/ 28 h 158"/>
                      <a:gd name="T4" fmla="*/ 24 w 70"/>
                      <a:gd name="T5" fmla="*/ 20 h 158"/>
                      <a:gd name="T6" fmla="*/ 36 w 70"/>
                      <a:gd name="T7" fmla="*/ 26 h 158"/>
                      <a:gd name="T8" fmla="*/ 42 w 70"/>
                      <a:gd name="T9" fmla="*/ 37 h 158"/>
                      <a:gd name="T10" fmla="*/ 42 w 70"/>
                      <a:gd name="T11" fmla="*/ 121 h 158"/>
                      <a:gd name="T12" fmla="*/ 34 w 70"/>
                      <a:gd name="T13" fmla="*/ 136 h 158"/>
                      <a:gd name="T14" fmla="*/ 12 w 70"/>
                      <a:gd name="T15" fmla="*/ 132 h 158"/>
                      <a:gd name="T16" fmla="*/ 4 w 70"/>
                      <a:gd name="T17" fmla="*/ 121 h 158"/>
                      <a:gd name="T18" fmla="*/ 4 w 70"/>
                      <a:gd name="T19" fmla="*/ 141 h 158"/>
                      <a:gd name="T20" fmla="*/ 16 w 70"/>
                      <a:gd name="T21" fmla="*/ 152 h 158"/>
                      <a:gd name="T22" fmla="*/ 34 w 70"/>
                      <a:gd name="T23" fmla="*/ 158 h 158"/>
                      <a:gd name="T24" fmla="*/ 54 w 70"/>
                      <a:gd name="T25" fmla="*/ 152 h 158"/>
                      <a:gd name="T26" fmla="*/ 64 w 70"/>
                      <a:gd name="T27" fmla="*/ 132 h 158"/>
                      <a:gd name="T28" fmla="*/ 70 w 70"/>
                      <a:gd name="T29" fmla="*/ 114 h 158"/>
                      <a:gd name="T30" fmla="*/ 66 w 70"/>
                      <a:gd name="T31" fmla="*/ 33 h 158"/>
                      <a:gd name="T32" fmla="*/ 60 w 70"/>
                      <a:gd name="T33" fmla="*/ 17 h 158"/>
                      <a:gd name="T34" fmla="*/ 46 w 70"/>
                      <a:gd name="T35" fmla="*/ 0 h 158"/>
                      <a:gd name="T36" fmla="*/ 28 w 70"/>
                      <a:gd name="T37" fmla="*/ 0 h 158"/>
                      <a:gd name="T38" fmla="*/ 10 w 70"/>
                      <a:gd name="T39" fmla="*/ 4 h 158"/>
                      <a:gd name="T40" fmla="*/ 0 w 70"/>
                      <a:gd name="T41" fmla="*/ 17 h 158"/>
                      <a:gd name="T42" fmla="*/ 12 w 70"/>
                      <a:gd name="T43" fmla="*/ 44 h 15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0"/>
                      <a:gd name="T67" fmla="*/ 0 h 158"/>
                      <a:gd name="T68" fmla="*/ 70 w 70"/>
                      <a:gd name="T69" fmla="*/ 158 h 15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0" h="158">
                        <a:moveTo>
                          <a:pt x="12" y="44"/>
                        </a:moveTo>
                        <a:lnTo>
                          <a:pt x="6" y="28"/>
                        </a:lnTo>
                        <a:lnTo>
                          <a:pt x="24" y="20"/>
                        </a:lnTo>
                        <a:lnTo>
                          <a:pt x="36" y="26"/>
                        </a:lnTo>
                        <a:lnTo>
                          <a:pt x="42" y="37"/>
                        </a:lnTo>
                        <a:lnTo>
                          <a:pt x="42" y="121"/>
                        </a:lnTo>
                        <a:lnTo>
                          <a:pt x="34" y="136"/>
                        </a:lnTo>
                        <a:lnTo>
                          <a:pt x="12" y="132"/>
                        </a:lnTo>
                        <a:lnTo>
                          <a:pt x="4" y="121"/>
                        </a:lnTo>
                        <a:lnTo>
                          <a:pt x="4" y="141"/>
                        </a:lnTo>
                        <a:lnTo>
                          <a:pt x="16" y="152"/>
                        </a:lnTo>
                        <a:lnTo>
                          <a:pt x="34" y="158"/>
                        </a:lnTo>
                        <a:lnTo>
                          <a:pt x="54" y="152"/>
                        </a:lnTo>
                        <a:lnTo>
                          <a:pt x="64" y="132"/>
                        </a:lnTo>
                        <a:lnTo>
                          <a:pt x="70" y="114"/>
                        </a:lnTo>
                        <a:lnTo>
                          <a:pt x="66" y="33"/>
                        </a:lnTo>
                        <a:lnTo>
                          <a:pt x="60" y="17"/>
                        </a:lnTo>
                        <a:lnTo>
                          <a:pt x="46" y="0"/>
                        </a:lnTo>
                        <a:lnTo>
                          <a:pt x="28" y="0"/>
                        </a:lnTo>
                        <a:lnTo>
                          <a:pt x="10" y="4"/>
                        </a:lnTo>
                        <a:lnTo>
                          <a:pt x="0" y="17"/>
                        </a:lnTo>
                        <a:lnTo>
                          <a:pt x="12"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26" name="Freeform 15"/>
                  <p:cNvSpPr>
                    <a:spLocks/>
                  </p:cNvSpPr>
                  <p:nvPr/>
                </p:nvSpPr>
                <p:spPr bwMode="auto">
                  <a:xfrm>
                    <a:off x="507" y="2657"/>
                    <a:ext cx="57" cy="145"/>
                  </a:xfrm>
                  <a:custGeom>
                    <a:avLst/>
                    <a:gdLst>
                      <a:gd name="T0" fmla="*/ 31 w 57"/>
                      <a:gd name="T1" fmla="*/ 0 h 145"/>
                      <a:gd name="T2" fmla="*/ 8 w 57"/>
                      <a:gd name="T3" fmla="*/ 11 h 145"/>
                      <a:gd name="T4" fmla="*/ 0 w 57"/>
                      <a:gd name="T5" fmla="*/ 33 h 145"/>
                      <a:gd name="T6" fmla="*/ 6 w 57"/>
                      <a:gd name="T7" fmla="*/ 95 h 145"/>
                      <a:gd name="T8" fmla="*/ 8 w 57"/>
                      <a:gd name="T9" fmla="*/ 128 h 145"/>
                      <a:gd name="T10" fmla="*/ 18 w 57"/>
                      <a:gd name="T11" fmla="*/ 139 h 145"/>
                      <a:gd name="T12" fmla="*/ 37 w 57"/>
                      <a:gd name="T13" fmla="*/ 145 h 145"/>
                      <a:gd name="T14" fmla="*/ 57 w 57"/>
                      <a:gd name="T15" fmla="*/ 145 h 145"/>
                      <a:gd name="T16" fmla="*/ 31 w 57"/>
                      <a:gd name="T17" fmla="*/ 126 h 145"/>
                      <a:gd name="T18" fmla="*/ 24 w 57"/>
                      <a:gd name="T19" fmla="*/ 100 h 145"/>
                      <a:gd name="T20" fmla="*/ 26 w 57"/>
                      <a:gd name="T21" fmla="*/ 33 h 145"/>
                      <a:gd name="T22" fmla="*/ 31 w 57"/>
                      <a:gd name="T23" fmla="*/ 0 h 1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45"/>
                      <a:gd name="T38" fmla="*/ 57 w 57"/>
                      <a:gd name="T39" fmla="*/ 145 h 1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45">
                        <a:moveTo>
                          <a:pt x="31" y="0"/>
                        </a:moveTo>
                        <a:lnTo>
                          <a:pt x="8" y="11"/>
                        </a:lnTo>
                        <a:lnTo>
                          <a:pt x="0" y="33"/>
                        </a:lnTo>
                        <a:lnTo>
                          <a:pt x="6" y="95"/>
                        </a:lnTo>
                        <a:lnTo>
                          <a:pt x="8" y="128"/>
                        </a:lnTo>
                        <a:lnTo>
                          <a:pt x="18" y="139"/>
                        </a:lnTo>
                        <a:lnTo>
                          <a:pt x="37" y="145"/>
                        </a:lnTo>
                        <a:lnTo>
                          <a:pt x="57" y="145"/>
                        </a:lnTo>
                        <a:lnTo>
                          <a:pt x="31" y="126"/>
                        </a:lnTo>
                        <a:lnTo>
                          <a:pt x="24" y="100"/>
                        </a:lnTo>
                        <a:lnTo>
                          <a:pt x="26" y="33"/>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8210" name="Group 16"/>
                <p:cNvGrpSpPr>
                  <a:grpSpLocks/>
                </p:cNvGrpSpPr>
                <p:nvPr/>
              </p:nvGrpSpPr>
              <p:grpSpPr bwMode="auto">
                <a:xfrm>
                  <a:off x="903" y="2613"/>
                  <a:ext cx="106" cy="220"/>
                  <a:chOff x="903" y="2613"/>
                  <a:chExt cx="106" cy="220"/>
                </a:xfrm>
              </p:grpSpPr>
              <p:sp>
                <p:nvSpPr>
                  <p:cNvPr id="8223" name="Freeform 17"/>
                  <p:cNvSpPr>
                    <a:spLocks/>
                  </p:cNvSpPr>
                  <p:nvPr/>
                </p:nvSpPr>
                <p:spPr bwMode="auto">
                  <a:xfrm>
                    <a:off x="903" y="2613"/>
                    <a:ext cx="106" cy="220"/>
                  </a:xfrm>
                  <a:custGeom>
                    <a:avLst/>
                    <a:gdLst>
                      <a:gd name="T0" fmla="*/ 23 w 106"/>
                      <a:gd name="T1" fmla="*/ 18 h 220"/>
                      <a:gd name="T2" fmla="*/ 32 w 106"/>
                      <a:gd name="T3" fmla="*/ 5 h 220"/>
                      <a:gd name="T4" fmla="*/ 55 w 106"/>
                      <a:gd name="T5" fmla="*/ 0 h 220"/>
                      <a:gd name="T6" fmla="*/ 78 w 106"/>
                      <a:gd name="T7" fmla="*/ 5 h 220"/>
                      <a:gd name="T8" fmla="*/ 100 w 106"/>
                      <a:gd name="T9" fmla="*/ 16 h 220"/>
                      <a:gd name="T10" fmla="*/ 106 w 106"/>
                      <a:gd name="T11" fmla="*/ 40 h 220"/>
                      <a:gd name="T12" fmla="*/ 102 w 106"/>
                      <a:gd name="T13" fmla="*/ 176 h 220"/>
                      <a:gd name="T14" fmla="*/ 95 w 106"/>
                      <a:gd name="T15" fmla="*/ 209 h 220"/>
                      <a:gd name="T16" fmla="*/ 68 w 106"/>
                      <a:gd name="T17" fmla="*/ 220 h 220"/>
                      <a:gd name="T18" fmla="*/ 38 w 106"/>
                      <a:gd name="T19" fmla="*/ 220 h 220"/>
                      <a:gd name="T20" fmla="*/ 17 w 106"/>
                      <a:gd name="T21" fmla="*/ 209 h 220"/>
                      <a:gd name="T22" fmla="*/ 0 w 106"/>
                      <a:gd name="T23" fmla="*/ 191 h 220"/>
                      <a:gd name="T24" fmla="*/ 0 w 106"/>
                      <a:gd name="T25" fmla="*/ 176 h 220"/>
                      <a:gd name="T26" fmla="*/ 21 w 106"/>
                      <a:gd name="T27" fmla="*/ 187 h 220"/>
                      <a:gd name="T28" fmla="*/ 44 w 106"/>
                      <a:gd name="T29" fmla="*/ 196 h 220"/>
                      <a:gd name="T30" fmla="*/ 62 w 106"/>
                      <a:gd name="T31" fmla="*/ 187 h 220"/>
                      <a:gd name="T32" fmla="*/ 78 w 106"/>
                      <a:gd name="T33" fmla="*/ 176 h 220"/>
                      <a:gd name="T34" fmla="*/ 80 w 106"/>
                      <a:gd name="T35" fmla="*/ 142 h 220"/>
                      <a:gd name="T36" fmla="*/ 80 w 106"/>
                      <a:gd name="T37" fmla="*/ 33 h 220"/>
                      <a:gd name="T38" fmla="*/ 66 w 106"/>
                      <a:gd name="T39" fmla="*/ 22 h 220"/>
                      <a:gd name="T40" fmla="*/ 45 w 106"/>
                      <a:gd name="T41" fmla="*/ 24 h 220"/>
                      <a:gd name="T42" fmla="*/ 23 w 106"/>
                      <a:gd name="T43" fmla="*/ 18 h 2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220"/>
                      <a:gd name="T68" fmla="*/ 106 w 106"/>
                      <a:gd name="T69" fmla="*/ 220 h 2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220">
                        <a:moveTo>
                          <a:pt x="23" y="18"/>
                        </a:moveTo>
                        <a:lnTo>
                          <a:pt x="32" y="5"/>
                        </a:lnTo>
                        <a:lnTo>
                          <a:pt x="55" y="0"/>
                        </a:lnTo>
                        <a:lnTo>
                          <a:pt x="78" y="5"/>
                        </a:lnTo>
                        <a:lnTo>
                          <a:pt x="100" y="16"/>
                        </a:lnTo>
                        <a:lnTo>
                          <a:pt x="106" y="40"/>
                        </a:lnTo>
                        <a:lnTo>
                          <a:pt x="102" y="176"/>
                        </a:lnTo>
                        <a:lnTo>
                          <a:pt x="95" y="209"/>
                        </a:lnTo>
                        <a:lnTo>
                          <a:pt x="68" y="220"/>
                        </a:lnTo>
                        <a:lnTo>
                          <a:pt x="38" y="220"/>
                        </a:lnTo>
                        <a:lnTo>
                          <a:pt x="17" y="209"/>
                        </a:lnTo>
                        <a:lnTo>
                          <a:pt x="0" y="191"/>
                        </a:lnTo>
                        <a:lnTo>
                          <a:pt x="0" y="176"/>
                        </a:lnTo>
                        <a:lnTo>
                          <a:pt x="21" y="187"/>
                        </a:lnTo>
                        <a:lnTo>
                          <a:pt x="44" y="196"/>
                        </a:lnTo>
                        <a:lnTo>
                          <a:pt x="62" y="187"/>
                        </a:lnTo>
                        <a:lnTo>
                          <a:pt x="78" y="176"/>
                        </a:lnTo>
                        <a:lnTo>
                          <a:pt x="80" y="142"/>
                        </a:lnTo>
                        <a:lnTo>
                          <a:pt x="80" y="33"/>
                        </a:lnTo>
                        <a:lnTo>
                          <a:pt x="66" y="22"/>
                        </a:lnTo>
                        <a:lnTo>
                          <a:pt x="45" y="24"/>
                        </a:lnTo>
                        <a:lnTo>
                          <a:pt x="23"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24" name="Freeform 18"/>
                  <p:cNvSpPr>
                    <a:spLocks/>
                  </p:cNvSpPr>
                  <p:nvPr/>
                </p:nvSpPr>
                <p:spPr bwMode="auto">
                  <a:xfrm>
                    <a:off x="903" y="2615"/>
                    <a:ext cx="64" cy="202"/>
                  </a:xfrm>
                  <a:custGeom>
                    <a:avLst/>
                    <a:gdLst>
                      <a:gd name="T0" fmla="*/ 6 w 64"/>
                      <a:gd name="T1" fmla="*/ 27 h 202"/>
                      <a:gd name="T2" fmla="*/ 18 w 64"/>
                      <a:gd name="T3" fmla="*/ 11 h 202"/>
                      <a:gd name="T4" fmla="*/ 42 w 64"/>
                      <a:gd name="T5" fmla="*/ 0 h 202"/>
                      <a:gd name="T6" fmla="*/ 64 w 64"/>
                      <a:gd name="T7" fmla="*/ 9 h 202"/>
                      <a:gd name="T8" fmla="*/ 34 w 64"/>
                      <a:gd name="T9" fmla="*/ 27 h 202"/>
                      <a:gd name="T10" fmla="*/ 28 w 64"/>
                      <a:gd name="T11" fmla="*/ 44 h 202"/>
                      <a:gd name="T12" fmla="*/ 24 w 64"/>
                      <a:gd name="T13" fmla="*/ 173 h 202"/>
                      <a:gd name="T14" fmla="*/ 30 w 64"/>
                      <a:gd name="T15" fmla="*/ 189 h 202"/>
                      <a:gd name="T16" fmla="*/ 52 w 64"/>
                      <a:gd name="T17" fmla="*/ 202 h 202"/>
                      <a:gd name="T18" fmla="*/ 10 w 64"/>
                      <a:gd name="T19" fmla="*/ 195 h 202"/>
                      <a:gd name="T20" fmla="*/ 0 w 64"/>
                      <a:gd name="T21" fmla="*/ 178 h 202"/>
                      <a:gd name="T22" fmla="*/ 6 w 64"/>
                      <a:gd name="T23" fmla="*/ 27 h 2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
                      <a:gd name="T37" fmla="*/ 0 h 202"/>
                      <a:gd name="T38" fmla="*/ 64 w 64"/>
                      <a:gd name="T39" fmla="*/ 202 h 20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 h="202">
                        <a:moveTo>
                          <a:pt x="6" y="27"/>
                        </a:moveTo>
                        <a:lnTo>
                          <a:pt x="18" y="11"/>
                        </a:lnTo>
                        <a:lnTo>
                          <a:pt x="42" y="0"/>
                        </a:lnTo>
                        <a:lnTo>
                          <a:pt x="64" y="9"/>
                        </a:lnTo>
                        <a:lnTo>
                          <a:pt x="34" y="27"/>
                        </a:lnTo>
                        <a:lnTo>
                          <a:pt x="28" y="44"/>
                        </a:lnTo>
                        <a:lnTo>
                          <a:pt x="24" y="173"/>
                        </a:lnTo>
                        <a:lnTo>
                          <a:pt x="30" y="189"/>
                        </a:lnTo>
                        <a:lnTo>
                          <a:pt x="52" y="202"/>
                        </a:lnTo>
                        <a:lnTo>
                          <a:pt x="10" y="195"/>
                        </a:lnTo>
                        <a:lnTo>
                          <a:pt x="0" y="178"/>
                        </a:lnTo>
                        <a:lnTo>
                          <a:pt x="6"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8211" name="Group 19"/>
                <p:cNvGrpSpPr>
                  <a:grpSpLocks/>
                </p:cNvGrpSpPr>
                <p:nvPr/>
              </p:nvGrpSpPr>
              <p:grpSpPr bwMode="auto">
                <a:xfrm>
                  <a:off x="1304" y="2598"/>
                  <a:ext cx="106" cy="247"/>
                  <a:chOff x="1304" y="2598"/>
                  <a:chExt cx="106" cy="247"/>
                </a:xfrm>
              </p:grpSpPr>
              <p:sp>
                <p:nvSpPr>
                  <p:cNvPr id="8221" name="Freeform 20"/>
                  <p:cNvSpPr>
                    <a:spLocks/>
                  </p:cNvSpPr>
                  <p:nvPr/>
                </p:nvSpPr>
                <p:spPr bwMode="auto">
                  <a:xfrm>
                    <a:off x="1304" y="2598"/>
                    <a:ext cx="106" cy="247"/>
                  </a:xfrm>
                  <a:custGeom>
                    <a:avLst/>
                    <a:gdLst>
                      <a:gd name="T0" fmla="*/ 23 w 106"/>
                      <a:gd name="T1" fmla="*/ 20 h 247"/>
                      <a:gd name="T2" fmla="*/ 32 w 106"/>
                      <a:gd name="T3" fmla="*/ 6 h 247"/>
                      <a:gd name="T4" fmla="*/ 55 w 106"/>
                      <a:gd name="T5" fmla="*/ 0 h 247"/>
                      <a:gd name="T6" fmla="*/ 78 w 106"/>
                      <a:gd name="T7" fmla="*/ 6 h 247"/>
                      <a:gd name="T8" fmla="*/ 100 w 106"/>
                      <a:gd name="T9" fmla="*/ 18 h 247"/>
                      <a:gd name="T10" fmla="*/ 106 w 106"/>
                      <a:gd name="T11" fmla="*/ 45 h 247"/>
                      <a:gd name="T12" fmla="*/ 102 w 106"/>
                      <a:gd name="T13" fmla="*/ 198 h 247"/>
                      <a:gd name="T14" fmla="*/ 95 w 106"/>
                      <a:gd name="T15" fmla="*/ 235 h 247"/>
                      <a:gd name="T16" fmla="*/ 68 w 106"/>
                      <a:gd name="T17" fmla="*/ 247 h 247"/>
                      <a:gd name="T18" fmla="*/ 38 w 106"/>
                      <a:gd name="T19" fmla="*/ 247 h 247"/>
                      <a:gd name="T20" fmla="*/ 17 w 106"/>
                      <a:gd name="T21" fmla="*/ 235 h 247"/>
                      <a:gd name="T22" fmla="*/ 0 w 106"/>
                      <a:gd name="T23" fmla="*/ 214 h 247"/>
                      <a:gd name="T24" fmla="*/ 0 w 106"/>
                      <a:gd name="T25" fmla="*/ 198 h 247"/>
                      <a:gd name="T26" fmla="*/ 21 w 106"/>
                      <a:gd name="T27" fmla="*/ 210 h 247"/>
                      <a:gd name="T28" fmla="*/ 44 w 106"/>
                      <a:gd name="T29" fmla="*/ 220 h 247"/>
                      <a:gd name="T30" fmla="*/ 62 w 106"/>
                      <a:gd name="T31" fmla="*/ 210 h 247"/>
                      <a:gd name="T32" fmla="*/ 78 w 106"/>
                      <a:gd name="T33" fmla="*/ 198 h 247"/>
                      <a:gd name="T34" fmla="*/ 80 w 106"/>
                      <a:gd name="T35" fmla="*/ 159 h 247"/>
                      <a:gd name="T36" fmla="*/ 80 w 106"/>
                      <a:gd name="T37" fmla="*/ 37 h 247"/>
                      <a:gd name="T38" fmla="*/ 66 w 106"/>
                      <a:gd name="T39" fmla="*/ 24 h 247"/>
                      <a:gd name="T40" fmla="*/ 45 w 106"/>
                      <a:gd name="T41" fmla="*/ 27 h 247"/>
                      <a:gd name="T42" fmla="*/ 23 w 106"/>
                      <a:gd name="T43" fmla="*/ 20 h 24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247"/>
                      <a:gd name="T68" fmla="*/ 106 w 106"/>
                      <a:gd name="T69" fmla="*/ 247 h 24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247">
                        <a:moveTo>
                          <a:pt x="23" y="20"/>
                        </a:moveTo>
                        <a:lnTo>
                          <a:pt x="32" y="6"/>
                        </a:lnTo>
                        <a:lnTo>
                          <a:pt x="55" y="0"/>
                        </a:lnTo>
                        <a:lnTo>
                          <a:pt x="78" y="6"/>
                        </a:lnTo>
                        <a:lnTo>
                          <a:pt x="100" y="18"/>
                        </a:lnTo>
                        <a:lnTo>
                          <a:pt x="106" y="45"/>
                        </a:lnTo>
                        <a:lnTo>
                          <a:pt x="102" y="198"/>
                        </a:lnTo>
                        <a:lnTo>
                          <a:pt x="95" y="235"/>
                        </a:lnTo>
                        <a:lnTo>
                          <a:pt x="68" y="247"/>
                        </a:lnTo>
                        <a:lnTo>
                          <a:pt x="38" y="247"/>
                        </a:lnTo>
                        <a:lnTo>
                          <a:pt x="17" y="235"/>
                        </a:lnTo>
                        <a:lnTo>
                          <a:pt x="0" y="214"/>
                        </a:lnTo>
                        <a:lnTo>
                          <a:pt x="0" y="198"/>
                        </a:lnTo>
                        <a:lnTo>
                          <a:pt x="21" y="210"/>
                        </a:lnTo>
                        <a:lnTo>
                          <a:pt x="44" y="220"/>
                        </a:lnTo>
                        <a:lnTo>
                          <a:pt x="62" y="210"/>
                        </a:lnTo>
                        <a:lnTo>
                          <a:pt x="78" y="198"/>
                        </a:lnTo>
                        <a:lnTo>
                          <a:pt x="80" y="159"/>
                        </a:lnTo>
                        <a:lnTo>
                          <a:pt x="80" y="37"/>
                        </a:lnTo>
                        <a:lnTo>
                          <a:pt x="66" y="24"/>
                        </a:lnTo>
                        <a:lnTo>
                          <a:pt x="45" y="27"/>
                        </a:lnTo>
                        <a:lnTo>
                          <a:pt x="23"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22" name="Freeform 21"/>
                  <p:cNvSpPr>
                    <a:spLocks/>
                  </p:cNvSpPr>
                  <p:nvPr/>
                </p:nvSpPr>
                <p:spPr bwMode="auto">
                  <a:xfrm>
                    <a:off x="1304" y="2599"/>
                    <a:ext cx="64" cy="229"/>
                  </a:xfrm>
                  <a:custGeom>
                    <a:avLst/>
                    <a:gdLst>
                      <a:gd name="T0" fmla="*/ 6 w 64"/>
                      <a:gd name="T1" fmla="*/ 31 h 229"/>
                      <a:gd name="T2" fmla="*/ 18 w 64"/>
                      <a:gd name="T3" fmla="*/ 12 h 229"/>
                      <a:gd name="T4" fmla="*/ 42 w 64"/>
                      <a:gd name="T5" fmla="*/ 0 h 229"/>
                      <a:gd name="T6" fmla="*/ 64 w 64"/>
                      <a:gd name="T7" fmla="*/ 10 h 229"/>
                      <a:gd name="T8" fmla="*/ 34 w 64"/>
                      <a:gd name="T9" fmla="*/ 31 h 229"/>
                      <a:gd name="T10" fmla="*/ 28 w 64"/>
                      <a:gd name="T11" fmla="*/ 50 h 229"/>
                      <a:gd name="T12" fmla="*/ 24 w 64"/>
                      <a:gd name="T13" fmla="*/ 196 h 229"/>
                      <a:gd name="T14" fmla="*/ 30 w 64"/>
                      <a:gd name="T15" fmla="*/ 215 h 229"/>
                      <a:gd name="T16" fmla="*/ 52 w 64"/>
                      <a:gd name="T17" fmla="*/ 229 h 229"/>
                      <a:gd name="T18" fmla="*/ 10 w 64"/>
                      <a:gd name="T19" fmla="*/ 221 h 229"/>
                      <a:gd name="T20" fmla="*/ 0 w 64"/>
                      <a:gd name="T21" fmla="*/ 202 h 229"/>
                      <a:gd name="T22" fmla="*/ 6 w 64"/>
                      <a:gd name="T23" fmla="*/ 31 h 2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
                      <a:gd name="T37" fmla="*/ 0 h 229"/>
                      <a:gd name="T38" fmla="*/ 64 w 64"/>
                      <a:gd name="T39" fmla="*/ 229 h 2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 h="229">
                        <a:moveTo>
                          <a:pt x="6" y="31"/>
                        </a:moveTo>
                        <a:lnTo>
                          <a:pt x="18" y="12"/>
                        </a:lnTo>
                        <a:lnTo>
                          <a:pt x="42" y="0"/>
                        </a:lnTo>
                        <a:lnTo>
                          <a:pt x="64" y="10"/>
                        </a:lnTo>
                        <a:lnTo>
                          <a:pt x="34" y="31"/>
                        </a:lnTo>
                        <a:lnTo>
                          <a:pt x="28" y="50"/>
                        </a:lnTo>
                        <a:lnTo>
                          <a:pt x="24" y="196"/>
                        </a:lnTo>
                        <a:lnTo>
                          <a:pt x="30" y="215"/>
                        </a:lnTo>
                        <a:lnTo>
                          <a:pt x="52" y="229"/>
                        </a:lnTo>
                        <a:lnTo>
                          <a:pt x="10" y="221"/>
                        </a:lnTo>
                        <a:lnTo>
                          <a:pt x="0" y="202"/>
                        </a:lnTo>
                        <a:lnTo>
                          <a:pt x="6"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8212" name="Group 22"/>
                <p:cNvGrpSpPr>
                  <a:grpSpLocks/>
                </p:cNvGrpSpPr>
                <p:nvPr/>
              </p:nvGrpSpPr>
              <p:grpSpPr bwMode="auto">
                <a:xfrm>
                  <a:off x="1888" y="2545"/>
                  <a:ext cx="106" cy="351"/>
                  <a:chOff x="1888" y="2545"/>
                  <a:chExt cx="106" cy="351"/>
                </a:xfrm>
              </p:grpSpPr>
              <p:sp>
                <p:nvSpPr>
                  <p:cNvPr id="8219" name="Freeform 23"/>
                  <p:cNvSpPr>
                    <a:spLocks/>
                  </p:cNvSpPr>
                  <p:nvPr/>
                </p:nvSpPr>
                <p:spPr bwMode="auto">
                  <a:xfrm>
                    <a:off x="1888" y="2545"/>
                    <a:ext cx="106" cy="351"/>
                  </a:xfrm>
                  <a:custGeom>
                    <a:avLst/>
                    <a:gdLst>
                      <a:gd name="T0" fmla="*/ 23 w 106"/>
                      <a:gd name="T1" fmla="*/ 29 h 351"/>
                      <a:gd name="T2" fmla="*/ 32 w 106"/>
                      <a:gd name="T3" fmla="*/ 9 h 351"/>
                      <a:gd name="T4" fmla="*/ 55 w 106"/>
                      <a:gd name="T5" fmla="*/ 0 h 351"/>
                      <a:gd name="T6" fmla="*/ 78 w 106"/>
                      <a:gd name="T7" fmla="*/ 9 h 351"/>
                      <a:gd name="T8" fmla="*/ 100 w 106"/>
                      <a:gd name="T9" fmla="*/ 26 h 351"/>
                      <a:gd name="T10" fmla="*/ 106 w 106"/>
                      <a:gd name="T11" fmla="*/ 64 h 351"/>
                      <a:gd name="T12" fmla="*/ 102 w 106"/>
                      <a:gd name="T13" fmla="*/ 281 h 351"/>
                      <a:gd name="T14" fmla="*/ 95 w 106"/>
                      <a:gd name="T15" fmla="*/ 334 h 351"/>
                      <a:gd name="T16" fmla="*/ 68 w 106"/>
                      <a:gd name="T17" fmla="*/ 351 h 351"/>
                      <a:gd name="T18" fmla="*/ 38 w 106"/>
                      <a:gd name="T19" fmla="*/ 351 h 351"/>
                      <a:gd name="T20" fmla="*/ 17 w 106"/>
                      <a:gd name="T21" fmla="*/ 334 h 351"/>
                      <a:gd name="T22" fmla="*/ 0 w 106"/>
                      <a:gd name="T23" fmla="*/ 305 h 351"/>
                      <a:gd name="T24" fmla="*/ 0 w 106"/>
                      <a:gd name="T25" fmla="*/ 281 h 351"/>
                      <a:gd name="T26" fmla="*/ 21 w 106"/>
                      <a:gd name="T27" fmla="*/ 299 h 351"/>
                      <a:gd name="T28" fmla="*/ 44 w 106"/>
                      <a:gd name="T29" fmla="*/ 313 h 351"/>
                      <a:gd name="T30" fmla="*/ 62 w 106"/>
                      <a:gd name="T31" fmla="*/ 299 h 351"/>
                      <a:gd name="T32" fmla="*/ 78 w 106"/>
                      <a:gd name="T33" fmla="*/ 281 h 351"/>
                      <a:gd name="T34" fmla="*/ 80 w 106"/>
                      <a:gd name="T35" fmla="*/ 226 h 351"/>
                      <a:gd name="T36" fmla="*/ 80 w 106"/>
                      <a:gd name="T37" fmla="*/ 52 h 351"/>
                      <a:gd name="T38" fmla="*/ 66 w 106"/>
                      <a:gd name="T39" fmla="*/ 35 h 351"/>
                      <a:gd name="T40" fmla="*/ 45 w 106"/>
                      <a:gd name="T41" fmla="*/ 38 h 351"/>
                      <a:gd name="T42" fmla="*/ 23 w 106"/>
                      <a:gd name="T43" fmla="*/ 29 h 3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351"/>
                      <a:gd name="T68" fmla="*/ 106 w 106"/>
                      <a:gd name="T69" fmla="*/ 351 h 35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351">
                        <a:moveTo>
                          <a:pt x="23" y="29"/>
                        </a:moveTo>
                        <a:lnTo>
                          <a:pt x="32" y="9"/>
                        </a:lnTo>
                        <a:lnTo>
                          <a:pt x="55" y="0"/>
                        </a:lnTo>
                        <a:lnTo>
                          <a:pt x="78" y="9"/>
                        </a:lnTo>
                        <a:lnTo>
                          <a:pt x="100" y="26"/>
                        </a:lnTo>
                        <a:lnTo>
                          <a:pt x="106" y="64"/>
                        </a:lnTo>
                        <a:lnTo>
                          <a:pt x="102" y="281"/>
                        </a:lnTo>
                        <a:lnTo>
                          <a:pt x="95" y="334"/>
                        </a:lnTo>
                        <a:lnTo>
                          <a:pt x="68" y="351"/>
                        </a:lnTo>
                        <a:lnTo>
                          <a:pt x="38" y="351"/>
                        </a:lnTo>
                        <a:lnTo>
                          <a:pt x="17" y="334"/>
                        </a:lnTo>
                        <a:lnTo>
                          <a:pt x="0" y="305"/>
                        </a:lnTo>
                        <a:lnTo>
                          <a:pt x="0" y="281"/>
                        </a:lnTo>
                        <a:lnTo>
                          <a:pt x="21" y="299"/>
                        </a:lnTo>
                        <a:lnTo>
                          <a:pt x="44" y="313"/>
                        </a:lnTo>
                        <a:lnTo>
                          <a:pt x="62" y="299"/>
                        </a:lnTo>
                        <a:lnTo>
                          <a:pt x="78" y="281"/>
                        </a:lnTo>
                        <a:lnTo>
                          <a:pt x="80" y="226"/>
                        </a:lnTo>
                        <a:lnTo>
                          <a:pt x="80" y="52"/>
                        </a:lnTo>
                        <a:lnTo>
                          <a:pt x="66" y="35"/>
                        </a:lnTo>
                        <a:lnTo>
                          <a:pt x="45" y="38"/>
                        </a:lnTo>
                        <a:lnTo>
                          <a:pt x="23"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20" name="Freeform 24"/>
                  <p:cNvSpPr>
                    <a:spLocks/>
                  </p:cNvSpPr>
                  <p:nvPr/>
                </p:nvSpPr>
                <p:spPr bwMode="auto">
                  <a:xfrm>
                    <a:off x="1888" y="2547"/>
                    <a:ext cx="64" cy="325"/>
                  </a:xfrm>
                  <a:custGeom>
                    <a:avLst/>
                    <a:gdLst>
                      <a:gd name="T0" fmla="*/ 6 w 64"/>
                      <a:gd name="T1" fmla="*/ 44 h 325"/>
                      <a:gd name="T2" fmla="*/ 18 w 64"/>
                      <a:gd name="T3" fmla="*/ 18 h 325"/>
                      <a:gd name="T4" fmla="*/ 42 w 64"/>
                      <a:gd name="T5" fmla="*/ 0 h 325"/>
                      <a:gd name="T6" fmla="*/ 64 w 64"/>
                      <a:gd name="T7" fmla="*/ 15 h 325"/>
                      <a:gd name="T8" fmla="*/ 34 w 64"/>
                      <a:gd name="T9" fmla="*/ 44 h 325"/>
                      <a:gd name="T10" fmla="*/ 28 w 64"/>
                      <a:gd name="T11" fmla="*/ 70 h 325"/>
                      <a:gd name="T12" fmla="*/ 24 w 64"/>
                      <a:gd name="T13" fmla="*/ 278 h 325"/>
                      <a:gd name="T14" fmla="*/ 30 w 64"/>
                      <a:gd name="T15" fmla="*/ 305 h 325"/>
                      <a:gd name="T16" fmla="*/ 52 w 64"/>
                      <a:gd name="T17" fmla="*/ 325 h 325"/>
                      <a:gd name="T18" fmla="*/ 10 w 64"/>
                      <a:gd name="T19" fmla="*/ 313 h 325"/>
                      <a:gd name="T20" fmla="*/ 0 w 64"/>
                      <a:gd name="T21" fmla="*/ 287 h 325"/>
                      <a:gd name="T22" fmla="*/ 6 w 64"/>
                      <a:gd name="T23" fmla="*/ 44 h 3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
                      <a:gd name="T37" fmla="*/ 0 h 325"/>
                      <a:gd name="T38" fmla="*/ 64 w 64"/>
                      <a:gd name="T39" fmla="*/ 325 h 3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 h="325">
                        <a:moveTo>
                          <a:pt x="6" y="44"/>
                        </a:moveTo>
                        <a:lnTo>
                          <a:pt x="18" y="18"/>
                        </a:lnTo>
                        <a:lnTo>
                          <a:pt x="42" y="0"/>
                        </a:lnTo>
                        <a:lnTo>
                          <a:pt x="64" y="15"/>
                        </a:lnTo>
                        <a:lnTo>
                          <a:pt x="34" y="44"/>
                        </a:lnTo>
                        <a:lnTo>
                          <a:pt x="28" y="70"/>
                        </a:lnTo>
                        <a:lnTo>
                          <a:pt x="24" y="278"/>
                        </a:lnTo>
                        <a:lnTo>
                          <a:pt x="30" y="305"/>
                        </a:lnTo>
                        <a:lnTo>
                          <a:pt x="52" y="325"/>
                        </a:lnTo>
                        <a:lnTo>
                          <a:pt x="10" y="313"/>
                        </a:lnTo>
                        <a:lnTo>
                          <a:pt x="0" y="287"/>
                        </a:lnTo>
                        <a:lnTo>
                          <a:pt x="6"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8213" name="Freeform 25"/>
                <p:cNvSpPr>
                  <a:spLocks/>
                </p:cNvSpPr>
                <p:nvPr/>
              </p:nvSpPr>
              <p:spPr bwMode="auto">
                <a:xfrm>
                  <a:off x="1385" y="2573"/>
                  <a:ext cx="532" cy="75"/>
                </a:xfrm>
                <a:custGeom>
                  <a:avLst/>
                  <a:gdLst>
                    <a:gd name="T0" fmla="*/ 0 w 532"/>
                    <a:gd name="T1" fmla="*/ 51 h 75"/>
                    <a:gd name="T2" fmla="*/ 532 w 532"/>
                    <a:gd name="T3" fmla="*/ 0 h 75"/>
                    <a:gd name="T4" fmla="*/ 521 w 532"/>
                    <a:gd name="T5" fmla="*/ 34 h 75"/>
                    <a:gd name="T6" fmla="*/ 9 w 532"/>
                    <a:gd name="T7" fmla="*/ 75 h 75"/>
                    <a:gd name="T8" fmla="*/ 0 w 532"/>
                    <a:gd name="T9" fmla="*/ 51 h 75"/>
                    <a:gd name="T10" fmla="*/ 0 60000 65536"/>
                    <a:gd name="T11" fmla="*/ 0 60000 65536"/>
                    <a:gd name="T12" fmla="*/ 0 60000 65536"/>
                    <a:gd name="T13" fmla="*/ 0 60000 65536"/>
                    <a:gd name="T14" fmla="*/ 0 60000 65536"/>
                    <a:gd name="T15" fmla="*/ 0 w 532"/>
                    <a:gd name="T16" fmla="*/ 0 h 75"/>
                    <a:gd name="T17" fmla="*/ 532 w 532"/>
                    <a:gd name="T18" fmla="*/ 75 h 75"/>
                  </a:gdLst>
                  <a:ahLst/>
                  <a:cxnLst>
                    <a:cxn ang="T10">
                      <a:pos x="T0" y="T1"/>
                    </a:cxn>
                    <a:cxn ang="T11">
                      <a:pos x="T2" y="T3"/>
                    </a:cxn>
                    <a:cxn ang="T12">
                      <a:pos x="T4" y="T5"/>
                    </a:cxn>
                    <a:cxn ang="T13">
                      <a:pos x="T6" y="T7"/>
                    </a:cxn>
                    <a:cxn ang="T14">
                      <a:pos x="T8" y="T9"/>
                    </a:cxn>
                  </a:cxnLst>
                  <a:rect l="T15" t="T16" r="T17" b="T18"/>
                  <a:pathLst>
                    <a:path w="532" h="75">
                      <a:moveTo>
                        <a:pt x="0" y="51"/>
                      </a:moveTo>
                      <a:lnTo>
                        <a:pt x="532" y="0"/>
                      </a:lnTo>
                      <a:lnTo>
                        <a:pt x="521" y="34"/>
                      </a:lnTo>
                      <a:lnTo>
                        <a:pt x="9" y="75"/>
                      </a:ln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14" name="Freeform 26"/>
                <p:cNvSpPr>
                  <a:spLocks/>
                </p:cNvSpPr>
                <p:nvPr/>
              </p:nvSpPr>
              <p:spPr bwMode="auto">
                <a:xfrm>
                  <a:off x="1388" y="2797"/>
                  <a:ext cx="531" cy="71"/>
                </a:xfrm>
                <a:custGeom>
                  <a:avLst/>
                  <a:gdLst>
                    <a:gd name="T0" fmla="*/ 0 w 531"/>
                    <a:gd name="T1" fmla="*/ 0 h 71"/>
                    <a:gd name="T2" fmla="*/ 520 w 531"/>
                    <a:gd name="T3" fmla="*/ 41 h 71"/>
                    <a:gd name="T4" fmla="*/ 531 w 531"/>
                    <a:gd name="T5" fmla="*/ 71 h 71"/>
                    <a:gd name="T6" fmla="*/ 0 w 531"/>
                    <a:gd name="T7" fmla="*/ 24 h 71"/>
                    <a:gd name="T8" fmla="*/ 0 w 531"/>
                    <a:gd name="T9" fmla="*/ 0 h 71"/>
                    <a:gd name="T10" fmla="*/ 0 60000 65536"/>
                    <a:gd name="T11" fmla="*/ 0 60000 65536"/>
                    <a:gd name="T12" fmla="*/ 0 60000 65536"/>
                    <a:gd name="T13" fmla="*/ 0 60000 65536"/>
                    <a:gd name="T14" fmla="*/ 0 60000 65536"/>
                    <a:gd name="T15" fmla="*/ 0 w 531"/>
                    <a:gd name="T16" fmla="*/ 0 h 71"/>
                    <a:gd name="T17" fmla="*/ 531 w 531"/>
                    <a:gd name="T18" fmla="*/ 71 h 71"/>
                  </a:gdLst>
                  <a:ahLst/>
                  <a:cxnLst>
                    <a:cxn ang="T10">
                      <a:pos x="T0" y="T1"/>
                    </a:cxn>
                    <a:cxn ang="T11">
                      <a:pos x="T2" y="T3"/>
                    </a:cxn>
                    <a:cxn ang="T12">
                      <a:pos x="T4" y="T5"/>
                    </a:cxn>
                    <a:cxn ang="T13">
                      <a:pos x="T6" y="T7"/>
                    </a:cxn>
                    <a:cxn ang="T14">
                      <a:pos x="T8" y="T9"/>
                    </a:cxn>
                  </a:cxnLst>
                  <a:rect l="T15" t="T16" r="T17" b="T18"/>
                  <a:pathLst>
                    <a:path w="531" h="71">
                      <a:moveTo>
                        <a:pt x="0" y="0"/>
                      </a:moveTo>
                      <a:lnTo>
                        <a:pt x="520" y="41"/>
                      </a:lnTo>
                      <a:lnTo>
                        <a:pt x="531" y="71"/>
                      </a:lnTo>
                      <a:lnTo>
                        <a:pt x="0" y="2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15" name="Freeform 27"/>
                <p:cNvSpPr>
                  <a:spLocks/>
                </p:cNvSpPr>
                <p:nvPr/>
              </p:nvSpPr>
              <p:spPr bwMode="auto">
                <a:xfrm>
                  <a:off x="991" y="2626"/>
                  <a:ext cx="337" cy="44"/>
                </a:xfrm>
                <a:custGeom>
                  <a:avLst/>
                  <a:gdLst>
                    <a:gd name="T0" fmla="*/ 7 w 337"/>
                    <a:gd name="T1" fmla="*/ 19 h 44"/>
                    <a:gd name="T2" fmla="*/ 333 w 337"/>
                    <a:gd name="T3" fmla="*/ 0 h 44"/>
                    <a:gd name="T4" fmla="*/ 337 w 337"/>
                    <a:gd name="T5" fmla="*/ 36 h 44"/>
                    <a:gd name="T6" fmla="*/ 0 w 337"/>
                    <a:gd name="T7" fmla="*/ 44 h 44"/>
                    <a:gd name="T8" fmla="*/ 7 w 337"/>
                    <a:gd name="T9" fmla="*/ 19 h 44"/>
                    <a:gd name="T10" fmla="*/ 0 60000 65536"/>
                    <a:gd name="T11" fmla="*/ 0 60000 65536"/>
                    <a:gd name="T12" fmla="*/ 0 60000 65536"/>
                    <a:gd name="T13" fmla="*/ 0 60000 65536"/>
                    <a:gd name="T14" fmla="*/ 0 60000 65536"/>
                    <a:gd name="T15" fmla="*/ 0 w 337"/>
                    <a:gd name="T16" fmla="*/ 0 h 44"/>
                    <a:gd name="T17" fmla="*/ 337 w 337"/>
                    <a:gd name="T18" fmla="*/ 44 h 44"/>
                  </a:gdLst>
                  <a:ahLst/>
                  <a:cxnLst>
                    <a:cxn ang="T10">
                      <a:pos x="T0" y="T1"/>
                    </a:cxn>
                    <a:cxn ang="T11">
                      <a:pos x="T2" y="T3"/>
                    </a:cxn>
                    <a:cxn ang="T12">
                      <a:pos x="T4" y="T5"/>
                    </a:cxn>
                    <a:cxn ang="T13">
                      <a:pos x="T6" y="T7"/>
                    </a:cxn>
                    <a:cxn ang="T14">
                      <a:pos x="T8" y="T9"/>
                    </a:cxn>
                  </a:cxnLst>
                  <a:rect l="T15" t="T16" r="T17" b="T18"/>
                  <a:pathLst>
                    <a:path w="337" h="44">
                      <a:moveTo>
                        <a:pt x="7" y="19"/>
                      </a:moveTo>
                      <a:lnTo>
                        <a:pt x="333" y="0"/>
                      </a:lnTo>
                      <a:lnTo>
                        <a:pt x="337" y="36"/>
                      </a:lnTo>
                      <a:lnTo>
                        <a:pt x="0" y="44"/>
                      </a:lnTo>
                      <a:lnTo>
                        <a:pt x="7"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16" name="Freeform 28"/>
                <p:cNvSpPr>
                  <a:spLocks/>
                </p:cNvSpPr>
                <p:nvPr/>
              </p:nvSpPr>
              <p:spPr bwMode="auto">
                <a:xfrm>
                  <a:off x="982" y="2783"/>
                  <a:ext cx="341" cy="38"/>
                </a:xfrm>
                <a:custGeom>
                  <a:avLst/>
                  <a:gdLst>
                    <a:gd name="T0" fmla="*/ 9 w 341"/>
                    <a:gd name="T1" fmla="*/ 0 h 38"/>
                    <a:gd name="T2" fmla="*/ 336 w 341"/>
                    <a:gd name="T3" fmla="*/ 7 h 38"/>
                    <a:gd name="T4" fmla="*/ 341 w 341"/>
                    <a:gd name="T5" fmla="*/ 38 h 38"/>
                    <a:gd name="T6" fmla="*/ 0 w 341"/>
                    <a:gd name="T7" fmla="*/ 31 h 38"/>
                    <a:gd name="T8" fmla="*/ 9 w 341"/>
                    <a:gd name="T9" fmla="*/ 0 h 38"/>
                    <a:gd name="T10" fmla="*/ 0 60000 65536"/>
                    <a:gd name="T11" fmla="*/ 0 60000 65536"/>
                    <a:gd name="T12" fmla="*/ 0 60000 65536"/>
                    <a:gd name="T13" fmla="*/ 0 60000 65536"/>
                    <a:gd name="T14" fmla="*/ 0 60000 65536"/>
                    <a:gd name="T15" fmla="*/ 0 w 341"/>
                    <a:gd name="T16" fmla="*/ 0 h 38"/>
                    <a:gd name="T17" fmla="*/ 341 w 341"/>
                    <a:gd name="T18" fmla="*/ 38 h 38"/>
                  </a:gdLst>
                  <a:ahLst/>
                  <a:cxnLst>
                    <a:cxn ang="T10">
                      <a:pos x="T0" y="T1"/>
                    </a:cxn>
                    <a:cxn ang="T11">
                      <a:pos x="T2" y="T3"/>
                    </a:cxn>
                    <a:cxn ang="T12">
                      <a:pos x="T4" y="T5"/>
                    </a:cxn>
                    <a:cxn ang="T13">
                      <a:pos x="T6" y="T7"/>
                    </a:cxn>
                    <a:cxn ang="T14">
                      <a:pos x="T8" y="T9"/>
                    </a:cxn>
                  </a:cxnLst>
                  <a:rect l="T15" t="T16" r="T17" b="T18"/>
                  <a:pathLst>
                    <a:path w="341" h="38">
                      <a:moveTo>
                        <a:pt x="9" y="0"/>
                      </a:moveTo>
                      <a:lnTo>
                        <a:pt x="336" y="7"/>
                      </a:lnTo>
                      <a:lnTo>
                        <a:pt x="341" y="38"/>
                      </a:lnTo>
                      <a:lnTo>
                        <a:pt x="0" y="31"/>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17" name="Freeform 29"/>
                <p:cNvSpPr>
                  <a:spLocks/>
                </p:cNvSpPr>
                <p:nvPr/>
              </p:nvSpPr>
              <p:spPr bwMode="auto">
                <a:xfrm>
                  <a:off x="577" y="2657"/>
                  <a:ext cx="348" cy="43"/>
                </a:xfrm>
                <a:custGeom>
                  <a:avLst/>
                  <a:gdLst>
                    <a:gd name="T0" fmla="*/ 5 w 348"/>
                    <a:gd name="T1" fmla="*/ 19 h 43"/>
                    <a:gd name="T2" fmla="*/ 348 w 348"/>
                    <a:gd name="T3" fmla="*/ 0 h 43"/>
                    <a:gd name="T4" fmla="*/ 339 w 348"/>
                    <a:gd name="T5" fmla="*/ 30 h 43"/>
                    <a:gd name="T6" fmla="*/ 0 w 348"/>
                    <a:gd name="T7" fmla="*/ 43 h 43"/>
                    <a:gd name="T8" fmla="*/ 5 w 348"/>
                    <a:gd name="T9" fmla="*/ 19 h 43"/>
                    <a:gd name="T10" fmla="*/ 0 60000 65536"/>
                    <a:gd name="T11" fmla="*/ 0 60000 65536"/>
                    <a:gd name="T12" fmla="*/ 0 60000 65536"/>
                    <a:gd name="T13" fmla="*/ 0 60000 65536"/>
                    <a:gd name="T14" fmla="*/ 0 60000 65536"/>
                    <a:gd name="T15" fmla="*/ 0 w 348"/>
                    <a:gd name="T16" fmla="*/ 0 h 43"/>
                    <a:gd name="T17" fmla="*/ 348 w 348"/>
                    <a:gd name="T18" fmla="*/ 43 h 43"/>
                  </a:gdLst>
                  <a:ahLst/>
                  <a:cxnLst>
                    <a:cxn ang="T10">
                      <a:pos x="T0" y="T1"/>
                    </a:cxn>
                    <a:cxn ang="T11">
                      <a:pos x="T2" y="T3"/>
                    </a:cxn>
                    <a:cxn ang="T12">
                      <a:pos x="T4" y="T5"/>
                    </a:cxn>
                    <a:cxn ang="T13">
                      <a:pos x="T6" y="T7"/>
                    </a:cxn>
                    <a:cxn ang="T14">
                      <a:pos x="T8" y="T9"/>
                    </a:cxn>
                  </a:cxnLst>
                  <a:rect l="T15" t="T16" r="T17" b="T18"/>
                  <a:pathLst>
                    <a:path w="348" h="43">
                      <a:moveTo>
                        <a:pt x="5" y="19"/>
                      </a:moveTo>
                      <a:lnTo>
                        <a:pt x="348" y="0"/>
                      </a:lnTo>
                      <a:lnTo>
                        <a:pt x="339" y="30"/>
                      </a:lnTo>
                      <a:lnTo>
                        <a:pt x="0" y="43"/>
                      </a:lnTo>
                      <a:lnTo>
                        <a:pt x="5"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18" name="Freeform 30"/>
                <p:cNvSpPr>
                  <a:spLocks/>
                </p:cNvSpPr>
                <p:nvPr/>
              </p:nvSpPr>
              <p:spPr bwMode="auto">
                <a:xfrm>
                  <a:off x="561" y="2767"/>
                  <a:ext cx="360" cy="33"/>
                </a:xfrm>
                <a:custGeom>
                  <a:avLst/>
                  <a:gdLst>
                    <a:gd name="T0" fmla="*/ 16 w 360"/>
                    <a:gd name="T1" fmla="*/ 5 h 33"/>
                    <a:gd name="T2" fmla="*/ 358 w 360"/>
                    <a:gd name="T3" fmla="*/ 0 h 33"/>
                    <a:gd name="T4" fmla="*/ 360 w 360"/>
                    <a:gd name="T5" fmla="*/ 33 h 33"/>
                    <a:gd name="T6" fmla="*/ 0 w 360"/>
                    <a:gd name="T7" fmla="*/ 28 h 33"/>
                    <a:gd name="T8" fmla="*/ 16 w 360"/>
                    <a:gd name="T9" fmla="*/ 5 h 33"/>
                    <a:gd name="T10" fmla="*/ 0 60000 65536"/>
                    <a:gd name="T11" fmla="*/ 0 60000 65536"/>
                    <a:gd name="T12" fmla="*/ 0 60000 65536"/>
                    <a:gd name="T13" fmla="*/ 0 60000 65536"/>
                    <a:gd name="T14" fmla="*/ 0 60000 65536"/>
                    <a:gd name="T15" fmla="*/ 0 w 360"/>
                    <a:gd name="T16" fmla="*/ 0 h 33"/>
                    <a:gd name="T17" fmla="*/ 360 w 360"/>
                    <a:gd name="T18" fmla="*/ 33 h 33"/>
                  </a:gdLst>
                  <a:ahLst/>
                  <a:cxnLst>
                    <a:cxn ang="T10">
                      <a:pos x="T0" y="T1"/>
                    </a:cxn>
                    <a:cxn ang="T11">
                      <a:pos x="T2" y="T3"/>
                    </a:cxn>
                    <a:cxn ang="T12">
                      <a:pos x="T4" y="T5"/>
                    </a:cxn>
                    <a:cxn ang="T13">
                      <a:pos x="T6" y="T7"/>
                    </a:cxn>
                    <a:cxn ang="T14">
                      <a:pos x="T8" y="T9"/>
                    </a:cxn>
                  </a:cxnLst>
                  <a:rect l="T15" t="T16" r="T17" b="T18"/>
                  <a:pathLst>
                    <a:path w="360" h="33">
                      <a:moveTo>
                        <a:pt x="16" y="5"/>
                      </a:moveTo>
                      <a:lnTo>
                        <a:pt x="358" y="0"/>
                      </a:lnTo>
                      <a:lnTo>
                        <a:pt x="360" y="33"/>
                      </a:lnTo>
                      <a:lnTo>
                        <a:pt x="0" y="28"/>
                      </a:lnTo>
                      <a:lnTo>
                        <a:pt x="1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grpSp>
          <p:nvGrpSpPr>
            <p:cNvPr id="8200" name="Group 31"/>
            <p:cNvGrpSpPr>
              <a:grpSpLocks/>
            </p:cNvGrpSpPr>
            <p:nvPr/>
          </p:nvGrpSpPr>
          <p:grpSpPr bwMode="auto">
            <a:xfrm>
              <a:off x="286" y="2769"/>
              <a:ext cx="874" cy="1510"/>
              <a:chOff x="286" y="2577"/>
              <a:chExt cx="874" cy="1510"/>
            </a:xfrm>
          </p:grpSpPr>
          <p:sp>
            <p:nvSpPr>
              <p:cNvPr id="8201" name="Freeform 32"/>
              <p:cNvSpPr>
                <a:spLocks/>
              </p:cNvSpPr>
              <p:nvPr/>
            </p:nvSpPr>
            <p:spPr bwMode="auto">
              <a:xfrm>
                <a:off x="286" y="2577"/>
                <a:ext cx="341" cy="314"/>
              </a:xfrm>
              <a:custGeom>
                <a:avLst/>
                <a:gdLst>
                  <a:gd name="T0" fmla="*/ 232 w 341"/>
                  <a:gd name="T1" fmla="*/ 158 h 314"/>
                  <a:gd name="T2" fmla="*/ 217 w 341"/>
                  <a:gd name="T3" fmla="*/ 120 h 314"/>
                  <a:gd name="T4" fmla="*/ 201 w 341"/>
                  <a:gd name="T5" fmla="*/ 83 h 314"/>
                  <a:gd name="T6" fmla="*/ 179 w 341"/>
                  <a:gd name="T7" fmla="*/ 43 h 314"/>
                  <a:gd name="T8" fmla="*/ 158 w 341"/>
                  <a:gd name="T9" fmla="*/ 18 h 314"/>
                  <a:gd name="T10" fmla="*/ 136 w 341"/>
                  <a:gd name="T11" fmla="*/ 5 h 314"/>
                  <a:gd name="T12" fmla="*/ 108 w 341"/>
                  <a:gd name="T13" fmla="*/ 0 h 314"/>
                  <a:gd name="T14" fmla="*/ 77 w 341"/>
                  <a:gd name="T15" fmla="*/ 0 h 314"/>
                  <a:gd name="T16" fmla="*/ 50 w 341"/>
                  <a:gd name="T17" fmla="*/ 7 h 314"/>
                  <a:gd name="T18" fmla="*/ 27 w 341"/>
                  <a:gd name="T19" fmla="*/ 29 h 314"/>
                  <a:gd name="T20" fmla="*/ 11 w 341"/>
                  <a:gd name="T21" fmla="*/ 59 h 314"/>
                  <a:gd name="T22" fmla="*/ 0 w 341"/>
                  <a:gd name="T23" fmla="*/ 92 h 314"/>
                  <a:gd name="T24" fmla="*/ 0 w 341"/>
                  <a:gd name="T25" fmla="*/ 129 h 314"/>
                  <a:gd name="T26" fmla="*/ 11 w 341"/>
                  <a:gd name="T27" fmla="*/ 179 h 314"/>
                  <a:gd name="T28" fmla="*/ 32 w 341"/>
                  <a:gd name="T29" fmla="*/ 226 h 314"/>
                  <a:gd name="T30" fmla="*/ 54 w 341"/>
                  <a:gd name="T31" fmla="*/ 258 h 314"/>
                  <a:gd name="T32" fmla="*/ 83 w 341"/>
                  <a:gd name="T33" fmla="*/ 285 h 314"/>
                  <a:gd name="T34" fmla="*/ 120 w 341"/>
                  <a:gd name="T35" fmla="*/ 309 h 314"/>
                  <a:gd name="T36" fmla="*/ 156 w 341"/>
                  <a:gd name="T37" fmla="*/ 314 h 314"/>
                  <a:gd name="T38" fmla="*/ 183 w 341"/>
                  <a:gd name="T39" fmla="*/ 314 h 314"/>
                  <a:gd name="T40" fmla="*/ 205 w 341"/>
                  <a:gd name="T41" fmla="*/ 307 h 314"/>
                  <a:gd name="T42" fmla="*/ 217 w 341"/>
                  <a:gd name="T43" fmla="*/ 291 h 314"/>
                  <a:gd name="T44" fmla="*/ 233 w 341"/>
                  <a:gd name="T45" fmla="*/ 269 h 314"/>
                  <a:gd name="T46" fmla="*/ 239 w 341"/>
                  <a:gd name="T47" fmla="*/ 231 h 314"/>
                  <a:gd name="T48" fmla="*/ 242 w 341"/>
                  <a:gd name="T49" fmla="*/ 201 h 314"/>
                  <a:gd name="T50" fmla="*/ 280 w 341"/>
                  <a:gd name="T51" fmla="*/ 221 h 314"/>
                  <a:gd name="T52" fmla="*/ 328 w 341"/>
                  <a:gd name="T53" fmla="*/ 231 h 314"/>
                  <a:gd name="T54" fmla="*/ 341 w 341"/>
                  <a:gd name="T55" fmla="*/ 215 h 314"/>
                  <a:gd name="T56" fmla="*/ 339 w 341"/>
                  <a:gd name="T57" fmla="*/ 194 h 314"/>
                  <a:gd name="T58" fmla="*/ 298 w 341"/>
                  <a:gd name="T59" fmla="*/ 179 h 314"/>
                  <a:gd name="T60" fmla="*/ 255 w 341"/>
                  <a:gd name="T61" fmla="*/ 172 h 314"/>
                  <a:gd name="T62" fmla="*/ 232 w 341"/>
                  <a:gd name="T63" fmla="*/ 158 h 3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41"/>
                  <a:gd name="T97" fmla="*/ 0 h 314"/>
                  <a:gd name="T98" fmla="*/ 341 w 341"/>
                  <a:gd name="T99" fmla="*/ 314 h 31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41" h="314">
                    <a:moveTo>
                      <a:pt x="232" y="158"/>
                    </a:moveTo>
                    <a:lnTo>
                      <a:pt x="217" y="120"/>
                    </a:lnTo>
                    <a:lnTo>
                      <a:pt x="201" y="83"/>
                    </a:lnTo>
                    <a:lnTo>
                      <a:pt x="179" y="43"/>
                    </a:lnTo>
                    <a:lnTo>
                      <a:pt x="158" y="18"/>
                    </a:lnTo>
                    <a:lnTo>
                      <a:pt x="136" y="5"/>
                    </a:lnTo>
                    <a:lnTo>
                      <a:pt x="108" y="0"/>
                    </a:lnTo>
                    <a:lnTo>
                      <a:pt x="77" y="0"/>
                    </a:lnTo>
                    <a:lnTo>
                      <a:pt x="50" y="7"/>
                    </a:lnTo>
                    <a:lnTo>
                      <a:pt x="27" y="29"/>
                    </a:lnTo>
                    <a:lnTo>
                      <a:pt x="11" y="59"/>
                    </a:lnTo>
                    <a:lnTo>
                      <a:pt x="0" y="92"/>
                    </a:lnTo>
                    <a:lnTo>
                      <a:pt x="0" y="129"/>
                    </a:lnTo>
                    <a:lnTo>
                      <a:pt x="11" y="179"/>
                    </a:lnTo>
                    <a:lnTo>
                      <a:pt x="32" y="226"/>
                    </a:lnTo>
                    <a:lnTo>
                      <a:pt x="54" y="258"/>
                    </a:lnTo>
                    <a:lnTo>
                      <a:pt x="83" y="285"/>
                    </a:lnTo>
                    <a:lnTo>
                      <a:pt x="120" y="309"/>
                    </a:lnTo>
                    <a:lnTo>
                      <a:pt x="156" y="314"/>
                    </a:lnTo>
                    <a:lnTo>
                      <a:pt x="183" y="314"/>
                    </a:lnTo>
                    <a:lnTo>
                      <a:pt x="205" y="307"/>
                    </a:lnTo>
                    <a:lnTo>
                      <a:pt x="217" y="291"/>
                    </a:lnTo>
                    <a:lnTo>
                      <a:pt x="233" y="269"/>
                    </a:lnTo>
                    <a:lnTo>
                      <a:pt x="239" y="231"/>
                    </a:lnTo>
                    <a:lnTo>
                      <a:pt x="242" y="201"/>
                    </a:lnTo>
                    <a:lnTo>
                      <a:pt x="280" y="221"/>
                    </a:lnTo>
                    <a:lnTo>
                      <a:pt x="328" y="231"/>
                    </a:lnTo>
                    <a:lnTo>
                      <a:pt x="341" y="215"/>
                    </a:lnTo>
                    <a:lnTo>
                      <a:pt x="339" y="194"/>
                    </a:lnTo>
                    <a:lnTo>
                      <a:pt x="298" y="179"/>
                    </a:lnTo>
                    <a:lnTo>
                      <a:pt x="255" y="172"/>
                    </a:lnTo>
                    <a:lnTo>
                      <a:pt x="232" y="158"/>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02" name="Freeform 33"/>
              <p:cNvSpPr>
                <a:spLocks/>
              </p:cNvSpPr>
              <p:nvPr/>
            </p:nvSpPr>
            <p:spPr bwMode="auto">
              <a:xfrm>
                <a:off x="381" y="2930"/>
                <a:ext cx="299" cy="527"/>
              </a:xfrm>
              <a:custGeom>
                <a:avLst/>
                <a:gdLst>
                  <a:gd name="T0" fmla="*/ 61 w 299"/>
                  <a:gd name="T1" fmla="*/ 11 h 527"/>
                  <a:gd name="T2" fmla="*/ 110 w 299"/>
                  <a:gd name="T3" fmla="*/ 0 h 527"/>
                  <a:gd name="T4" fmla="*/ 148 w 299"/>
                  <a:gd name="T5" fmla="*/ 4 h 527"/>
                  <a:gd name="T6" fmla="*/ 169 w 299"/>
                  <a:gd name="T7" fmla="*/ 14 h 527"/>
                  <a:gd name="T8" fmla="*/ 207 w 299"/>
                  <a:gd name="T9" fmla="*/ 46 h 527"/>
                  <a:gd name="T10" fmla="*/ 232 w 299"/>
                  <a:gd name="T11" fmla="*/ 84 h 527"/>
                  <a:gd name="T12" fmla="*/ 250 w 299"/>
                  <a:gd name="T13" fmla="*/ 121 h 527"/>
                  <a:gd name="T14" fmla="*/ 270 w 299"/>
                  <a:gd name="T15" fmla="*/ 171 h 527"/>
                  <a:gd name="T16" fmla="*/ 288 w 299"/>
                  <a:gd name="T17" fmla="*/ 224 h 527"/>
                  <a:gd name="T18" fmla="*/ 299 w 299"/>
                  <a:gd name="T19" fmla="*/ 292 h 527"/>
                  <a:gd name="T20" fmla="*/ 297 w 299"/>
                  <a:gd name="T21" fmla="*/ 340 h 527"/>
                  <a:gd name="T22" fmla="*/ 292 w 299"/>
                  <a:gd name="T23" fmla="*/ 390 h 527"/>
                  <a:gd name="T24" fmla="*/ 277 w 299"/>
                  <a:gd name="T25" fmla="*/ 431 h 527"/>
                  <a:gd name="T26" fmla="*/ 261 w 299"/>
                  <a:gd name="T27" fmla="*/ 463 h 527"/>
                  <a:gd name="T28" fmla="*/ 232 w 299"/>
                  <a:gd name="T29" fmla="*/ 493 h 527"/>
                  <a:gd name="T30" fmla="*/ 195 w 299"/>
                  <a:gd name="T31" fmla="*/ 515 h 527"/>
                  <a:gd name="T32" fmla="*/ 153 w 299"/>
                  <a:gd name="T33" fmla="*/ 525 h 527"/>
                  <a:gd name="T34" fmla="*/ 110 w 299"/>
                  <a:gd name="T35" fmla="*/ 527 h 527"/>
                  <a:gd name="T36" fmla="*/ 70 w 299"/>
                  <a:gd name="T37" fmla="*/ 516 h 527"/>
                  <a:gd name="T38" fmla="*/ 49 w 299"/>
                  <a:gd name="T39" fmla="*/ 500 h 527"/>
                  <a:gd name="T40" fmla="*/ 27 w 299"/>
                  <a:gd name="T41" fmla="*/ 474 h 527"/>
                  <a:gd name="T42" fmla="*/ 18 w 299"/>
                  <a:gd name="T43" fmla="*/ 442 h 527"/>
                  <a:gd name="T44" fmla="*/ 16 w 299"/>
                  <a:gd name="T45" fmla="*/ 408 h 527"/>
                  <a:gd name="T46" fmla="*/ 18 w 299"/>
                  <a:gd name="T47" fmla="*/ 369 h 527"/>
                  <a:gd name="T48" fmla="*/ 38 w 299"/>
                  <a:gd name="T49" fmla="*/ 336 h 527"/>
                  <a:gd name="T50" fmla="*/ 59 w 299"/>
                  <a:gd name="T51" fmla="*/ 299 h 527"/>
                  <a:gd name="T52" fmla="*/ 70 w 299"/>
                  <a:gd name="T53" fmla="*/ 276 h 527"/>
                  <a:gd name="T54" fmla="*/ 65 w 299"/>
                  <a:gd name="T55" fmla="*/ 240 h 527"/>
                  <a:gd name="T56" fmla="*/ 50 w 299"/>
                  <a:gd name="T57" fmla="*/ 214 h 527"/>
                  <a:gd name="T58" fmla="*/ 29 w 299"/>
                  <a:gd name="T59" fmla="*/ 187 h 527"/>
                  <a:gd name="T60" fmla="*/ 7 w 299"/>
                  <a:gd name="T61" fmla="*/ 150 h 527"/>
                  <a:gd name="T62" fmla="*/ 0 w 299"/>
                  <a:gd name="T63" fmla="*/ 112 h 527"/>
                  <a:gd name="T64" fmla="*/ 5 w 299"/>
                  <a:gd name="T65" fmla="*/ 75 h 527"/>
                  <a:gd name="T66" fmla="*/ 18 w 299"/>
                  <a:gd name="T67" fmla="*/ 46 h 527"/>
                  <a:gd name="T68" fmla="*/ 38 w 299"/>
                  <a:gd name="T69" fmla="*/ 27 h 527"/>
                  <a:gd name="T70" fmla="*/ 61 w 299"/>
                  <a:gd name="T71" fmla="*/ 11 h 5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99"/>
                  <a:gd name="T109" fmla="*/ 0 h 527"/>
                  <a:gd name="T110" fmla="*/ 299 w 299"/>
                  <a:gd name="T111" fmla="*/ 527 h 5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99" h="527">
                    <a:moveTo>
                      <a:pt x="61" y="11"/>
                    </a:moveTo>
                    <a:lnTo>
                      <a:pt x="110" y="0"/>
                    </a:lnTo>
                    <a:lnTo>
                      <a:pt x="148" y="4"/>
                    </a:lnTo>
                    <a:lnTo>
                      <a:pt x="169" y="14"/>
                    </a:lnTo>
                    <a:lnTo>
                      <a:pt x="207" y="46"/>
                    </a:lnTo>
                    <a:lnTo>
                      <a:pt x="232" y="84"/>
                    </a:lnTo>
                    <a:lnTo>
                      <a:pt x="250" y="121"/>
                    </a:lnTo>
                    <a:lnTo>
                      <a:pt x="270" y="171"/>
                    </a:lnTo>
                    <a:lnTo>
                      <a:pt x="288" y="224"/>
                    </a:lnTo>
                    <a:lnTo>
                      <a:pt x="299" y="292"/>
                    </a:lnTo>
                    <a:lnTo>
                      <a:pt x="297" y="340"/>
                    </a:lnTo>
                    <a:lnTo>
                      <a:pt x="292" y="390"/>
                    </a:lnTo>
                    <a:lnTo>
                      <a:pt x="277" y="431"/>
                    </a:lnTo>
                    <a:lnTo>
                      <a:pt x="261" y="463"/>
                    </a:lnTo>
                    <a:lnTo>
                      <a:pt x="232" y="493"/>
                    </a:lnTo>
                    <a:lnTo>
                      <a:pt x="195" y="515"/>
                    </a:lnTo>
                    <a:lnTo>
                      <a:pt x="153" y="525"/>
                    </a:lnTo>
                    <a:lnTo>
                      <a:pt x="110" y="527"/>
                    </a:lnTo>
                    <a:lnTo>
                      <a:pt x="70" y="516"/>
                    </a:lnTo>
                    <a:lnTo>
                      <a:pt x="49" y="500"/>
                    </a:lnTo>
                    <a:lnTo>
                      <a:pt x="27" y="474"/>
                    </a:lnTo>
                    <a:lnTo>
                      <a:pt x="18" y="442"/>
                    </a:lnTo>
                    <a:lnTo>
                      <a:pt x="16" y="408"/>
                    </a:lnTo>
                    <a:lnTo>
                      <a:pt x="18" y="369"/>
                    </a:lnTo>
                    <a:lnTo>
                      <a:pt x="38" y="336"/>
                    </a:lnTo>
                    <a:lnTo>
                      <a:pt x="59" y="299"/>
                    </a:lnTo>
                    <a:lnTo>
                      <a:pt x="70" y="276"/>
                    </a:lnTo>
                    <a:lnTo>
                      <a:pt x="65" y="240"/>
                    </a:lnTo>
                    <a:lnTo>
                      <a:pt x="50" y="214"/>
                    </a:lnTo>
                    <a:lnTo>
                      <a:pt x="29" y="187"/>
                    </a:lnTo>
                    <a:lnTo>
                      <a:pt x="7" y="150"/>
                    </a:lnTo>
                    <a:lnTo>
                      <a:pt x="0" y="112"/>
                    </a:lnTo>
                    <a:lnTo>
                      <a:pt x="5" y="75"/>
                    </a:lnTo>
                    <a:lnTo>
                      <a:pt x="18" y="46"/>
                    </a:lnTo>
                    <a:lnTo>
                      <a:pt x="38" y="27"/>
                    </a:lnTo>
                    <a:lnTo>
                      <a:pt x="61" y="11"/>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03" name="Freeform 34"/>
              <p:cNvSpPr>
                <a:spLocks/>
              </p:cNvSpPr>
              <p:nvPr/>
            </p:nvSpPr>
            <p:spPr bwMode="auto">
              <a:xfrm>
                <a:off x="445" y="2692"/>
                <a:ext cx="715" cy="371"/>
              </a:xfrm>
              <a:custGeom>
                <a:avLst/>
                <a:gdLst>
                  <a:gd name="T0" fmla="*/ 41 w 715"/>
                  <a:gd name="T1" fmla="*/ 269 h 371"/>
                  <a:gd name="T2" fmla="*/ 20 w 715"/>
                  <a:gd name="T3" fmla="*/ 276 h 371"/>
                  <a:gd name="T4" fmla="*/ 0 w 715"/>
                  <a:gd name="T5" fmla="*/ 303 h 371"/>
                  <a:gd name="T6" fmla="*/ 11 w 715"/>
                  <a:gd name="T7" fmla="*/ 330 h 371"/>
                  <a:gd name="T8" fmla="*/ 51 w 715"/>
                  <a:gd name="T9" fmla="*/ 351 h 371"/>
                  <a:gd name="T10" fmla="*/ 126 w 715"/>
                  <a:gd name="T11" fmla="*/ 367 h 371"/>
                  <a:gd name="T12" fmla="*/ 192 w 715"/>
                  <a:gd name="T13" fmla="*/ 371 h 371"/>
                  <a:gd name="T14" fmla="*/ 287 w 715"/>
                  <a:gd name="T15" fmla="*/ 362 h 371"/>
                  <a:gd name="T16" fmla="*/ 367 w 715"/>
                  <a:gd name="T17" fmla="*/ 351 h 371"/>
                  <a:gd name="T18" fmla="*/ 394 w 715"/>
                  <a:gd name="T19" fmla="*/ 351 h 371"/>
                  <a:gd name="T20" fmla="*/ 413 w 715"/>
                  <a:gd name="T21" fmla="*/ 341 h 371"/>
                  <a:gd name="T22" fmla="*/ 431 w 715"/>
                  <a:gd name="T23" fmla="*/ 312 h 371"/>
                  <a:gd name="T24" fmla="*/ 463 w 715"/>
                  <a:gd name="T25" fmla="*/ 263 h 371"/>
                  <a:gd name="T26" fmla="*/ 504 w 715"/>
                  <a:gd name="T27" fmla="*/ 228 h 371"/>
                  <a:gd name="T28" fmla="*/ 548 w 715"/>
                  <a:gd name="T29" fmla="*/ 185 h 371"/>
                  <a:gd name="T30" fmla="*/ 584 w 715"/>
                  <a:gd name="T31" fmla="*/ 158 h 371"/>
                  <a:gd name="T32" fmla="*/ 623 w 715"/>
                  <a:gd name="T33" fmla="*/ 136 h 371"/>
                  <a:gd name="T34" fmla="*/ 669 w 715"/>
                  <a:gd name="T35" fmla="*/ 125 h 371"/>
                  <a:gd name="T36" fmla="*/ 694 w 715"/>
                  <a:gd name="T37" fmla="*/ 115 h 371"/>
                  <a:gd name="T38" fmla="*/ 715 w 715"/>
                  <a:gd name="T39" fmla="*/ 97 h 371"/>
                  <a:gd name="T40" fmla="*/ 706 w 715"/>
                  <a:gd name="T41" fmla="*/ 72 h 371"/>
                  <a:gd name="T42" fmla="*/ 674 w 715"/>
                  <a:gd name="T43" fmla="*/ 65 h 371"/>
                  <a:gd name="T44" fmla="*/ 649 w 715"/>
                  <a:gd name="T45" fmla="*/ 54 h 371"/>
                  <a:gd name="T46" fmla="*/ 642 w 715"/>
                  <a:gd name="T47" fmla="*/ 23 h 371"/>
                  <a:gd name="T48" fmla="*/ 623 w 715"/>
                  <a:gd name="T49" fmla="*/ 0 h 371"/>
                  <a:gd name="T50" fmla="*/ 600 w 715"/>
                  <a:gd name="T51" fmla="*/ 11 h 371"/>
                  <a:gd name="T52" fmla="*/ 601 w 715"/>
                  <a:gd name="T53" fmla="*/ 50 h 371"/>
                  <a:gd name="T54" fmla="*/ 623 w 715"/>
                  <a:gd name="T55" fmla="*/ 81 h 371"/>
                  <a:gd name="T56" fmla="*/ 612 w 715"/>
                  <a:gd name="T57" fmla="*/ 99 h 371"/>
                  <a:gd name="T58" fmla="*/ 575 w 715"/>
                  <a:gd name="T59" fmla="*/ 129 h 371"/>
                  <a:gd name="T60" fmla="*/ 516 w 715"/>
                  <a:gd name="T61" fmla="*/ 163 h 371"/>
                  <a:gd name="T62" fmla="*/ 452 w 715"/>
                  <a:gd name="T63" fmla="*/ 206 h 371"/>
                  <a:gd name="T64" fmla="*/ 408 w 715"/>
                  <a:gd name="T65" fmla="*/ 247 h 371"/>
                  <a:gd name="T66" fmla="*/ 378 w 715"/>
                  <a:gd name="T67" fmla="*/ 285 h 371"/>
                  <a:gd name="T68" fmla="*/ 357 w 715"/>
                  <a:gd name="T69" fmla="*/ 292 h 371"/>
                  <a:gd name="T70" fmla="*/ 312 w 715"/>
                  <a:gd name="T71" fmla="*/ 296 h 371"/>
                  <a:gd name="T72" fmla="*/ 229 w 715"/>
                  <a:gd name="T73" fmla="*/ 298 h 371"/>
                  <a:gd name="T74" fmla="*/ 160 w 715"/>
                  <a:gd name="T75" fmla="*/ 298 h 371"/>
                  <a:gd name="T76" fmla="*/ 101 w 715"/>
                  <a:gd name="T77" fmla="*/ 287 h 371"/>
                  <a:gd name="T78" fmla="*/ 41 w 715"/>
                  <a:gd name="T79" fmla="*/ 269 h 3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15"/>
                  <a:gd name="T121" fmla="*/ 0 h 371"/>
                  <a:gd name="T122" fmla="*/ 715 w 715"/>
                  <a:gd name="T123" fmla="*/ 371 h 37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15" h="371">
                    <a:moveTo>
                      <a:pt x="41" y="269"/>
                    </a:moveTo>
                    <a:lnTo>
                      <a:pt x="20" y="276"/>
                    </a:lnTo>
                    <a:lnTo>
                      <a:pt x="0" y="303"/>
                    </a:lnTo>
                    <a:lnTo>
                      <a:pt x="11" y="330"/>
                    </a:lnTo>
                    <a:lnTo>
                      <a:pt x="51" y="351"/>
                    </a:lnTo>
                    <a:lnTo>
                      <a:pt x="126" y="367"/>
                    </a:lnTo>
                    <a:lnTo>
                      <a:pt x="192" y="371"/>
                    </a:lnTo>
                    <a:lnTo>
                      <a:pt x="287" y="362"/>
                    </a:lnTo>
                    <a:lnTo>
                      <a:pt x="367" y="351"/>
                    </a:lnTo>
                    <a:lnTo>
                      <a:pt x="394" y="351"/>
                    </a:lnTo>
                    <a:lnTo>
                      <a:pt x="413" y="341"/>
                    </a:lnTo>
                    <a:lnTo>
                      <a:pt x="431" y="312"/>
                    </a:lnTo>
                    <a:lnTo>
                      <a:pt x="463" y="263"/>
                    </a:lnTo>
                    <a:lnTo>
                      <a:pt x="504" y="228"/>
                    </a:lnTo>
                    <a:lnTo>
                      <a:pt x="548" y="185"/>
                    </a:lnTo>
                    <a:lnTo>
                      <a:pt x="584" y="158"/>
                    </a:lnTo>
                    <a:lnTo>
                      <a:pt x="623" y="136"/>
                    </a:lnTo>
                    <a:lnTo>
                      <a:pt x="669" y="125"/>
                    </a:lnTo>
                    <a:lnTo>
                      <a:pt x="694" y="115"/>
                    </a:lnTo>
                    <a:lnTo>
                      <a:pt x="715" y="97"/>
                    </a:lnTo>
                    <a:lnTo>
                      <a:pt x="706" y="72"/>
                    </a:lnTo>
                    <a:lnTo>
                      <a:pt x="674" y="65"/>
                    </a:lnTo>
                    <a:lnTo>
                      <a:pt x="649" y="54"/>
                    </a:lnTo>
                    <a:lnTo>
                      <a:pt x="642" y="23"/>
                    </a:lnTo>
                    <a:lnTo>
                      <a:pt x="623" y="0"/>
                    </a:lnTo>
                    <a:lnTo>
                      <a:pt x="600" y="11"/>
                    </a:lnTo>
                    <a:lnTo>
                      <a:pt x="601" y="50"/>
                    </a:lnTo>
                    <a:lnTo>
                      <a:pt x="623" y="81"/>
                    </a:lnTo>
                    <a:lnTo>
                      <a:pt x="612" y="99"/>
                    </a:lnTo>
                    <a:lnTo>
                      <a:pt x="575" y="129"/>
                    </a:lnTo>
                    <a:lnTo>
                      <a:pt x="516" y="163"/>
                    </a:lnTo>
                    <a:lnTo>
                      <a:pt x="452" y="206"/>
                    </a:lnTo>
                    <a:lnTo>
                      <a:pt x="408" y="247"/>
                    </a:lnTo>
                    <a:lnTo>
                      <a:pt x="378" y="285"/>
                    </a:lnTo>
                    <a:lnTo>
                      <a:pt x="357" y="292"/>
                    </a:lnTo>
                    <a:lnTo>
                      <a:pt x="312" y="296"/>
                    </a:lnTo>
                    <a:lnTo>
                      <a:pt x="229" y="298"/>
                    </a:lnTo>
                    <a:lnTo>
                      <a:pt x="160" y="298"/>
                    </a:lnTo>
                    <a:lnTo>
                      <a:pt x="101" y="287"/>
                    </a:lnTo>
                    <a:lnTo>
                      <a:pt x="41" y="269"/>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04" name="Freeform 35"/>
              <p:cNvSpPr>
                <a:spLocks/>
              </p:cNvSpPr>
              <p:nvPr/>
            </p:nvSpPr>
            <p:spPr bwMode="auto">
              <a:xfrm>
                <a:off x="472" y="2620"/>
                <a:ext cx="376" cy="455"/>
              </a:xfrm>
              <a:custGeom>
                <a:avLst/>
                <a:gdLst>
                  <a:gd name="T0" fmla="*/ 32 w 376"/>
                  <a:gd name="T1" fmla="*/ 325 h 455"/>
                  <a:gd name="T2" fmla="*/ 4 w 376"/>
                  <a:gd name="T3" fmla="*/ 332 h 455"/>
                  <a:gd name="T4" fmla="*/ 0 w 376"/>
                  <a:gd name="T5" fmla="*/ 357 h 455"/>
                  <a:gd name="T6" fmla="*/ 21 w 376"/>
                  <a:gd name="T7" fmla="*/ 391 h 455"/>
                  <a:gd name="T8" fmla="*/ 64 w 376"/>
                  <a:gd name="T9" fmla="*/ 416 h 455"/>
                  <a:gd name="T10" fmla="*/ 113 w 376"/>
                  <a:gd name="T11" fmla="*/ 439 h 455"/>
                  <a:gd name="T12" fmla="*/ 186 w 376"/>
                  <a:gd name="T13" fmla="*/ 455 h 455"/>
                  <a:gd name="T14" fmla="*/ 274 w 376"/>
                  <a:gd name="T15" fmla="*/ 455 h 455"/>
                  <a:gd name="T16" fmla="*/ 295 w 376"/>
                  <a:gd name="T17" fmla="*/ 453 h 455"/>
                  <a:gd name="T18" fmla="*/ 301 w 376"/>
                  <a:gd name="T19" fmla="*/ 405 h 455"/>
                  <a:gd name="T20" fmla="*/ 310 w 376"/>
                  <a:gd name="T21" fmla="*/ 341 h 455"/>
                  <a:gd name="T22" fmla="*/ 312 w 376"/>
                  <a:gd name="T23" fmla="*/ 268 h 455"/>
                  <a:gd name="T24" fmla="*/ 315 w 376"/>
                  <a:gd name="T25" fmla="*/ 228 h 455"/>
                  <a:gd name="T26" fmla="*/ 322 w 376"/>
                  <a:gd name="T27" fmla="*/ 196 h 455"/>
                  <a:gd name="T28" fmla="*/ 342 w 376"/>
                  <a:gd name="T29" fmla="*/ 180 h 455"/>
                  <a:gd name="T30" fmla="*/ 376 w 376"/>
                  <a:gd name="T31" fmla="*/ 171 h 455"/>
                  <a:gd name="T32" fmla="*/ 374 w 376"/>
                  <a:gd name="T33" fmla="*/ 153 h 455"/>
                  <a:gd name="T34" fmla="*/ 317 w 376"/>
                  <a:gd name="T35" fmla="*/ 153 h 455"/>
                  <a:gd name="T36" fmla="*/ 304 w 376"/>
                  <a:gd name="T37" fmla="*/ 118 h 455"/>
                  <a:gd name="T38" fmla="*/ 288 w 376"/>
                  <a:gd name="T39" fmla="*/ 96 h 455"/>
                  <a:gd name="T40" fmla="*/ 285 w 376"/>
                  <a:gd name="T41" fmla="*/ 68 h 455"/>
                  <a:gd name="T42" fmla="*/ 299 w 376"/>
                  <a:gd name="T43" fmla="*/ 43 h 455"/>
                  <a:gd name="T44" fmla="*/ 322 w 376"/>
                  <a:gd name="T45" fmla="*/ 37 h 455"/>
                  <a:gd name="T46" fmla="*/ 328 w 376"/>
                  <a:gd name="T47" fmla="*/ 20 h 455"/>
                  <a:gd name="T48" fmla="*/ 299 w 376"/>
                  <a:gd name="T49" fmla="*/ 4 h 455"/>
                  <a:gd name="T50" fmla="*/ 261 w 376"/>
                  <a:gd name="T51" fmla="*/ 0 h 455"/>
                  <a:gd name="T52" fmla="*/ 240 w 376"/>
                  <a:gd name="T53" fmla="*/ 11 h 455"/>
                  <a:gd name="T54" fmla="*/ 224 w 376"/>
                  <a:gd name="T55" fmla="*/ 43 h 455"/>
                  <a:gd name="T56" fmla="*/ 213 w 376"/>
                  <a:gd name="T57" fmla="*/ 64 h 455"/>
                  <a:gd name="T58" fmla="*/ 220 w 376"/>
                  <a:gd name="T59" fmla="*/ 96 h 455"/>
                  <a:gd name="T60" fmla="*/ 231 w 376"/>
                  <a:gd name="T61" fmla="*/ 128 h 455"/>
                  <a:gd name="T62" fmla="*/ 258 w 376"/>
                  <a:gd name="T63" fmla="*/ 159 h 455"/>
                  <a:gd name="T64" fmla="*/ 283 w 376"/>
                  <a:gd name="T65" fmla="*/ 177 h 455"/>
                  <a:gd name="T66" fmla="*/ 285 w 376"/>
                  <a:gd name="T67" fmla="*/ 214 h 455"/>
                  <a:gd name="T68" fmla="*/ 279 w 376"/>
                  <a:gd name="T69" fmla="*/ 284 h 455"/>
                  <a:gd name="T70" fmla="*/ 272 w 376"/>
                  <a:gd name="T71" fmla="*/ 337 h 455"/>
                  <a:gd name="T72" fmla="*/ 252 w 376"/>
                  <a:gd name="T73" fmla="*/ 389 h 455"/>
                  <a:gd name="T74" fmla="*/ 242 w 376"/>
                  <a:gd name="T75" fmla="*/ 394 h 455"/>
                  <a:gd name="T76" fmla="*/ 186 w 376"/>
                  <a:gd name="T77" fmla="*/ 389 h 455"/>
                  <a:gd name="T78" fmla="*/ 134 w 376"/>
                  <a:gd name="T79" fmla="*/ 375 h 455"/>
                  <a:gd name="T80" fmla="*/ 102 w 376"/>
                  <a:gd name="T81" fmla="*/ 353 h 455"/>
                  <a:gd name="T82" fmla="*/ 68 w 376"/>
                  <a:gd name="T83" fmla="*/ 337 h 455"/>
                  <a:gd name="T84" fmla="*/ 32 w 376"/>
                  <a:gd name="T85" fmla="*/ 325 h 4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76"/>
                  <a:gd name="T130" fmla="*/ 0 h 455"/>
                  <a:gd name="T131" fmla="*/ 376 w 376"/>
                  <a:gd name="T132" fmla="*/ 455 h 45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76" h="455">
                    <a:moveTo>
                      <a:pt x="32" y="325"/>
                    </a:moveTo>
                    <a:lnTo>
                      <a:pt x="4" y="332"/>
                    </a:lnTo>
                    <a:lnTo>
                      <a:pt x="0" y="357"/>
                    </a:lnTo>
                    <a:lnTo>
                      <a:pt x="21" y="391"/>
                    </a:lnTo>
                    <a:lnTo>
                      <a:pt x="64" y="416"/>
                    </a:lnTo>
                    <a:lnTo>
                      <a:pt x="113" y="439"/>
                    </a:lnTo>
                    <a:lnTo>
                      <a:pt x="186" y="455"/>
                    </a:lnTo>
                    <a:lnTo>
                      <a:pt x="274" y="455"/>
                    </a:lnTo>
                    <a:lnTo>
                      <a:pt x="295" y="453"/>
                    </a:lnTo>
                    <a:lnTo>
                      <a:pt x="301" y="405"/>
                    </a:lnTo>
                    <a:lnTo>
                      <a:pt x="310" y="341"/>
                    </a:lnTo>
                    <a:lnTo>
                      <a:pt x="312" y="268"/>
                    </a:lnTo>
                    <a:lnTo>
                      <a:pt x="315" y="228"/>
                    </a:lnTo>
                    <a:lnTo>
                      <a:pt x="322" y="196"/>
                    </a:lnTo>
                    <a:lnTo>
                      <a:pt x="342" y="180"/>
                    </a:lnTo>
                    <a:lnTo>
                      <a:pt x="376" y="171"/>
                    </a:lnTo>
                    <a:lnTo>
                      <a:pt x="374" y="153"/>
                    </a:lnTo>
                    <a:lnTo>
                      <a:pt x="317" y="153"/>
                    </a:lnTo>
                    <a:lnTo>
                      <a:pt x="304" y="118"/>
                    </a:lnTo>
                    <a:lnTo>
                      <a:pt x="288" y="96"/>
                    </a:lnTo>
                    <a:lnTo>
                      <a:pt x="285" y="68"/>
                    </a:lnTo>
                    <a:lnTo>
                      <a:pt x="299" y="43"/>
                    </a:lnTo>
                    <a:lnTo>
                      <a:pt x="322" y="37"/>
                    </a:lnTo>
                    <a:lnTo>
                      <a:pt x="328" y="20"/>
                    </a:lnTo>
                    <a:lnTo>
                      <a:pt x="299" y="4"/>
                    </a:lnTo>
                    <a:lnTo>
                      <a:pt x="261" y="0"/>
                    </a:lnTo>
                    <a:lnTo>
                      <a:pt x="240" y="11"/>
                    </a:lnTo>
                    <a:lnTo>
                      <a:pt x="224" y="43"/>
                    </a:lnTo>
                    <a:lnTo>
                      <a:pt x="213" y="64"/>
                    </a:lnTo>
                    <a:lnTo>
                      <a:pt x="220" y="96"/>
                    </a:lnTo>
                    <a:lnTo>
                      <a:pt x="231" y="128"/>
                    </a:lnTo>
                    <a:lnTo>
                      <a:pt x="258" y="159"/>
                    </a:lnTo>
                    <a:lnTo>
                      <a:pt x="283" y="177"/>
                    </a:lnTo>
                    <a:lnTo>
                      <a:pt x="285" y="214"/>
                    </a:lnTo>
                    <a:lnTo>
                      <a:pt x="279" y="284"/>
                    </a:lnTo>
                    <a:lnTo>
                      <a:pt x="272" y="337"/>
                    </a:lnTo>
                    <a:lnTo>
                      <a:pt x="252" y="389"/>
                    </a:lnTo>
                    <a:lnTo>
                      <a:pt x="242" y="394"/>
                    </a:lnTo>
                    <a:lnTo>
                      <a:pt x="186" y="389"/>
                    </a:lnTo>
                    <a:lnTo>
                      <a:pt x="134" y="375"/>
                    </a:lnTo>
                    <a:lnTo>
                      <a:pt x="102" y="353"/>
                    </a:lnTo>
                    <a:lnTo>
                      <a:pt x="68" y="337"/>
                    </a:lnTo>
                    <a:lnTo>
                      <a:pt x="32" y="325"/>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05" name="Freeform 36"/>
              <p:cNvSpPr>
                <a:spLocks/>
              </p:cNvSpPr>
              <p:nvPr/>
            </p:nvSpPr>
            <p:spPr bwMode="auto">
              <a:xfrm>
                <a:off x="419" y="3328"/>
                <a:ext cx="264" cy="759"/>
              </a:xfrm>
              <a:custGeom>
                <a:avLst/>
                <a:gdLst>
                  <a:gd name="T0" fmla="*/ 16 w 264"/>
                  <a:gd name="T1" fmla="*/ 101 h 759"/>
                  <a:gd name="T2" fmla="*/ 9 w 264"/>
                  <a:gd name="T3" fmla="*/ 62 h 759"/>
                  <a:gd name="T4" fmla="*/ 16 w 264"/>
                  <a:gd name="T5" fmla="*/ 25 h 759"/>
                  <a:gd name="T6" fmla="*/ 43 w 264"/>
                  <a:gd name="T7" fmla="*/ 0 h 759"/>
                  <a:gd name="T8" fmla="*/ 74 w 264"/>
                  <a:gd name="T9" fmla="*/ 9 h 759"/>
                  <a:gd name="T10" fmla="*/ 103 w 264"/>
                  <a:gd name="T11" fmla="*/ 41 h 759"/>
                  <a:gd name="T12" fmla="*/ 112 w 264"/>
                  <a:gd name="T13" fmla="*/ 94 h 759"/>
                  <a:gd name="T14" fmla="*/ 119 w 264"/>
                  <a:gd name="T15" fmla="*/ 179 h 759"/>
                  <a:gd name="T16" fmla="*/ 118 w 264"/>
                  <a:gd name="T17" fmla="*/ 255 h 759"/>
                  <a:gd name="T18" fmla="*/ 108 w 264"/>
                  <a:gd name="T19" fmla="*/ 329 h 759"/>
                  <a:gd name="T20" fmla="*/ 98 w 264"/>
                  <a:gd name="T21" fmla="*/ 409 h 759"/>
                  <a:gd name="T22" fmla="*/ 81 w 264"/>
                  <a:gd name="T23" fmla="*/ 471 h 759"/>
                  <a:gd name="T24" fmla="*/ 74 w 264"/>
                  <a:gd name="T25" fmla="*/ 508 h 759"/>
                  <a:gd name="T26" fmla="*/ 71 w 264"/>
                  <a:gd name="T27" fmla="*/ 573 h 759"/>
                  <a:gd name="T28" fmla="*/ 80 w 264"/>
                  <a:gd name="T29" fmla="*/ 616 h 759"/>
                  <a:gd name="T30" fmla="*/ 96 w 264"/>
                  <a:gd name="T31" fmla="*/ 646 h 759"/>
                  <a:gd name="T32" fmla="*/ 118 w 264"/>
                  <a:gd name="T33" fmla="*/ 662 h 759"/>
                  <a:gd name="T34" fmla="*/ 161 w 264"/>
                  <a:gd name="T35" fmla="*/ 683 h 759"/>
                  <a:gd name="T36" fmla="*/ 221 w 264"/>
                  <a:gd name="T37" fmla="*/ 695 h 759"/>
                  <a:gd name="T38" fmla="*/ 250 w 264"/>
                  <a:gd name="T39" fmla="*/ 701 h 759"/>
                  <a:gd name="T40" fmla="*/ 264 w 264"/>
                  <a:gd name="T41" fmla="*/ 715 h 759"/>
                  <a:gd name="T42" fmla="*/ 259 w 264"/>
                  <a:gd name="T43" fmla="*/ 725 h 759"/>
                  <a:gd name="T44" fmla="*/ 242 w 264"/>
                  <a:gd name="T45" fmla="*/ 736 h 759"/>
                  <a:gd name="T46" fmla="*/ 204 w 264"/>
                  <a:gd name="T47" fmla="*/ 757 h 759"/>
                  <a:gd name="T48" fmla="*/ 166 w 264"/>
                  <a:gd name="T49" fmla="*/ 759 h 759"/>
                  <a:gd name="T50" fmla="*/ 146 w 264"/>
                  <a:gd name="T51" fmla="*/ 752 h 759"/>
                  <a:gd name="T52" fmla="*/ 128 w 264"/>
                  <a:gd name="T53" fmla="*/ 731 h 759"/>
                  <a:gd name="T54" fmla="*/ 96 w 264"/>
                  <a:gd name="T55" fmla="*/ 709 h 759"/>
                  <a:gd name="T56" fmla="*/ 43 w 264"/>
                  <a:gd name="T57" fmla="*/ 690 h 759"/>
                  <a:gd name="T58" fmla="*/ 25 w 264"/>
                  <a:gd name="T59" fmla="*/ 688 h 759"/>
                  <a:gd name="T60" fmla="*/ 5 w 264"/>
                  <a:gd name="T61" fmla="*/ 683 h 759"/>
                  <a:gd name="T62" fmla="*/ 0 w 264"/>
                  <a:gd name="T63" fmla="*/ 667 h 759"/>
                  <a:gd name="T64" fmla="*/ 0 w 264"/>
                  <a:gd name="T65" fmla="*/ 642 h 759"/>
                  <a:gd name="T66" fmla="*/ 11 w 264"/>
                  <a:gd name="T67" fmla="*/ 619 h 759"/>
                  <a:gd name="T68" fmla="*/ 27 w 264"/>
                  <a:gd name="T69" fmla="*/ 594 h 759"/>
                  <a:gd name="T70" fmla="*/ 33 w 264"/>
                  <a:gd name="T71" fmla="*/ 531 h 759"/>
                  <a:gd name="T72" fmla="*/ 31 w 264"/>
                  <a:gd name="T73" fmla="*/ 456 h 759"/>
                  <a:gd name="T74" fmla="*/ 36 w 264"/>
                  <a:gd name="T75" fmla="*/ 402 h 759"/>
                  <a:gd name="T76" fmla="*/ 43 w 264"/>
                  <a:gd name="T77" fmla="*/ 350 h 759"/>
                  <a:gd name="T78" fmla="*/ 42 w 264"/>
                  <a:gd name="T79" fmla="*/ 303 h 759"/>
                  <a:gd name="T80" fmla="*/ 33 w 264"/>
                  <a:gd name="T81" fmla="*/ 237 h 759"/>
                  <a:gd name="T82" fmla="*/ 25 w 264"/>
                  <a:gd name="T83" fmla="*/ 186 h 759"/>
                  <a:gd name="T84" fmla="*/ 27 w 264"/>
                  <a:gd name="T85" fmla="*/ 133 h 759"/>
                  <a:gd name="T86" fmla="*/ 16 w 264"/>
                  <a:gd name="T87" fmla="*/ 101 h 75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64"/>
                  <a:gd name="T133" fmla="*/ 0 h 759"/>
                  <a:gd name="T134" fmla="*/ 264 w 264"/>
                  <a:gd name="T135" fmla="*/ 759 h 75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64" h="759">
                    <a:moveTo>
                      <a:pt x="16" y="101"/>
                    </a:moveTo>
                    <a:lnTo>
                      <a:pt x="9" y="62"/>
                    </a:lnTo>
                    <a:lnTo>
                      <a:pt x="16" y="25"/>
                    </a:lnTo>
                    <a:lnTo>
                      <a:pt x="43" y="0"/>
                    </a:lnTo>
                    <a:lnTo>
                      <a:pt x="74" y="9"/>
                    </a:lnTo>
                    <a:lnTo>
                      <a:pt x="103" y="41"/>
                    </a:lnTo>
                    <a:lnTo>
                      <a:pt x="112" y="94"/>
                    </a:lnTo>
                    <a:lnTo>
                      <a:pt x="119" y="179"/>
                    </a:lnTo>
                    <a:lnTo>
                      <a:pt x="118" y="255"/>
                    </a:lnTo>
                    <a:lnTo>
                      <a:pt x="108" y="329"/>
                    </a:lnTo>
                    <a:lnTo>
                      <a:pt x="98" y="409"/>
                    </a:lnTo>
                    <a:lnTo>
                      <a:pt x="81" y="471"/>
                    </a:lnTo>
                    <a:lnTo>
                      <a:pt x="74" y="508"/>
                    </a:lnTo>
                    <a:lnTo>
                      <a:pt x="71" y="573"/>
                    </a:lnTo>
                    <a:lnTo>
                      <a:pt x="80" y="616"/>
                    </a:lnTo>
                    <a:lnTo>
                      <a:pt x="96" y="646"/>
                    </a:lnTo>
                    <a:lnTo>
                      <a:pt x="118" y="662"/>
                    </a:lnTo>
                    <a:lnTo>
                      <a:pt x="161" y="683"/>
                    </a:lnTo>
                    <a:lnTo>
                      <a:pt x="221" y="695"/>
                    </a:lnTo>
                    <a:lnTo>
                      <a:pt x="250" y="701"/>
                    </a:lnTo>
                    <a:lnTo>
                      <a:pt x="264" y="715"/>
                    </a:lnTo>
                    <a:lnTo>
                      <a:pt x="259" y="725"/>
                    </a:lnTo>
                    <a:lnTo>
                      <a:pt x="242" y="736"/>
                    </a:lnTo>
                    <a:lnTo>
                      <a:pt x="204" y="757"/>
                    </a:lnTo>
                    <a:lnTo>
                      <a:pt x="166" y="759"/>
                    </a:lnTo>
                    <a:lnTo>
                      <a:pt x="146" y="752"/>
                    </a:lnTo>
                    <a:lnTo>
                      <a:pt x="128" y="731"/>
                    </a:lnTo>
                    <a:lnTo>
                      <a:pt x="96" y="709"/>
                    </a:lnTo>
                    <a:lnTo>
                      <a:pt x="43" y="690"/>
                    </a:lnTo>
                    <a:lnTo>
                      <a:pt x="25" y="688"/>
                    </a:lnTo>
                    <a:lnTo>
                      <a:pt x="5" y="683"/>
                    </a:lnTo>
                    <a:lnTo>
                      <a:pt x="0" y="667"/>
                    </a:lnTo>
                    <a:lnTo>
                      <a:pt x="0" y="642"/>
                    </a:lnTo>
                    <a:lnTo>
                      <a:pt x="11" y="619"/>
                    </a:lnTo>
                    <a:lnTo>
                      <a:pt x="27" y="594"/>
                    </a:lnTo>
                    <a:lnTo>
                      <a:pt x="33" y="531"/>
                    </a:lnTo>
                    <a:lnTo>
                      <a:pt x="31" y="456"/>
                    </a:lnTo>
                    <a:lnTo>
                      <a:pt x="36" y="402"/>
                    </a:lnTo>
                    <a:lnTo>
                      <a:pt x="43" y="350"/>
                    </a:lnTo>
                    <a:lnTo>
                      <a:pt x="42" y="303"/>
                    </a:lnTo>
                    <a:lnTo>
                      <a:pt x="33" y="237"/>
                    </a:lnTo>
                    <a:lnTo>
                      <a:pt x="25" y="186"/>
                    </a:lnTo>
                    <a:lnTo>
                      <a:pt x="27" y="133"/>
                    </a:lnTo>
                    <a:lnTo>
                      <a:pt x="16" y="101"/>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206" name="Freeform 37"/>
              <p:cNvSpPr>
                <a:spLocks/>
              </p:cNvSpPr>
              <p:nvPr/>
            </p:nvSpPr>
            <p:spPr bwMode="auto">
              <a:xfrm>
                <a:off x="509" y="3337"/>
                <a:ext cx="300" cy="666"/>
              </a:xfrm>
              <a:custGeom>
                <a:avLst/>
                <a:gdLst>
                  <a:gd name="T0" fmla="*/ 65 w 300"/>
                  <a:gd name="T1" fmla="*/ 0 h 666"/>
                  <a:gd name="T2" fmla="*/ 108 w 300"/>
                  <a:gd name="T3" fmla="*/ 44 h 666"/>
                  <a:gd name="T4" fmla="*/ 133 w 300"/>
                  <a:gd name="T5" fmla="*/ 90 h 666"/>
                  <a:gd name="T6" fmla="*/ 154 w 300"/>
                  <a:gd name="T7" fmla="*/ 143 h 666"/>
                  <a:gd name="T8" fmla="*/ 171 w 300"/>
                  <a:gd name="T9" fmla="*/ 207 h 666"/>
                  <a:gd name="T10" fmla="*/ 178 w 300"/>
                  <a:gd name="T11" fmla="*/ 273 h 666"/>
                  <a:gd name="T12" fmla="*/ 172 w 300"/>
                  <a:gd name="T13" fmla="*/ 335 h 666"/>
                  <a:gd name="T14" fmla="*/ 165 w 300"/>
                  <a:gd name="T15" fmla="*/ 399 h 666"/>
                  <a:gd name="T16" fmla="*/ 156 w 300"/>
                  <a:gd name="T17" fmla="*/ 462 h 666"/>
                  <a:gd name="T18" fmla="*/ 140 w 300"/>
                  <a:gd name="T19" fmla="*/ 523 h 666"/>
                  <a:gd name="T20" fmla="*/ 138 w 300"/>
                  <a:gd name="T21" fmla="*/ 560 h 666"/>
                  <a:gd name="T22" fmla="*/ 144 w 300"/>
                  <a:gd name="T23" fmla="*/ 579 h 666"/>
                  <a:gd name="T24" fmla="*/ 176 w 300"/>
                  <a:gd name="T25" fmla="*/ 586 h 666"/>
                  <a:gd name="T26" fmla="*/ 225 w 300"/>
                  <a:gd name="T27" fmla="*/ 592 h 666"/>
                  <a:gd name="T28" fmla="*/ 280 w 300"/>
                  <a:gd name="T29" fmla="*/ 608 h 666"/>
                  <a:gd name="T30" fmla="*/ 289 w 300"/>
                  <a:gd name="T31" fmla="*/ 622 h 666"/>
                  <a:gd name="T32" fmla="*/ 300 w 300"/>
                  <a:gd name="T33" fmla="*/ 654 h 666"/>
                  <a:gd name="T34" fmla="*/ 295 w 300"/>
                  <a:gd name="T35" fmla="*/ 664 h 666"/>
                  <a:gd name="T36" fmla="*/ 273 w 300"/>
                  <a:gd name="T37" fmla="*/ 666 h 666"/>
                  <a:gd name="T38" fmla="*/ 226 w 300"/>
                  <a:gd name="T39" fmla="*/ 655 h 666"/>
                  <a:gd name="T40" fmla="*/ 181 w 300"/>
                  <a:gd name="T41" fmla="*/ 634 h 666"/>
                  <a:gd name="T42" fmla="*/ 135 w 300"/>
                  <a:gd name="T43" fmla="*/ 629 h 666"/>
                  <a:gd name="T44" fmla="*/ 108 w 300"/>
                  <a:gd name="T45" fmla="*/ 627 h 666"/>
                  <a:gd name="T46" fmla="*/ 79 w 300"/>
                  <a:gd name="T47" fmla="*/ 616 h 666"/>
                  <a:gd name="T48" fmla="*/ 74 w 300"/>
                  <a:gd name="T49" fmla="*/ 597 h 666"/>
                  <a:gd name="T50" fmla="*/ 79 w 300"/>
                  <a:gd name="T51" fmla="*/ 574 h 666"/>
                  <a:gd name="T52" fmla="*/ 97 w 300"/>
                  <a:gd name="T53" fmla="*/ 542 h 666"/>
                  <a:gd name="T54" fmla="*/ 113 w 300"/>
                  <a:gd name="T55" fmla="*/ 505 h 666"/>
                  <a:gd name="T56" fmla="*/ 122 w 300"/>
                  <a:gd name="T57" fmla="*/ 422 h 666"/>
                  <a:gd name="T58" fmla="*/ 122 w 300"/>
                  <a:gd name="T59" fmla="*/ 363 h 666"/>
                  <a:gd name="T60" fmla="*/ 122 w 300"/>
                  <a:gd name="T61" fmla="*/ 319 h 666"/>
                  <a:gd name="T62" fmla="*/ 119 w 300"/>
                  <a:gd name="T63" fmla="*/ 273 h 666"/>
                  <a:gd name="T64" fmla="*/ 108 w 300"/>
                  <a:gd name="T65" fmla="*/ 234 h 666"/>
                  <a:gd name="T66" fmla="*/ 95 w 300"/>
                  <a:gd name="T67" fmla="*/ 188 h 666"/>
                  <a:gd name="T68" fmla="*/ 65 w 300"/>
                  <a:gd name="T69" fmla="*/ 143 h 666"/>
                  <a:gd name="T70" fmla="*/ 41 w 300"/>
                  <a:gd name="T71" fmla="*/ 108 h 666"/>
                  <a:gd name="T72" fmla="*/ 11 w 300"/>
                  <a:gd name="T73" fmla="*/ 64 h 666"/>
                  <a:gd name="T74" fmla="*/ 0 w 300"/>
                  <a:gd name="T75" fmla="*/ 34 h 666"/>
                  <a:gd name="T76" fmla="*/ 11 w 300"/>
                  <a:gd name="T77" fmla="*/ 5 h 666"/>
                  <a:gd name="T78" fmla="*/ 32 w 300"/>
                  <a:gd name="T79" fmla="*/ 0 h 666"/>
                  <a:gd name="T80" fmla="*/ 65 w 300"/>
                  <a:gd name="T81" fmla="*/ 0 h 6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0"/>
                  <a:gd name="T124" fmla="*/ 0 h 666"/>
                  <a:gd name="T125" fmla="*/ 300 w 300"/>
                  <a:gd name="T126" fmla="*/ 666 h 66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0" h="666">
                    <a:moveTo>
                      <a:pt x="65" y="0"/>
                    </a:moveTo>
                    <a:lnTo>
                      <a:pt x="108" y="44"/>
                    </a:lnTo>
                    <a:lnTo>
                      <a:pt x="133" y="90"/>
                    </a:lnTo>
                    <a:lnTo>
                      <a:pt x="154" y="143"/>
                    </a:lnTo>
                    <a:lnTo>
                      <a:pt x="171" y="207"/>
                    </a:lnTo>
                    <a:lnTo>
                      <a:pt x="178" y="273"/>
                    </a:lnTo>
                    <a:lnTo>
                      <a:pt x="172" y="335"/>
                    </a:lnTo>
                    <a:lnTo>
                      <a:pt x="165" y="399"/>
                    </a:lnTo>
                    <a:lnTo>
                      <a:pt x="156" y="462"/>
                    </a:lnTo>
                    <a:lnTo>
                      <a:pt x="140" y="523"/>
                    </a:lnTo>
                    <a:lnTo>
                      <a:pt x="138" y="560"/>
                    </a:lnTo>
                    <a:lnTo>
                      <a:pt x="144" y="579"/>
                    </a:lnTo>
                    <a:lnTo>
                      <a:pt x="176" y="586"/>
                    </a:lnTo>
                    <a:lnTo>
                      <a:pt x="225" y="592"/>
                    </a:lnTo>
                    <a:lnTo>
                      <a:pt x="280" y="608"/>
                    </a:lnTo>
                    <a:lnTo>
                      <a:pt x="289" y="622"/>
                    </a:lnTo>
                    <a:lnTo>
                      <a:pt x="300" y="654"/>
                    </a:lnTo>
                    <a:lnTo>
                      <a:pt x="295" y="664"/>
                    </a:lnTo>
                    <a:lnTo>
                      <a:pt x="273" y="666"/>
                    </a:lnTo>
                    <a:lnTo>
                      <a:pt x="226" y="655"/>
                    </a:lnTo>
                    <a:lnTo>
                      <a:pt x="181" y="634"/>
                    </a:lnTo>
                    <a:lnTo>
                      <a:pt x="135" y="629"/>
                    </a:lnTo>
                    <a:lnTo>
                      <a:pt x="108" y="627"/>
                    </a:lnTo>
                    <a:lnTo>
                      <a:pt x="79" y="616"/>
                    </a:lnTo>
                    <a:lnTo>
                      <a:pt x="74" y="597"/>
                    </a:lnTo>
                    <a:lnTo>
                      <a:pt x="79" y="574"/>
                    </a:lnTo>
                    <a:lnTo>
                      <a:pt x="97" y="542"/>
                    </a:lnTo>
                    <a:lnTo>
                      <a:pt x="113" y="505"/>
                    </a:lnTo>
                    <a:lnTo>
                      <a:pt x="122" y="422"/>
                    </a:lnTo>
                    <a:lnTo>
                      <a:pt x="122" y="363"/>
                    </a:lnTo>
                    <a:lnTo>
                      <a:pt x="122" y="319"/>
                    </a:lnTo>
                    <a:lnTo>
                      <a:pt x="119" y="273"/>
                    </a:lnTo>
                    <a:lnTo>
                      <a:pt x="108" y="234"/>
                    </a:lnTo>
                    <a:lnTo>
                      <a:pt x="95" y="188"/>
                    </a:lnTo>
                    <a:lnTo>
                      <a:pt x="65" y="143"/>
                    </a:lnTo>
                    <a:lnTo>
                      <a:pt x="41" y="108"/>
                    </a:lnTo>
                    <a:lnTo>
                      <a:pt x="11" y="64"/>
                    </a:lnTo>
                    <a:lnTo>
                      <a:pt x="0" y="34"/>
                    </a:lnTo>
                    <a:lnTo>
                      <a:pt x="11" y="5"/>
                    </a:lnTo>
                    <a:lnTo>
                      <a:pt x="32" y="0"/>
                    </a:lnTo>
                    <a:lnTo>
                      <a:pt x="65" y="0"/>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sp>
        <p:nvSpPr>
          <p:cNvPr id="8198" name="WordArt 38"/>
          <p:cNvSpPr>
            <a:spLocks noChangeArrowheads="1" noChangeShapeType="1" noTextEdit="1"/>
          </p:cNvSpPr>
          <p:nvPr/>
        </p:nvSpPr>
        <p:spPr bwMode="auto">
          <a:xfrm>
            <a:off x="4481303" y="4084688"/>
            <a:ext cx="6186697" cy="2286000"/>
          </a:xfrm>
          <a:prstGeom prst="rect">
            <a:avLst/>
          </a:prstGeom>
        </p:spPr>
        <p:txBody>
          <a:bodyPr wrap="none" fromWordArt="1">
            <a:prstTxWarp prst="textPlain">
              <a:avLst>
                <a:gd name="adj" fmla="val 50000"/>
              </a:avLst>
            </a:prstTxWarp>
          </a:bodyPr>
          <a:lstStyle/>
          <a:p>
            <a:pPr algn="ctr"/>
            <a:r>
              <a:rPr lang="en-US" altLang="ko-KR" sz="3600" kern="10">
                <a:ln w="12700">
                  <a:solidFill>
                    <a:srgbClr val="A50021"/>
                  </a:solidFill>
                  <a:round/>
                  <a:headEnd/>
                  <a:tailEnd/>
                </a:ln>
                <a:gradFill rotWithShape="1">
                  <a:gsLst>
                    <a:gs pos="0">
                      <a:srgbClr val="FC9FCB"/>
                    </a:gs>
                    <a:gs pos="6500">
                      <a:srgbClr val="F8B049"/>
                    </a:gs>
                    <a:gs pos="10501">
                      <a:srgbClr val="F8B049"/>
                    </a:gs>
                    <a:gs pos="31500">
                      <a:srgbClr val="FEE7F2"/>
                    </a:gs>
                    <a:gs pos="33501">
                      <a:srgbClr val="F952A0"/>
                    </a:gs>
                    <a:gs pos="34500">
                      <a:srgbClr val="C50849"/>
                    </a:gs>
                    <a:gs pos="41000">
                      <a:srgbClr val="B43E85"/>
                    </a:gs>
                    <a:gs pos="50000">
                      <a:srgbClr val="F8B049"/>
                    </a:gs>
                    <a:gs pos="59000">
                      <a:srgbClr val="B43E85"/>
                    </a:gs>
                    <a:gs pos="65500">
                      <a:srgbClr val="C50849"/>
                    </a:gs>
                    <a:gs pos="66499">
                      <a:srgbClr val="F952A0"/>
                    </a:gs>
                    <a:gs pos="68500">
                      <a:srgbClr val="FEE7F2"/>
                    </a:gs>
                    <a:gs pos="89500">
                      <a:srgbClr val="F8B049"/>
                    </a:gs>
                    <a:gs pos="93500">
                      <a:srgbClr val="F8B049"/>
                    </a:gs>
                    <a:gs pos="100000">
                      <a:srgbClr val="FC9FCB"/>
                    </a:gs>
                  </a:gsLst>
                  <a:lin ang="0" scaled="1"/>
                </a:gradFill>
                <a:effectLst>
                  <a:outerShdw dist="45791" dir="2021404" algn="ctr" rotWithShape="0">
                    <a:srgbClr val="9999FF"/>
                  </a:outerShdw>
                </a:effectLst>
                <a:latin typeface="+mj-lt"/>
              </a:rPr>
              <a:t>RETURN IS LOOKING INTO</a:t>
            </a:r>
          </a:p>
          <a:p>
            <a:pPr algn="ctr"/>
            <a:r>
              <a:rPr lang="en-US" altLang="ko-KR" sz="3600" kern="10">
                <a:ln w="12700">
                  <a:solidFill>
                    <a:srgbClr val="A50021"/>
                  </a:solidFill>
                  <a:round/>
                  <a:headEnd/>
                  <a:tailEnd/>
                </a:ln>
                <a:gradFill rotWithShape="1">
                  <a:gsLst>
                    <a:gs pos="0">
                      <a:srgbClr val="FC9FCB"/>
                    </a:gs>
                    <a:gs pos="6500">
                      <a:srgbClr val="F8B049"/>
                    </a:gs>
                    <a:gs pos="10501">
                      <a:srgbClr val="F8B049"/>
                    </a:gs>
                    <a:gs pos="31500">
                      <a:srgbClr val="FEE7F2"/>
                    </a:gs>
                    <a:gs pos="33501">
                      <a:srgbClr val="F952A0"/>
                    </a:gs>
                    <a:gs pos="34500">
                      <a:srgbClr val="C50849"/>
                    </a:gs>
                    <a:gs pos="41000">
                      <a:srgbClr val="B43E85"/>
                    </a:gs>
                    <a:gs pos="50000">
                      <a:srgbClr val="F8B049"/>
                    </a:gs>
                    <a:gs pos="59000">
                      <a:srgbClr val="B43E85"/>
                    </a:gs>
                    <a:gs pos="65500">
                      <a:srgbClr val="C50849"/>
                    </a:gs>
                    <a:gs pos="66499">
                      <a:srgbClr val="F952A0"/>
                    </a:gs>
                    <a:gs pos="68500">
                      <a:srgbClr val="FEE7F2"/>
                    </a:gs>
                    <a:gs pos="89500">
                      <a:srgbClr val="F8B049"/>
                    </a:gs>
                    <a:gs pos="93500">
                      <a:srgbClr val="F8B049"/>
                    </a:gs>
                    <a:gs pos="100000">
                      <a:srgbClr val="FC9FCB"/>
                    </a:gs>
                  </a:gsLst>
                  <a:lin ang="0" scaled="1"/>
                </a:gradFill>
                <a:effectLst>
                  <a:outerShdw dist="45791" dir="2021404" algn="ctr" rotWithShape="0">
                    <a:srgbClr val="9999FF"/>
                  </a:outerShdw>
                </a:effectLst>
                <a:latin typeface="+mj-lt"/>
              </a:rPr>
              <a:t>THE BRIGHTER SIDE!!!</a:t>
            </a:r>
            <a:endParaRPr lang="ko-KR" altLang="en-US" sz="3600" kern="10">
              <a:ln w="12700">
                <a:solidFill>
                  <a:srgbClr val="A50021"/>
                </a:solidFill>
                <a:round/>
                <a:headEnd/>
                <a:tailEnd/>
              </a:ln>
              <a:gradFill rotWithShape="1">
                <a:gsLst>
                  <a:gs pos="0">
                    <a:srgbClr val="FC9FCB"/>
                  </a:gs>
                  <a:gs pos="6500">
                    <a:srgbClr val="F8B049"/>
                  </a:gs>
                  <a:gs pos="10501">
                    <a:srgbClr val="F8B049"/>
                  </a:gs>
                  <a:gs pos="31500">
                    <a:srgbClr val="FEE7F2"/>
                  </a:gs>
                  <a:gs pos="33501">
                    <a:srgbClr val="F952A0"/>
                  </a:gs>
                  <a:gs pos="34500">
                    <a:srgbClr val="C50849"/>
                  </a:gs>
                  <a:gs pos="41000">
                    <a:srgbClr val="B43E85"/>
                  </a:gs>
                  <a:gs pos="50000">
                    <a:srgbClr val="F8B049"/>
                  </a:gs>
                  <a:gs pos="59000">
                    <a:srgbClr val="B43E85"/>
                  </a:gs>
                  <a:gs pos="65500">
                    <a:srgbClr val="C50849"/>
                  </a:gs>
                  <a:gs pos="66499">
                    <a:srgbClr val="F952A0"/>
                  </a:gs>
                  <a:gs pos="68500">
                    <a:srgbClr val="FEE7F2"/>
                  </a:gs>
                  <a:gs pos="89500">
                    <a:srgbClr val="F8B049"/>
                  </a:gs>
                  <a:gs pos="93500">
                    <a:srgbClr val="F8B049"/>
                  </a:gs>
                  <a:gs pos="100000">
                    <a:srgbClr val="FC9FCB"/>
                  </a:gs>
                </a:gsLst>
                <a:lin ang="0" scaled="1"/>
              </a:gradFill>
              <a:effectLst>
                <a:outerShdw dist="45791" dir="2021404" algn="ctr" rotWithShape="0">
                  <a:srgbClr val="9999FF"/>
                </a:outerShdw>
              </a:effectLst>
              <a:latin typeface="+mj-lt"/>
            </a:endParaRPr>
          </a:p>
        </p:txBody>
      </p:sp>
      <p:graphicFrame>
        <p:nvGraphicFramePr>
          <p:cNvPr id="8194" name="Object 39"/>
          <p:cNvGraphicFramePr>
            <a:graphicFrameLocks noChangeAspect="1"/>
          </p:cNvGraphicFramePr>
          <p:nvPr/>
        </p:nvGraphicFramePr>
        <p:xfrm>
          <a:off x="6629400" y="1066800"/>
          <a:ext cx="4038600" cy="2667000"/>
        </p:xfrm>
        <a:graphic>
          <a:graphicData uri="http://schemas.openxmlformats.org/presentationml/2006/ole">
            <mc:AlternateContent xmlns:mc="http://schemas.openxmlformats.org/markup-compatibility/2006">
              <mc:Choice xmlns:v="urn:schemas-microsoft-com:vml" Requires="v">
                <p:oleObj name="Clip" r:id="rId2" imgW="994320" imgH="994680" progId="MS_ClipArt_Gallery.2">
                  <p:embed/>
                </p:oleObj>
              </mc:Choice>
              <mc:Fallback>
                <p:oleObj name="Clip" r:id="rId2" imgW="994320" imgH="994680" progId="MS_ClipArt_Gallery.2">
                  <p:embed/>
                  <p:pic>
                    <p:nvPicPr>
                      <p:cNvPr id="8194" name="Object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066800"/>
                        <a:ext cx="4038600" cy="2667000"/>
                      </a:xfrm>
                      <a:prstGeom prst="rect">
                        <a:avLst/>
                      </a:prstGeom>
                      <a:gradFill rotWithShape="0">
                        <a:gsLst>
                          <a:gs pos="0">
                            <a:srgbClr val="FBE4AE"/>
                          </a:gs>
                          <a:gs pos="6500">
                            <a:srgbClr val="BD922A"/>
                          </a:gs>
                          <a:gs pos="10501">
                            <a:srgbClr val="BD922A"/>
                          </a:gs>
                          <a:gs pos="31500">
                            <a:srgbClr val="FBE4AE"/>
                          </a:gs>
                          <a:gs pos="33500">
                            <a:srgbClr val="BD922A"/>
                          </a:gs>
                          <a:gs pos="34500">
                            <a:srgbClr val="835E17"/>
                          </a:gs>
                          <a:gs pos="41001">
                            <a:srgbClr val="A28949"/>
                          </a:gs>
                          <a:gs pos="50000">
                            <a:srgbClr val="FAE3B7"/>
                          </a:gs>
                          <a:gs pos="59000">
                            <a:srgbClr val="A28949"/>
                          </a:gs>
                          <a:gs pos="65500">
                            <a:srgbClr val="835E17"/>
                          </a:gs>
                          <a:gs pos="66500">
                            <a:srgbClr val="BD922A"/>
                          </a:gs>
                          <a:gs pos="68500">
                            <a:srgbClr val="FBE4AE"/>
                          </a:gs>
                          <a:gs pos="89500">
                            <a:srgbClr val="BD922A"/>
                          </a:gs>
                          <a:gs pos="93500">
                            <a:srgbClr val="BD922A"/>
                          </a:gs>
                          <a:gs pos="100000">
                            <a:srgbClr val="FBE4AE"/>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60352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defRPr/>
            </a:pPr>
            <a:r>
              <a:rPr lang="en-US"/>
              <a:t>RETURN...</a:t>
            </a:r>
          </a:p>
        </p:txBody>
      </p:sp>
      <p:sp>
        <p:nvSpPr>
          <p:cNvPr id="55299" name="Rectangle 3"/>
          <p:cNvSpPr>
            <a:spLocks noGrp="1" noChangeArrowheads="1"/>
          </p:cNvSpPr>
          <p:nvPr>
            <p:ph type="body" idx="1"/>
          </p:nvPr>
        </p:nvSpPr>
        <p:spPr/>
        <p:txBody>
          <a:bodyPr/>
          <a:lstStyle/>
          <a:p>
            <a:pPr>
              <a:lnSpc>
                <a:spcPct val="120000"/>
              </a:lnSpc>
            </a:pPr>
            <a:r>
              <a:rPr lang="en-US" altLang="en-US" sz="2800"/>
              <a:t>RETURN presents-</a:t>
            </a:r>
          </a:p>
          <a:p>
            <a:pPr lvl="1">
              <a:lnSpc>
                <a:spcPct val="120000"/>
              </a:lnSpc>
            </a:pPr>
            <a:r>
              <a:rPr lang="en-US" altLang="en-US" sz="2600"/>
              <a:t>benefits</a:t>
            </a:r>
          </a:p>
          <a:p>
            <a:pPr lvl="1">
              <a:lnSpc>
                <a:spcPct val="120000"/>
              </a:lnSpc>
            </a:pPr>
            <a:r>
              <a:rPr lang="en-US" altLang="en-US" sz="2600"/>
              <a:t>gains</a:t>
            </a:r>
          </a:p>
          <a:p>
            <a:pPr lvl="1">
              <a:lnSpc>
                <a:spcPct val="120000"/>
              </a:lnSpc>
            </a:pPr>
            <a:r>
              <a:rPr lang="en-US" altLang="en-US" sz="2600"/>
              <a:t>profits</a:t>
            </a:r>
          </a:p>
          <a:p>
            <a:pPr lvl="1">
              <a:lnSpc>
                <a:spcPct val="120000"/>
              </a:lnSpc>
            </a:pPr>
            <a:r>
              <a:rPr lang="en-US" altLang="en-US" sz="2600"/>
              <a:t>interest </a:t>
            </a:r>
          </a:p>
          <a:p>
            <a:pPr lvl="1">
              <a:lnSpc>
                <a:spcPct val="120000"/>
              </a:lnSpc>
            </a:pPr>
            <a:r>
              <a:rPr lang="en-US" altLang="en-US" sz="2600"/>
              <a:t>yield</a:t>
            </a:r>
          </a:p>
          <a:p>
            <a:pPr lvl="1">
              <a:lnSpc>
                <a:spcPct val="120000"/>
              </a:lnSpc>
            </a:pPr>
            <a:r>
              <a:rPr lang="en-US" altLang="en-US" sz="2600"/>
              <a:t>the extra we get when we invest some money.</a:t>
            </a:r>
          </a:p>
          <a:p>
            <a:pPr>
              <a:lnSpc>
                <a:spcPct val="120000"/>
              </a:lnSpc>
            </a:pPr>
            <a:r>
              <a:rPr lang="en-US" altLang="en-US" sz="2800"/>
              <a:t>It is a positive parameter in the sense that more of it is more desirable.</a:t>
            </a:r>
          </a:p>
        </p:txBody>
      </p:sp>
    </p:spTree>
    <p:extLst>
      <p:ext uri="{BB962C8B-B14F-4D97-AF65-F5344CB8AC3E}">
        <p14:creationId xmlns:p14="http://schemas.microsoft.com/office/powerpoint/2010/main" val="590305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ko-KR" dirty="0"/>
              <a:t>Should we calculate RETURN …</a:t>
            </a:r>
            <a:endParaRPr lang="ko-KR" altLang="en-US" dirty="0"/>
          </a:p>
        </p:txBody>
      </p:sp>
      <p:sp>
        <p:nvSpPr>
          <p:cNvPr id="5" name="Subtitle 4"/>
          <p:cNvSpPr>
            <a:spLocks noGrp="1"/>
          </p:cNvSpPr>
          <p:nvPr>
            <p:ph type="subTitle" idx="1"/>
          </p:nvPr>
        </p:nvSpPr>
        <p:spPr>
          <a:xfrm>
            <a:off x="5334001" y="5356024"/>
            <a:ext cx="5229945" cy="921296"/>
          </a:xfrm>
        </p:spPr>
        <p:txBody>
          <a:bodyPr/>
          <a:lstStyle/>
          <a:p>
            <a:pPr algn="r"/>
            <a:r>
              <a:rPr lang="en-US" altLang="ko-KR" dirty="0"/>
              <a:t>Before tax or After Tax for financial decision making?</a:t>
            </a:r>
            <a:endParaRPr lang="ko-KR" altLang="en-US" dirty="0"/>
          </a:p>
        </p:txBody>
      </p:sp>
    </p:spTree>
    <p:extLst>
      <p:ext uri="{BB962C8B-B14F-4D97-AF65-F5344CB8AC3E}">
        <p14:creationId xmlns:p14="http://schemas.microsoft.com/office/powerpoint/2010/main" val="1871922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905000" y="228600"/>
            <a:ext cx="8229600" cy="6096000"/>
          </a:xfrm>
        </p:spPr>
        <p:txBody>
          <a:bodyPr/>
          <a:lstStyle/>
          <a:p>
            <a:pPr algn="l">
              <a:lnSpc>
                <a:spcPct val="160000"/>
              </a:lnSpc>
              <a:defRPr/>
            </a:pPr>
            <a:r>
              <a:rPr lang="en-US" sz="7200" dirty="0">
                <a:solidFill>
                  <a:srgbClr val="990099"/>
                </a:solidFill>
              </a:rPr>
              <a:t>L</a:t>
            </a:r>
            <a:r>
              <a:rPr lang="en-US" sz="5400" dirty="0">
                <a:solidFill>
                  <a:srgbClr val="990099"/>
                </a:solidFill>
              </a:rPr>
              <a:t>ET’S NOW UNDERSTAND -</a:t>
            </a:r>
            <a:br>
              <a:rPr lang="en-US" sz="5400" dirty="0">
                <a:solidFill>
                  <a:srgbClr val="990099"/>
                </a:solidFill>
              </a:rPr>
            </a:br>
            <a:r>
              <a:rPr lang="en-US" sz="5400" dirty="0">
                <a:solidFill>
                  <a:srgbClr val="990099"/>
                </a:solidFill>
              </a:rPr>
              <a:t>		</a:t>
            </a:r>
            <a:r>
              <a:rPr lang="en-US" sz="5400" dirty="0">
                <a:solidFill>
                  <a:srgbClr val="663300"/>
                </a:solidFill>
              </a:rPr>
              <a:t>WHAT IS </a:t>
            </a:r>
            <a:r>
              <a:rPr lang="en-US" sz="5400" u="sng" dirty="0">
                <a:solidFill>
                  <a:schemeClr val="tx1"/>
                </a:solidFill>
                <a:latin typeface="Arial Black" pitchFamily="34" charset="0"/>
              </a:rPr>
              <a:t>RISK</a:t>
            </a:r>
            <a:r>
              <a:rPr lang="en-US" sz="5400" dirty="0">
                <a:solidFill>
                  <a:srgbClr val="663300"/>
                </a:solidFill>
              </a:rPr>
              <a:t>?</a:t>
            </a:r>
            <a:endParaRPr lang="en-US" sz="5400" dirty="0">
              <a:solidFill>
                <a:srgbClr val="990099"/>
              </a:solidFill>
            </a:endParaRPr>
          </a:p>
        </p:txBody>
      </p:sp>
    </p:spTree>
    <p:extLst>
      <p:ext uri="{BB962C8B-B14F-4D97-AF65-F5344CB8AC3E}">
        <p14:creationId xmlns:p14="http://schemas.microsoft.com/office/powerpoint/2010/main" val="972392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818"/>
                                        </p:tgtEl>
                                        <p:attrNameLst>
                                          <p:attrName>style.visibility</p:attrName>
                                        </p:attrNameLst>
                                      </p:cBhvr>
                                      <p:to>
                                        <p:strVal val="visible"/>
                                      </p:to>
                                    </p:set>
                                    <p:anim calcmode="lin" valueType="num">
                                      <p:cBhvr additive="base">
                                        <p:cTn id="7" dur="500" fill="hold"/>
                                        <p:tgtEl>
                                          <p:spTgt spid="34818"/>
                                        </p:tgtEl>
                                        <p:attrNameLst>
                                          <p:attrName>ppt_x</p:attrName>
                                        </p:attrNameLst>
                                      </p:cBhvr>
                                      <p:tavLst>
                                        <p:tav tm="0">
                                          <p:val>
                                            <p:strVal val="0-#ppt_w/2"/>
                                          </p:val>
                                        </p:tav>
                                        <p:tav tm="100000">
                                          <p:val>
                                            <p:strVal val="#ppt_x"/>
                                          </p:val>
                                        </p:tav>
                                      </p:tavLst>
                                    </p:anim>
                                    <p:anim calcmode="lin" valueType="num">
                                      <p:cBhvr additive="base">
                                        <p:cTn id="8" dur="500" fill="hold"/>
                                        <p:tgtEl>
                                          <p:spTgt spid="348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978025" y="51240"/>
            <a:ext cx="6096000" cy="990600"/>
          </a:xfrm>
        </p:spPr>
        <p:txBody>
          <a:bodyPr/>
          <a:lstStyle/>
          <a:p>
            <a:pPr>
              <a:defRPr/>
            </a:pPr>
            <a:r>
              <a:rPr lang="en-US" sz="6000" dirty="0"/>
              <a:t>RISK IS ……… </a:t>
            </a:r>
          </a:p>
        </p:txBody>
      </p:sp>
      <p:grpSp>
        <p:nvGrpSpPr>
          <p:cNvPr id="2" name="Group 3"/>
          <p:cNvGrpSpPr>
            <a:grpSpLocks/>
          </p:cNvGrpSpPr>
          <p:nvPr/>
        </p:nvGrpSpPr>
        <p:grpSpPr bwMode="auto">
          <a:xfrm rot="774945">
            <a:off x="1749464" y="4031264"/>
            <a:ext cx="2711450" cy="2754313"/>
            <a:chOff x="286" y="2352"/>
            <a:chExt cx="1708" cy="1735"/>
          </a:xfrm>
        </p:grpSpPr>
        <p:grpSp>
          <p:nvGrpSpPr>
            <p:cNvPr id="9223" name="Group 4"/>
            <p:cNvGrpSpPr>
              <a:grpSpLocks/>
            </p:cNvGrpSpPr>
            <p:nvPr/>
          </p:nvGrpSpPr>
          <p:grpSpPr bwMode="auto">
            <a:xfrm rot="-809776">
              <a:off x="507" y="2352"/>
              <a:ext cx="1487" cy="351"/>
              <a:chOff x="507" y="2545"/>
              <a:chExt cx="1487" cy="351"/>
            </a:xfrm>
          </p:grpSpPr>
          <p:grpSp>
            <p:nvGrpSpPr>
              <p:cNvPr id="9231" name="Group 5"/>
              <p:cNvGrpSpPr>
                <a:grpSpLocks/>
              </p:cNvGrpSpPr>
              <p:nvPr/>
            </p:nvGrpSpPr>
            <p:grpSpPr bwMode="auto">
              <a:xfrm>
                <a:off x="517" y="2566"/>
                <a:ext cx="1465" cy="314"/>
                <a:chOff x="517" y="2566"/>
                <a:chExt cx="1465" cy="314"/>
              </a:xfrm>
            </p:grpSpPr>
            <p:sp>
              <p:nvSpPr>
                <p:cNvPr id="9251" name="Freeform 6"/>
                <p:cNvSpPr>
                  <a:spLocks/>
                </p:cNvSpPr>
                <p:nvPr/>
              </p:nvSpPr>
              <p:spPr bwMode="auto">
                <a:xfrm>
                  <a:off x="517" y="2662"/>
                  <a:ext cx="63" cy="140"/>
                </a:xfrm>
                <a:custGeom>
                  <a:avLst/>
                  <a:gdLst>
                    <a:gd name="T0" fmla="*/ 0 w 63"/>
                    <a:gd name="T1" fmla="*/ 22 h 140"/>
                    <a:gd name="T2" fmla="*/ 20 w 63"/>
                    <a:gd name="T3" fmla="*/ 0 h 140"/>
                    <a:gd name="T4" fmla="*/ 55 w 63"/>
                    <a:gd name="T5" fmla="*/ 0 h 140"/>
                    <a:gd name="T6" fmla="*/ 63 w 63"/>
                    <a:gd name="T7" fmla="*/ 32 h 140"/>
                    <a:gd name="T8" fmla="*/ 61 w 63"/>
                    <a:gd name="T9" fmla="*/ 127 h 140"/>
                    <a:gd name="T10" fmla="*/ 37 w 63"/>
                    <a:gd name="T11" fmla="*/ 140 h 140"/>
                    <a:gd name="T12" fmla="*/ 2 w 63"/>
                    <a:gd name="T13" fmla="*/ 121 h 140"/>
                    <a:gd name="T14" fmla="*/ 0 w 63"/>
                    <a:gd name="T15" fmla="*/ 56 h 140"/>
                    <a:gd name="T16" fmla="*/ 0 w 63"/>
                    <a:gd name="T17" fmla="*/ 22 h 1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140"/>
                    <a:gd name="T29" fmla="*/ 63 w 63"/>
                    <a:gd name="T30" fmla="*/ 140 h 1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140">
                      <a:moveTo>
                        <a:pt x="0" y="22"/>
                      </a:moveTo>
                      <a:lnTo>
                        <a:pt x="20" y="0"/>
                      </a:lnTo>
                      <a:lnTo>
                        <a:pt x="55" y="0"/>
                      </a:lnTo>
                      <a:lnTo>
                        <a:pt x="63" y="32"/>
                      </a:lnTo>
                      <a:lnTo>
                        <a:pt x="61" y="127"/>
                      </a:lnTo>
                      <a:lnTo>
                        <a:pt x="37" y="140"/>
                      </a:lnTo>
                      <a:lnTo>
                        <a:pt x="2" y="121"/>
                      </a:lnTo>
                      <a:lnTo>
                        <a:pt x="0" y="56"/>
                      </a:lnTo>
                      <a:lnTo>
                        <a:pt x="0" y="22"/>
                      </a:lnTo>
                      <a:close/>
                    </a:path>
                  </a:pathLst>
                </a:custGeom>
                <a:solidFill>
                  <a:srgbClr val="F9C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52" name="Freeform 7"/>
                <p:cNvSpPr>
                  <a:spLocks/>
                </p:cNvSpPr>
                <p:nvPr/>
              </p:nvSpPr>
              <p:spPr bwMode="auto">
                <a:xfrm>
                  <a:off x="908" y="2620"/>
                  <a:ext cx="91" cy="201"/>
                </a:xfrm>
                <a:custGeom>
                  <a:avLst/>
                  <a:gdLst>
                    <a:gd name="T0" fmla="*/ 10 w 91"/>
                    <a:gd name="T1" fmla="*/ 55 h 201"/>
                    <a:gd name="T2" fmla="*/ 12 w 91"/>
                    <a:gd name="T3" fmla="*/ 16 h 201"/>
                    <a:gd name="T4" fmla="*/ 35 w 91"/>
                    <a:gd name="T5" fmla="*/ 0 h 201"/>
                    <a:gd name="T6" fmla="*/ 70 w 91"/>
                    <a:gd name="T7" fmla="*/ 5 h 201"/>
                    <a:gd name="T8" fmla="*/ 91 w 91"/>
                    <a:gd name="T9" fmla="*/ 26 h 201"/>
                    <a:gd name="T10" fmla="*/ 81 w 91"/>
                    <a:gd name="T11" fmla="*/ 186 h 201"/>
                    <a:gd name="T12" fmla="*/ 41 w 91"/>
                    <a:gd name="T13" fmla="*/ 201 h 201"/>
                    <a:gd name="T14" fmla="*/ 0 w 91"/>
                    <a:gd name="T15" fmla="*/ 181 h 201"/>
                    <a:gd name="T16" fmla="*/ 10 w 91"/>
                    <a:gd name="T17" fmla="*/ 55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1"/>
                    <a:gd name="T28" fmla="*/ 0 h 201"/>
                    <a:gd name="T29" fmla="*/ 91 w 91"/>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1" h="201">
                      <a:moveTo>
                        <a:pt x="10" y="55"/>
                      </a:moveTo>
                      <a:lnTo>
                        <a:pt x="12" y="16"/>
                      </a:lnTo>
                      <a:lnTo>
                        <a:pt x="35" y="0"/>
                      </a:lnTo>
                      <a:lnTo>
                        <a:pt x="70" y="5"/>
                      </a:lnTo>
                      <a:lnTo>
                        <a:pt x="91" y="26"/>
                      </a:lnTo>
                      <a:lnTo>
                        <a:pt x="81" y="186"/>
                      </a:lnTo>
                      <a:lnTo>
                        <a:pt x="41" y="201"/>
                      </a:lnTo>
                      <a:lnTo>
                        <a:pt x="0" y="181"/>
                      </a:lnTo>
                      <a:lnTo>
                        <a:pt x="10" y="55"/>
                      </a:lnTo>
                      <a:close/>
                    </a:path>
                  </a:pathLst>
                </a:custGeom>
                <a:solidFill>
                  <a:srgbClr val="F9C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53" name="Freeform 8"/>
                <p:cNvSpPr>
                  <a:spLocks/>
                </p:cNvSpPr>
                <p:nvPr/>
              </p:nvSpPr>
              <p:spPr bwMode="auto">
                <a:xfrm>
                  <a:off x="1315" y="2613"/>
                  <a:ext cx="83" cy="218"/>
                </a:xfrm>
                <a:custGeom>
                  <a:avLst/>
                  <a:gdLst>
                    <a:gd name="T0" fmla="*/ 2 w 83"/>
                    <a:gd name="T1" fmla="*/ 22 h 218"/>
                    <a:gd name="T2" fmla="*/ 23 w 83"/>
                    <a:gd name="T3" fmla="*/ 0 h 218"/>
                    <a:gd name="T4" fmla="*/ 64 w 83"/>
                    <a:gd name="T5" fmla="*/ 0 h 218"/>
                    <a:gd name="T6" fmla="*/ 83 w 83"/>
                    <a:gd name="T7" fmla="*/ 24 h 218"/>
                    <a:gd name="T8" fmla="*/ 81 w 83"/>
                    <a:gd name="T9" fmla="*/ 203 h 218"/>
                    <a:gd name="T10" fmla="*/ 35 w 83"/>
                    <a:gd name="T11" fmla="*/ 218 h 218"/>
                    <a:gd name="T12" fmla="*/ 0 w 83"/>
                    <a:gd name="T13" fmla="*/ 198 h 218"/>
                    <a:gd name="T14" fmla="*/ 2 w 83"/>
                    <a:gd name="T15" fmla="*/ 22 h 218"/>
                    <a:gd name="T16" fmla="*/ 0 60000 65536"/>
                    <a:gd name="T17" fmla="*/ 0 60000 65536"/>
                    <a:gd name="T18" fmla="*/ 0 60000 65536"/>
                    <a:gd name="T19" fmla="*/ 0 60000 65536"/>
                    <a:gd name="T20" fmla="*/ 0 60000 65536"/>
                    <a:gd name="T21" fmla="*/ 0 60000 65536"/>
                    <a:gd name="T22" fmla="*/ 0 60000 65536"/>
                    <a:gd name="T23" fmla="*/ 0 60000 65536"/>
                    <a:gd name="T24" fmla="*/ 0 w 83"/>
                    <a:gd name="T25" fmla="*/ 0 h 218"/>
                    <a:gd name="T26" fmla="*/ 83 w 83"/>
                    <a:gd name="T27" fmla="*/ 218 h 2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3" h="218">
                      <a:moveTo>
                        <a:pt x="2" y="22"/>
                      </a:moveTo>
                      <a:lnTo>
                        <a:pt x="23" y="0"/>
                      </a:lnTo>
                      <a:lnTo>
                        <a:pt x="64" y="0"/>
                      </a:lnTo>
                      <a:lnTo>
                        <a:pt x="83" y="24"/>
                      </a:lnTo>
                      <a:lnTo>
                        <a:pt x="81" y="203"/>
                      </a:lnTo>
                      <a:lnTo>
                        <a:pt x="35" y="218"/>
                      </a:lnTo>
                      <a:lnTo>
                        <a:pt x="0" y="198"/>
                      </a:lnTo>
                      <a:lnTo>
                        <a:pt x="2" y="22"/>
                      </a:lnTo>
                      <a:close/>
                    </a:path>
                  </a:pathLst>
                </a:custGeom>
                <a:solidFill>
                  <a:srgbClr val="F9C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54" name="Freeform 9"/>
                <p:cNvSpPr>
                  <a:spLocks/>
                </p:cNvSpPr>
                <p:nvPr/>
              </p:nvSpPr>
              <p:spPr bwMode="auto">
                <a:xfrm>
                  <a:off x="1898" y="2566"/>
                  <a:ext cx="84" cy="314"/>
                </a:xfrm>
                <a:custGeom>
                  <a:avLst/>
                  <a:gdLst>
                    <a:gd name="T0" fmla="*/ 6 w 84"/>
                    <a:gd name="T1" fmla="*/ 23 h 314"/>
                    <a:gd name="T2" fmla="*/ 29 w 84"/>
                    <a:gd name="T3" fmla="*/ 0 h 314"/>
                    <a:gd name="T4" fmla="*/ 70 w 84"/>
                    <a:gd name="T5" fmla="*/ 0 h 314"/>
                    <a:gd name="T6" fmla="*/ 84 w 84"/>
                    <a:gd name="T7" fmla="*/ 39 h 314"/>
                    <a:gd name="T8" fmla="*/ 76 w 84"/>
                    <a:gd name="T9" fmla="*/ 285 h 314"/>
                    <a:gd name="T10" fmla="*/ 43 w 84"/>
                    <a:gd name="T11" fmla="*/ 314 h 314"/>
                    <a:gd name="T12" fmla="*/ 0 w 84"/>
                    <a:gd name="T13" fmla="*/ 280 h 314"/>
                    <a:gd name="T14" fmla="*/ 6 w 84"/>
                    <a:gd name="T15" fmla="*/ 23 h 314"/>
                    <a:gd name="T16" fmla="*/ 0 60000 65536"/>
                    <a:gd name="T17" fmla="*/ 0 60000 65536"/>
                    <a:gd name="T18" fmla="*/ 0 60000 65536"/>
                    <a:gd name="T19" fmla="*/ 0 60000 65536"/>
                    <a:gd name="T20" fmla="*/ 0 60000 65536"/>
                    <a:gd name="T21" fmla="*/ 0 60000 65536"/>
                    <a:gd name="T22" fmla="*/ 0 60000 65536"/>
                    <a:gd name="T23" fmla="*/ 0 60000 65536"/>
                    <a:gd name="T24" fmla="*/ 0 w 84"/>
                    <a:gd name="T25" fmla="*/ 0 h 314"/>
                    <a:gd name="T26" fmla="*/ 84 w 84"/>
                    <a:gd name="T27" fmla="*/ 314 h 3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 h="314">
                      <a:moveTo>
                        <a:pt x="6" y="23"/>
                      </a:moveTo>
                      <a:lnTo>
                        <a:pt x="29" y="0"/>
                      </a:lnTo>
                      <a:lnTo>
                        <a:pt x="70" y="0"/>
                      </a:lnTo>
                      <a:lnTo>
                        <a:pt x="84" y="39"/>
                      </a:lnTo>
                      <a:lnTo>
                        <a:pt x="76" y="285"/>
                      </a:lnTo>
                      <a:lnTo>
                        <a:pt x="43" y="314"/>
                      </a:lnTo>
                      <a:lnTo>
                        <a:pt x="0" y="280"/>
                      </a:lnTo>
                      <a:lnTo>
                        <a:pt x="6" y="23"/>
                      </a:lnTo>
                      <a:close/>
                    </a:path>
                  </a:pathLst>
                </a:custGeom>
                <a:solidFill>
                  <a:srgbClr val="F9C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55" name="Freeform 10"/>
                <p:cNvSpPr>
                  <a:spLocks/>
                </p:cNvSpPr>
                <p:nvPr/>
              </p:nvSpPr>
              <p:spPr bwMode="auto">
                <a:xfrm>
                  <a:off x="575" y="2668"/>
                  <a:ext cx="345" cy="121"/>
                </a:xfrm>
                <a:custGeom>
                  <a:avLst/>
                  <a:gdLst>
                    <a:gd name="T0" fmla="*/ 0 w 345"/>
                    <a:gd name="T1" fmla="*/ 17 h 121"/>
                    <a:gd name="T2" fmla="*/ 345 w 345"/>
                    <a:gd name="T3" fmla="*/ 0 h 121"/>
                    <a:gd name="T4" fmla="*/ 340 w 345"/>
                    <a:gd name="T5" fmla="*/ 121 h 121"/>
                    <a:gd name="T6" fmla="*/ 0 w 345"/>
                    <a:gd name="T7" fmla="*/ 121 h 121"/>
                    <a:gd name="T8" fmla="*/ 0 w 345"/>
                    <a:gd name="T9" fmla="*/ 17 h 121"/>
                    <a:gd name="T10" fmla="*/ 0 60000 65536"/>
                    <a:gd name="T11" fmla="*/ 0 60000 65536"/>
                    <a:gd name="T12" fmla="*/ 0 60000 65536"/>
                    <a:gd name="T13" fmla="*/ 0 60000 65536"/>
                    <a:gd name="T14" fmla="*/ 0 60000 65536"/>
                    <a:gd name="T15" fmla="*/ 0 w 345"/>
                    <a:gd name="T16" fmla="*/ 0 h 121"/>
                    <a:gd name="T17" fmla="*/ 345 w 345"/>
                    <a:gd name="T18" fmla="*/ 121 h 121"/>
                  </a:gdLst>
                  <a:ahLst/>
                  <a:cxnLst>
                    <a:cxn ang="T10">
                      <a:pos x="T0" y="T1"/>
                    </a:cxn>
                    <a:cxn ang="T11">
                      <a:pos x="T2" y="T3"/>
                    </a:cxn>
                    <a:cxn ang="T12">
                      <a:pos x="T4" y="T5"/>
                    </a:cxn>
                    <a:cxn ang="T13">
                      <a:pos x="T6" y="T7"/>
                    </a:cxn>
                    <a:cxn ang="T14">
                      <a:pos x="T8" y="T9"/>
                    </a:cxn>
                  </a:cxnLst>
                  <a:rect l="T15" t="T16" r="T17" b="T18"/>
                  <a:pathLst>
                    <a:path w="345" h="121">
                      <a:moveTo>
                        <a:pt x="0" y="17"/>
                      </a:moveTo>
                      <a:lnTo>
                        <a:pt x="345" y="0"/>
                      </a:lnTo>
                      <a:lnTo>
                        <a:pt x="340" y="121"/>
                      </a:lnTo>
                      <a:lnTo>
                        <a:pt x="0" y="121"/>
                      </a:lnTo>
                      <a:lnTo>
                        <a:pt x="0" y="17"/>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56" name="Freeform 11"/>
                <p:cNvSpPr>
                  <a:spLocks/>
                </p:cNvSpPr>
                <p:nvPr/>
              </p:nvSpPr>
              <p:spPr bwMode="auto">
                <a:xfrm>
                  <a:off x="987" y="2641"/>
                  <a:ext cx="336" cy="166"/>
                </a:xfrm>
                <a:custGeom>
                  <a:avLst/>
                  <a:gdLst>
                    <a:gd name="T0" fmla="*/ 14 w 336"/>
                    <a:gd name="T1" fmla="*/ 15 h 166"/>
                    <a:gd name="T2" fmla="*/ 336 w 336"/>
                    <a:gd name="T3" fmla="*/ 0 h 166"/>
                    <a:gd name="T4" fmla="*/ 331 w 336"/>
                    <a:gd name="T5" fmla="*/ 166 h 166"/>
                    <a:gd name="T6" fmla="*/ 0 w 336"/>
                    <a:gd name="T7" fmla="*/ 160 h 166"/>
                    <a:gd name="T8" fmla="*/ 14 w 336"/>
                    <a:gd name="T9" fmla="*/ 15 h 166"/>
                    <a:gd name="T10" fmla="*/ 0 60000 65536"/>
                    <a:gd name="T11" fmla="*/ 0 60000 65536"/>
                    <a:gd name="T12" fmla="*/ 0 60000 65536"/>
                    <a:gd name="T13" fmla="*/ 0 60000 65536"/>
                    <a:gd name="T14" fmla="*/ 0 60000 65536"/>
                    <a:gd name="T15" fmla="*/ 0 w 336"/>
                    <a:gd name="T16" fmla="*/ 0 h 166"/>
                    <a:gd name="T17" fmla="*/ 336 w 336"/>
                    <a:gd name="T18" fmla="*/ 166 h 166"/>
                  </a:gdLst>
                  <a:ahLst/>
                  <a:cxnLst>
                    <a:cxn ang="T10">
                      <a:pos x="T0" y="T1"/>
                    </a:cxn>
                    <a:cxn ang="T11">
                      <a:pos x="T2" y="T3"/>
                    </a:cxn>
                    <a:cxn ang="T12">
                      <a:pos x="T4" y="T5"/>
                    </a:cxn>
                    <a:cxn ang="T13">
                      <a:pos x="T6" y="T7"/>
                    </a:cxn>
                    <a:cxn ang="T14">
                      <a:pos x="T8" y="T9"/>
                    </a:cxn>
                  </a:cxnLst>
                  <a:rect l="T15" t="T16" r="T17" b="T18"/>
                  <a:pathLst>
                    <a:path w="336" h="166">
                      <a:moveTo>
                        <a:pt x="14" y="15"/>
                      </a:moveTo>
                      <a:lnTo>
                        <a:pt x="336" y="0"/>
                      </a:lnTo>
                      <a:lnTo>
                        <a:pt x="331" y="166"/>
                      </a:lnTo>
                      <a:lnTo>
                        <a:pt x="0" y="160"/>
                      </a:lnTo>
                      <a:lnTo>
                        <a:pt x="14" y="15"/>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57" name="Freeform 12"/>
                <p:cNvSpPr>
                  <a:spLocks/>
                </p:cNvSpPr>
                <p:nvPr/>
              </p:nvSpPr>
              <p:spPr bwMode="auto">
                <a:xfrm>
                  <a:off x="1394" y="2592"/>
                  <a:ext cx="512" cy="266"/>
                </a:xfrm>
                <a:custGeom>
                  <a:avLst/>
                  <a:gdLst>
                    <a:gd name="T0" fmla="*/ 7 w 512"/>
                    <a:gd name="T1" fmla="*/ 40 h 266"/>
                    <a:gd name="T2" fmla="*/ 512 w 512"/>
                    <a:gd name="T3" fmla="*/ 0 h 266"/>
                    <a:gd name="T4" fmla="*/ 503 w 512"/>
                    <a:gd name="T5" fmla="*/ 266 h 266"/>
                    <a:gd name="T6" fmla="*/ 0 w 512"/>
                    <a:gd name="T7" fmla="*/ 219 h 266"/>
                    <a:gd name="T8" fmla="*/ 7 w 512"/>
                    <a:gd name="T9" fmla="*/ 40 h 266"/>
                    <a:gd name="T10" fmla="*/ 0 60000 65536"/>
                    <a:gd name="T11" fmla="*/ 0 60000 65536"/>
                    <a:gd name="T12" fmla="*/ 0 60000 65536"/>
                    <a:gd name="T13" fmla="*/ 0 60000 65536"/>
                    <a:gd name="T14" fmla="*/ 0 60000 65536"/>
                    <a:gd name="T15" fmla="*/ 0 w 512"/>
                    <a:gd name="T16" fmla="*/ 0 h 266"/>
                    <a:gd name="T17" fmla="*/ 512 w 512"/>
                    <a:gd name="T18" fmla="*/ 266 h 266"/>
                  </a:gdLst>
                  <a:ahLst/>
                  <a:cxnLst>
                    <a:cxn ang="T10">
                      <a:pos x="T0" y="T1"/>
                    </a:cxn>
                    <a:cxn ang="T11">
                      <a:pos x="T2" y="T3"/>
                    </a:cxn>
                    <a:cxn ang="T12">
                      <a:pos x="T4" y="T5"/>
                    </a:cxn>
                    <a:cxn ang="T13">
                      <a:pos x="T6" y="T7"/>
                    </a:cxn>
                    <a:cxn ang="T14">
                      <a:pos x="T8" y="T9"/>
                    </a:cxn>
                  </a:cxnLst>
                  <a:rect l="T15" t="T16" r="T17" b="T18"/>
                  <a:pathLst>
                    <a:path w="512" h="266">
                      <a:moveTo>
                        <a:pt x="7" y="40"/>
                      </a:moveTo>
                      <a:lnTo>
                        <a:pt x="512" y="0"/>
                      </a:lnTo>
                      <a:lnTo>
                        <a:pt x="503" y="266"/>
                      </a:lnTo>
                      <a:lnTo>
                        <a:pt x="0" y="219"/>
                      </a:lnTo>
                      <a:lnTo>
                        <a:pt x="7" y="40"/>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9232" name="Group 13"/>
              <p:cNvGrpSpPr>
                <a:grpSpLocks/>
              </p:cNvGrpSpPr>
              <p:nvPr/>
            </p:nvGrpSpPr>
            <p:grpSpPr bwMode="auto">
              <a:xfrm>
                <a:off x="507" y="2545"/>
                <a:ext cx="1487" cy="351"/>
                <a:chOff x="507" y="2545"/>
                <a:chExt cx="1487" cy="351"/>
              </a:xfrm>
            </p:grpSpPr>
            <p:grpSp>
              <p:nvGrpSpPr>
                <p:cNvPr id="9233" name="Group 14"/>
                <p:cNvGrpSpPr>
                  <a:grpSpLocks/>
                </p:cNvGrpSpPr>
                <p:nvPr/>
              </p:nvGrpSpPr>
              <p:grpSpPr bwMode="auto">
                <a:xfrm>
                  <a:off x="507" y="2652"/>
                  <a:ext cx="87" cy="158"/>
                  <a:chOff x="507" y="2652"/>
                  <a:chExt cx="87" cy="158"/>
                </a:xfrm>
              </p:grpSpPr>
              <p:sp>
                <p:nvSpPr>
                  <p:cNvPr id="9249" name="Freeform 15"/>
                  <p:cNvSpPr>
                    <a:spLocks/>
                  </p:cNvSpPr>
                  <p:nvPr/>
                </p:nvSpPr>
                <p:spPr bwMode="auto">
                  <a:xfrm>
                    <a:off x="524" y="2652"/>
                    <a:ext cx="70" cy="158"/>
                  </a:xfrm>
                  <a:custGeom>
                    <a:avLst/>
                    <a:gdLst>
                      <a:gd name="T0" fmla="*/ 12 w 70"/>
                      <a:gd name="T1" fmla="*/ 44 h 158"/>
                      <a:gd name="T2" fmla="*/ 6 w 70"/>
                      <a:gd name="T3" fmla="*/ 28 h 158"/>
                      <a:gd name="T4" fmla="*/ 24 w 70"/>
                      <a:gd name="T5" fmla="*/ 20 h 158"/>
                      <a:gd name="T6" fmla="*/ 36 w 70"/>
                      <a:gd name="T7" fmla="*/ 26 h 158"/>
                      <a:gd name="T8" fmla="*/ 42 w 70"/>
                      <a:gd name="T9" fmla="*/ 37 h 158"/>
                      <a:gd name="T10" fmla="*/ 42 w 70"/>
                      <a:gd name="T11" fmla="*/ 121 h 158"/>
                      <a:gd name="T12" fmla="*/ 34 w 70"/>
                      <a:gd name="T13" fmla="*/ 136 h 158"/>
                      <a:gd name="T14" fmla="*/ 12 w 70"/>
                      <a:gd name="T15" fmla="*/ 132 h 158"/>
                      <a:gd name="T16" fmla="*/ 4 w 70"/>
                      <a:gd name="T17" fmla="*/ 121 h 158"/>
                      <a:gd name="T18" fmla="*/ 4 w 70"/>
                      <a:gd name="T19" fmla="*/ 141 h 158"/>
                      <a:gd name="T20" fmla="*/ 16 w 70"/>
                      <a:gd name="T21" fmla="*/ 152 h 158"/>
                      <a:gd name="T22" fmla="*/ 34 w 70"/>
                      <a:gd name="T23" fmla="*/ 158 h 158"/>
                      <a:gd name="T24" fmla="*/ 54 w 70"/>
                      <a:gd name="T25" fmla="*/ 152 h 158"/>
                      <a:gd name="T26" fmla="*/ 64 w 70"/>
                      <a:gd name="T27" fmla="*/ 132 h 158"/>
                      <a:gd name="T28" fmla="*/ 70 w 70"/>
                      <a:gd name="T29" fmla="*/ 114 h 158"/>
                      <a:gd name="T30" fmla="*/ 66 w 70"/>
                      <a:gd name="T31" fmla="*/ 33 h 158"/>
                      <a:gd name="T32" fmla="*/ 60 w 70"/>
                      <a:gd name="T33" fmla="*/ 17 h 158"/>
                      <a:gd name="T34" fmla="*/ 46 w 70"/>
                      <a:gd name="T35" fmla="*/ 0 h 158"/>
                      <a:gd name="T36" fmla="*/ 28 w 70"/>
                      <a:gd name="T37" fmla="*/ 0 h 158"/>
                      <a:gd name="T38" fmla="*/ 10 w 70"/>
                      <a:gd name="T39" fmla="*/ 4 h 158"/>
                      <a:gd name="T40" fmla="*/ 0 w 70"/>
                      <a:gd name="T41" fmla="*/ 17 h 158"/>
                      <a:gd name="T42" fmla="*/ 12 w 70"/>
                      <a:gd name="T43" fmla="*/ 44 h 15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0"/>
                      <a:gd name="T67" fmla="*/ 0 h 158"/>
                      <a:gd name="T68" fmla="*/ 70 w 70"/>
                      <a:gd name="T69" fmla="*/ 158 h 15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0" h="158">
                        <a:moveTo>
                          <a:pt x="12" y="44"/>
                        </a:moveTo>
                        <a:lnTo>
                          <a:pt x="6" y="28"/>
                        </a:lnTo>
                        <a:lnTo>
                          <a:pt x="24" y="20"/>
                        </a:lnTo>
                        <a:lnTo>
                          <a:pt x="36" y="26"/>
                        </a:lnTo>
                        <a:lnTo>
                          <a:pt x="42" y="37"/>
                        </a:lnTo>
                        <a:lnTo>
                          <a:pt x="42" y="121"/>
                        </a:lnTo>
                        <a:lnTo>
                          <a:pt x="34" y="136"/>
                        </a:lnTo>
                        <a:lnTo>
                          <a:pt x="12" y="132"/>
                        </a:lnTo>
                        <a:lnTo>
                          <a:pt x="4" y="121"/>
                        </a:lnTo>
                        <a:lnTo>
                          <a:pt x="4" y="141"/>
                        </a:lnTo>
                        <a:lnTo>
                          <a:pt x="16" y="152"/>
                        </a:lnTo>
                        <a:lnTo>
                          <a:pt x="34" y="158"/>
                        </a:lnTo>
                        <a:lnTo>
                          <a:pt x="54" y="152"/>
                        </a:lnTo>
                        <a:lnTo>
                          <a:pt x="64" y="132"/>
                        </a:lnTo>
                        <a:lnTo>
                          <a:pt x="70" y="114"/>
                        </a:lnTo>
                        <a:lnTo>
                          <a:pt x="66" y="33"/>
                        </a:lnTo>
                        <a:lnTo>
                          <a:pt x="60" y="17"/>
                        </a:lnTo>
                        <a:lnTo>
                          <a:pt x="46" y="0"/>
                        </a:lnTo>
                        <a:lnTo>
                          <a:pt x="28" y="0"/>
                        </a:lnTo>
                        <a:lnTo>
                          <a:pt x="10" y="4"/>
                        </a:lnTo>
                        <a:lnTo>
                          <a:pt x="0" y="17"/>
                        </a:lnTo>
                        <a:lnTo>
                          <a:pt x="12"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50" name="Freeform 16"/>
                  <p:cNvSpPr>
                    <a:spLocks/>
                  </p:cNvSpPr>
                  <p:nvPr/>
                </p:nvSpPr>
                <p:spPr bwMode="auto">
                  <a:xfrm>
                    <a:off x="507" y="2657"/>
                    <a:ext cx="57" cy="145"/>
                  </a:xfrm>
                  <a:custGeom>
                    <a:avLst/>
                    <a:gdLst>
                      <a:gd name="T0" fmla="*/ 31 w 57"/>
                      <a:gd name="T1" fmla="*/ 0 h 145"/>
                      <a:gd name="T2" fmla="*/ 8 w 57"/>
                      <a:gd name="T3" fmla="*/ 11 h 145"/>
                      <a:gd name="T4" fmla="*/ 0 w 57"/>
                      <a:gd name="T5" fmla="*/ 33 h 145"/>
                      <a:gd name="T6" fmla="*/ 6 w 57"/>
                      <a:gd name="T7" fmla="*/ 95 h 145"/>
                      <a:gd name="T8" fmla="*/ 8 w 57"/>
                      <a:gd name="T9" fmla="*/ 128 h 145"/>
                      <a:gd name="T10" fmla="*/ 18 w 57"/>
                      <a:gd name="T11" fmla="*/ 139 h 145"/>
                      <a:gd name="T12" fmla="*/ 37 w 57"/>
                      <a:gd name="T13" fmla="*/ 145 h 145"/>
                      <a:gd name="T14" fmla="*/ 57 w 57"/>
                      <a:gd name="T15" fmla="*/ 145 h 145"/>
                      <a:gd name="T16" fmla="*/ 31 w 57"/>
                      <a:gd name="T17" fmla="*/ 126 h 145"/>
                      <a:gd name="T18" fmla="*/ 24 w 57"/>
                      <a:gd name="T19" fmla="*/ 100 h 145"/>
                      <a:gd name="T20" fmla="*/ 26 w 57"/>
                      <a:gd name="T21" fmla="*/ 33 h 145"/>
                      <a:gd name="T22" fmla="*/ 31 w 57"/>
                      <a:gd name="T23" fmla="*/ 0 h 1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45"/>
                      <a:gd name="T38" fmla="*/ 57 w 57"/>
                      <a:gd name="T39" fmla="*/ 145 h 1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45">
                        <a:moveTo>
                          <a:pt x="31" y="0"/>
                        </a:moveTo>
                        <a:lnTo>
                          <a:pt x="8" y="11"/>
                        </a:lnTo>
                        <a:lnTo>
                          <a:pt x="0" y="33"/>
                        </a:lnTo>
                        <a:lnTo>
                          <a:pt x="6" y="95"/>
                        </a:lnTo>
                        <a:lnTo>
                          <a:pt x="8" y="128"/>
                        </a:lnTo>
                        <a:lnTo>
                          <a:pt x="18" y="139"/>
                        </a:lnTo>
                        <a:lnTo>
                          <a:pt x="37" y="145"/>
                        </a:lnTo>
                        <a:lnTo>
                          <a:pt x="57" y="145"/>
                        </a:lnTo>
                        <a:lnTo>
                          <a:pt x="31" y="126"/>
                        </a:lnTo>
                        <a:lnTo>
                          <a:pt x="24" y="100"/>
                        </a:lnTo>
                        <a:lnTo>
                          <a:pt x="26" y="33"/>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9234" name="Group 17"/>
                <p:cNvGrpSpPr>
                  <a:grpSpLocks/>
                </p:cNvGrpSpPr>
                <p:nvPr/>
              </p:nvGrpSpPr>
              <p:grpSpPr bwMode="auto">
                <a:xfrm>
                  <a:off x="903" y="2613"/>
                  <a:ext cx="106" cy="220"/>
                  <a:chOff x="903" y="2613"/>
                  <a:chExt cx="106" cy="220"/>
                </a:xfrm>
              </p:grpSpPr>
              <p:sp>
                <p:nvSpPr>
                  <p:cNvPr id="9247" name="Freeform 18"/>
                  <p:cNvSpPr>
                    <a:spLocks/>
                  </p:cNvSpPr>
                  <p:nvPr/>
                </p:nvSpPr>
                <p:spPr bwMode="auto">
                  <a:xfrm>
                    <a:off x="903" y="2613"/>
                    <a:ext cx="106" cy="220"/>
                  </a:xfrm>
                  <a:custGeom>
                    <a:avLst/>
                    <a:gdLst>
                      <a:gd name="T0" fmla="*/ 23 w 106"/>
                      <a:gd name="T1" fmla="*/ 18 h 220"/>
                      <a:gd name="T2" fmla="*/ 32 w 106"/>
                      <a:gd name="T3" fmla="*/ 5 h 220"/>
                      <a:gd name="T4" fmla="*/ 55 w 106"/>
                      <a:gd name="T5" fmla="*/ 0 h 220"/>
                      <a:gd name="T6" fmla="*/ 78 w 106"/>
                      <a:gd name="T7" fmla="*/ 5 h 220"/>
                      <a:gd name="T8" fmla="*/ 100 w 106"/>
                      <a:gd name="T9" fmla="*/ 16 h 220"/>
                      <a:gd name="T10" fmla="*/ 106 w 106"/>
                      <a:gd name="T11" fmla="*/ 40 h 220"/>
                      <a:gd name="T12" fmla="*/ 102 w 106"/>
                      <a:gd name="T13" fmla="*/ 176 h 220"/>
                      <a:gd name="T14" fmla="*/ 95 w 106"/>
                      <a:gd name="T15" fmla="*/ 209 h 220"/>
                      <a:gd name="T16" fmla="*/ 68 w 106"/>
                      <a:gd name="T17" fmla="*/ 220 h 220"/>
                      <a:gd name="T18" fmla="*/ 38 w 106"/>
                      <a:gd name="T19" fmla="*/ 220 h 220"/>
                      <a:gd name="T20" fmla="*/ 17 w 106"/>
                      <a:gd name="T21" fmla="*/ 209 h 220"/>
                      <a:gd name="T22" fmla="*/ 0 w 106"/>
                      <a:gd name="T23" fmla="*/ 191 h 220"/>
                      <a:gd name="T24" fmla="*/ 0 w 106"/>
                      <a:gd name="T25" fmla="*/ 176 h 220"/>
                      <a:gd name="T26" fmla="*/ 21 w 106"/>
                      <a:gd name="T27" fmla="*/ 187 h 220"/>
                      <a:gd name="T28" fmla="*/ 44 w 106"/>
                      <a:gd name="T29" fmla="*/ 196 h 220"/>
                      <a:gd name="T30" fmla="*/ 62 w 106"/>
                      <a:gd name="T31" fmla="*/ 187 h 220"/>
                      <a:gd name="T32" fmla="*/ 78 w 106"/>
                      <a:gd name="T33" fmla="*/ 176 h 220"/>
                      <a:gd name="T34" fmla="*/ 80 w 106"/>
                      <a:gd name="T35" fmla="*/ 142 h 220"/>
                      <a:gd name="T36" fmla="*/ 80 w 106"/>
                      <a:gd name="T37" fmla="*/ 33 h 220"/>
                      <a:gd name="T38" fmla="*/ 66 w 106"/>
                      <a:gd name="T39" fmla="*/ 22 h 220"/>
                      <a:gd name="T40" fmla="*/ 45 w 106"/>
                      <a:gd name="T41" fmla="*/ 24 h 220"/>
                      <a:gd name="T42" fmla="*/ 23 w 106"/>
                      <a:gd name="T43" fmla="*/ 18 h 2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220"/>
                      <a:gd name="T68" fmla="*/ 106 w 106"/>
                      <a:gd name="T69" fmla="*/ 220 h 2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220">
                        <a:moveTo>
                          <a:pt x="23" y="18"/>
                        </a:moveTo>
                        <a:lnTo>
                          <a:pt x="32" y="5"/>
                        </a:lnTo>
                        <a:lnTo>
                          <a:pt x="55" y="0"/>
                        </a:lnTo>
                        <a:lnTo>
                          <a:pt x="78" y="5"/>
                        </a:lnTo>
                        <a:lnTo>
                          <a:pt x="100" y="16"/>
                        </a:lnTo>
                        <a:lnTo>
                          <a:pt x="106" y="40"/>
                        </a:lnTo>
                        <a:lnTo>
                          <a:pt x="102" y="176"/>
                        </a:lnTo>
                        <a:lnTo>
                          <a:pt x="95" y="209"/>
                        </a:lnTo>
                        <a:lnTo>
                          <a:pt x="68" y="220"/>
                        </a:lnTo>
                        <a:lnTo>
                          <a:pt x="38" y="220"/>
                        </a:lnTo>
                        <a:lnTo>
                          <a:pt x="17" y="209"/>
                        </a:lnTo>
                        <a:lnTo>
                          <a:pt x="0" y="191"/>
                        </a:lnTo>
                        <a:lnTo>
                          <a:pt x="0" y="176"/>
                        </a:lnTo>
                        <a:lnTo>
                          <a:pt x="21" y="187"/>
                        </a:lnTo>
                        <a:lnTo>
                          <a:pt x="44" y="196"/>
                        </a:lnTo>
                        <a:lnTo>
                          <a:pt x="62" y="187"/>
                        </a:lnTo>
                        <a:lnTo>
                          <a:pt x="78" y="176"/>
                        </a:lnTo>
                        <a:lnTo>
                          <a:pt x="80" y="142"/>
                        </a:lnTo>
                        <a:lnTo>
                          <a:pt x="80" y="33"/>
                        </a:lnTo>
                        <a:lnTo>
                          <a:pt x="66" y="22"/>
                        </a:lnTo>
                        <a:lnTo>
                          <a:pt x="45" y="24"/>
                        </a:lnTo>
                        <a:lnTo>
                          <a:pt x="23"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48" name="Freeform 19"/>
                  <p:cNvSpPr>
                    <a:spLocks/>
                  </p:cNvSpPr>
                  <p:nvPr/>
                </p:nvSpPr>
                <p:spPr bwMode="auto">
                  <a:xfrm>
                    <a:off x="903" y="2615"/>
                    <a:ext cx="64" cy="202"/>
                  </a:xfrm>
                  <a:custGeom>
                    <a:avLst/>
                    <a:gdLst>
                      <a:gd name="T0" fmla="*/ 6 w 64"/>
                      <a:gd name="T1" fmla="*/ 27 h 202"/>
                      <a:gd name="T2" fmla="*/ 18 w 64"/>
                      <a:gd name="T3" fmla="*/ 11 h 202"/>
                      <a:gd name="T4" fmla="*/ 42 w 64"/>
                      <a:gd name="T5" fmla="*/ 0 h 202"/>
                      <a:gd name="T6" fmla="*/ 64 w 64"/>
                      <a:gd name="T7" fmla="*/ 9 h 202"/>
                      <a:gd name="T8" fmla="*/ 34 w 64"/>
                      <a:gd name="T9" fmla="*/ 27 h 202"/>
                      <a:gd name="T10" fmla="*/ 28 w 64"/>
                      <a:gd name="T11" fmla="*/ 44 h 202"/>
                      <a:gd name="T12" fmla="*/ 24 w 64"/>
                      <a:gd name="T13" fmla="*/ 173 h 202"/>
                      <a:gd name="T14" fmla="*/ 30 w 64"/>
                      <a:gd name="T15" fmla="*/ 189 h 202"/>
                      <a:gd name="T16" fmla="*/ 52 w 64"/>
                      <a:gd name="T17" fmla="*/ 202 h 202"/>
                      <a:gd name="T18" fmla="*/ 10 w 64"/>
                      <a:gd name="T19" fmla="*/ 195 h 202"/>
                      <a:gd name="T20" fmla="*/ 0 w 64"/>
                      <a:gd name="T21" fmla="*/ 178 h 202"/>
                      <a:gd name="T22" fmla="*/ 6 w 64"/>
                      <a:gd name="T23" fmla="*/ 27 h 2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
                      <a:gd name="T37" fmla="*/ 0 h 202"/>
                      <a:gd name="T38" fmla="*/ 64 w 64"/>
                      <a:gd name="T39" fmla="*/ 202 h 20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 h="202">
                        <a:moveTo>
                          <a:pt x="6" y="27"/>
                        </a:moveTo>
                        <a:lnTo>
                          <a:pt x="18" y="11"/>
                        </a:lnTo>
                        <a:lnTo>
                          <a:pt x="42" y="0"/>
                        </a:lnTo>
                        <a:lnTo>
                          <a:pt x="64" y="9"/>
                        </a:lnTo>
                        <a:lnTo>
                          <a:pt x="34" y="27"/>
                        </a:lnTo>
                        <a:lnTo>
                          <a:pt x="28" y="44"/>
                        </a:lnTo>
                        <a:lnTo>
                          <a:pt x="24" y="173"/>
                        </a:lnTo>
                        <a:lnTo>
                          <a:pt x="30" y="189"/>
                        </a:lnTo>
                        <a:lnTo>
                          <a:pt x="52" y="202"/>
                        </a:lnTo>
                        <a:lnTo>
                          <a:pt x="10" y="195"/>
                        </a:lnTo>
                        <a:lnTo>
                          <a:pt x="0" y="178"/>
                        </a:lnTo>
                        <a:lnTo>
                          <a:pt x="6"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9235" name="Group 20"/>
                <p:cNvGrpSpPr>
                  <a:grpSpLocks/>
                </p:cNvGrpSpPr>
                <p:nvPr/>
              </p:nvGrpSpPr>
              <p:grpSpPr bwMode="auto">
                <a:xfrm>
                  <a:off x="1304" y="2598"/>
                  <a:ext cx="106" cy="247"/>
                  <a:chOff x="1304" y="2598"/>
                  <a:chExt cx="106" cy="247"/>
                </a:xfrm>
              </p:grpSpPr>
              <p:sp>
                <p:nvSpPr>
                  <p:cNvPr id="9245" name="Freeform 21"/>
                  <p:cNvSpPr>
                    <a:spLocks/>
                  </p:cNvSpPr>
                  <p:nvPr/>
                </p:nvSpPr>
                <p:spPr bwMode="auto">
                  <a:xfrm>
                    <a:off x="1304" y="2598"/>
                    <a:ext cx="106" cy="247"/>
                  </a:xfrm>
                  <a:custGeom>
                    <a:avLst/>
                    <a:gdLst>
                      <a:gd name="T0" fmla="*/ 23 w 106"/>
                      <a:gd name="T1" fmla="*/ 20 h 247"/>
                      <a:gd name="T2" fmla="*/ 32 w 106"/>
                      <a:gd name="T3" fmla="*/ 6 h 247"/>
                      <a:gd name="T4" fmla="*/ 55 w 106"/>
                      <a:gd name="T5" fmla="*/ 0 h 247"/>
                      <a:gd name="T6" fmla="*/ 78 w 106"/>
                      <a:gd name="T7" fmla="*/ 6 h 247"/>
                      <a:gd name="T8" fmla="*/ 100 w 106"/>
                      <a:gd name="T9" fmla="*/ 18 h 247"/>
                      <a:gd name="T10" fmla="*/ 106 w 106"/>
                      <a:gd name="T11" fmla="*/ 45 h 247"/>
                      <a:gd name="T12" fmla="*/ 102 w 106"/>
                      <a:gd name="T13" fmla="*/ 198 h 247"/>
                      <a:gd name="T14" fmla="*/ 95 w 106"/>
                      <a:gd name="T15" fmla="*/ 235 h 247"/>
                      <a:gd name="T16" fmla="*/ 68 w 106"/>
                      <a:gd name="T17" fmla="*/ 247 h 247"/>
                      <a:gd name="T18" fmla="*/ 38 w 106"/>
                      <a:gd name="T19" fmla="*/ 247 h 247"/>
                      <a:gd name="T20" fmla="*/ 17 w 106"/>
                      <a:gd name="T21" fmla="*/ 235 h 247"/>
                      <a:gd name="T22" fmla="*/ 0 w 106"/>
                      <a:gd name="T23" fmla="*/ 214 h 247"/>
                      <a:gd name="T24" fmla="*/ 0 w 106"/>
                      <a:gd name="T25" fmla="*/ 198 h 247"/>
                      <a:gd name="T26" fmla="*/ 21 w 106"/>
                      <a:gd name="T27" fmla="*/ 210 h 247"/>
                      <a:gd name="T28" fmla="*/ 44 w 106"/>
                      <a:gd name="T29" fmla="*/ 220 h 247"/>
                      <a:gd name="T30" fmla="*/ 62 w 106"/>
                      <a:gd name="T31" fmla="*/ 210 h 247"/>
                      <a:gd name="T32" fmla="*/ 78 w 106"/>
                      <a:gd name="T33" fmla="*/ 198 h 247"/>
                      <a:gd name="T34" fmla="*/ 80 w 106"/>
                      <a:gd name="T35" fmla="*/ 159 h 247"/>
                      <a:gd name="T36" fmla="*/ 80 w 106"/>
                      <a:gd name="T37" fmla="*/ 37 h 247"/>
                      <a:gd name="T38" fmla="*/ 66 w 106"/>
                      <a:gd name="T39" fmla="*/ 24 h 247"/>
                      <a:gd name="T40" fmla="*/ 45 w 106"/>
                      <a:gd name="T41" fmla="*/ 27 h 247"/>
                      <a:gd name="T42" fmla="*/ 23 w 106"/>
                      <a:gd name="T43" fmla="*/ 20 h 24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247"/>
                      <a:gd name="T68" fmla="*/ 106 w 106"/>
                      <a:gd name="T69" fmla="*/ 247 h 24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247">
                        <a:moveTo>
                          <a:pt x="23" y="20"/>
                        </a:moveTo>
                        <a:lnTo>
                          <a:pt x="32" y="6"/>
                        </a:lnTo>
                        <a:lnTo>
                          <a:pt x="55" y="0"/>
                        </a:lnTo>
                        <a:lnTo>
                          <a:pt x="78" y="6"/>
                        </a:lnTo>
                        <a:lnTo>
                          <a:pt x="100" y="18"/>
                        </a:lnTo>
                        <a:lnTo>
                          <a:pt x="106" y="45"/>
                        </a:lnTo>
                        <a:lnTo>
                          <a:pt x="102" y="198"/>
                        </a:lnTo>
                        <a:lnTo>
                          <a:pt x="95" y="235"/>
                        </a:lnTo>
                        <a:lnTo>
                          <a:pt x="68" y="247"/>
                        </a:lnTo>
                        <a:lnTo>
                          <a:pt x="38" y="247"/>
                        </a:lnTo>
                        <a:lnTo>
                          <a:pt x="17" y="235"/>
                        </a:lnTo>
                        <a:lnTo>
                          <a:pt x="0" y="214"/>
                        </a:lnTo>
                        <a:lnTo>
                          <a:pt x="0" y="198"/>
                        </a:lnTo>
                        <a:lnTo>
                          <a:pt x="21" y="210"/>
                        </a:lnTo>
                        <a:lnTo>
                          <a:pt x="44" y="220"/>
                        </a:lnTo>
                        <a:lnTo>
                          <a:pt x="62" y="210"/>
                        </a:lnTo>
                        <a:lnTo>
                          <a:pt x="78" y="198"/>
                        </a:lnTo>
                        <a:lnTo>
                          <a:pt x="80" y="159"/>
                        </a:lnTo>
                        <a:lnTo>
                          <a:pt x="80" y="37"/>
                        </a:lnTo>
                        <a:lnTo>
                          <a:pt x="66" y="24"/>
                        </a:lnTo>
                        <a:lnTo>
                          <a:pt x="45" y="27"/>
                        </a:lnTo>
                        <a:lnTo>
                          <a:pt x="23"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46" name="Freeform 22"/>
                  <p:cNvSpPr>
                    <a:spLocks/>
                  </p:cNvSpPr>
                  <p:nvPr/>
                </p:nvSpPr>
                <p:spPr bwMode="auto">
                  <a:xfrm>
                    <a:off x="1304" y="2599"/>
                    <a:ext cx="64" cy="229"/>
                  </a:xfrm>
                  <a:custGeom>
                    <a:avLst/>
                    <a:gdLst>
                      <a:gd name="T0" fmla="*/ 6 w 64"/>
                      <a:gd name="T1" fmla="*/ 31 h 229"/>
                      <a:gd name="T2" fmla="*/ 18 w 64"/>
                      <a:gd name="T3" fmla="*/ 12 h 229"/>
                      <a:gd name="T4" fmla="*/ 42 w 64"/>
                      <a:gd name="T5" fmla="*/ 0 h 229"/>
                      <a:gd name="T6" fmla="*/ 64 w 64"/>
                      <a:gd name="T7" fmla="*/ 10 h 229"/>
                      <a:gd name="T8" fmla="*/ 34 w 64"/>
                      <a:gd name="T9" fmla="*/ 31 h 229"/>
                      <a:gd name="T10" fmla="*/ 28 w 64"/>
                      <a:gd name="T11" fmla="*/ 50 h 229"/>
                      <a:gd name="T12" fmla="*/ 24 w 64"/>
                      <a:gd name="T13" fmla="*/ 196 h 229"/>
                      <a:gd name="T14" fmla="*/ 30 w 64"/>
                      <a:gd name="T15" fmla="*/ 215 h 229"/>
                      <a:gd name="T16" fmla="*/ 52 w 64"/>
                      <a:gd name="T17" fmla="*/ 229 h 229"/>
                      <a:gd name="T18" fmla="*/ 10 w 64"/>
                      <a:gd name="T19" fmla="*/ 221 h 229"/>
                      <a:gd name="T20" fmla="*/ 0 w 64"/>
                      <a:gd name="T21" fmla="*/ 202 h 229"/>
                      <a:gd name="T22" fmla="*/ 6 w 64"/>
                      <a:gd name="T23" fmla="*/ 31 h 2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
                      <a:gd name="T37" fmla="*/ 0 h 229"/>
                      <a:gd name="T38" fmla="*/ 64 w 64"/>
                      <a:gd name="T39" fmla="*/ 229 h 2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 h="229">
                        <a:moveTo>
                          <a:pt x="6" y="31"/>
                        </a:moveTo>
                        <a:lnTo>
                          <a:pt x="18" y="12"/>
                        </a:lnTo>
                        <a:lnTo>
                          <a:pt x="42" y="0"/>
                        </a:lnTo>
                        <a:lnTo>
                          <a:pt x="64" y="10"/>
                        </a:lnTo>
                        <a:lnTo>
                          <a:pt x="34" y="31"/>
                        </a:lnTo>
                        <a:lnTo>
                          <a:pt x="28" y="50"/>
                        </a:lnTo>
                        <a:lnTo>
                          <a:pt x="24" y="196"/>
                        </a:lnTo>
                        <a:lnTo>
                          <a:pt x="30" y="215"/>
                        </a:lnTo>
                        <a:lnTo>
                          <a:pt x="52" y="229"/>
                        </a:lnTo>
                        <a:lnTo>
                          <a:pt x="10" y="221"/>
                        </a:lnTo>
                        <a:lnTo>
                          <a:pt x="0" y="202"/>
                        </a:lnTo>
                        <a:lnTo>
                          <a:pt x="6"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nvGrpSpPr>
                <p:cNvPr id="9236" name="Group 23"/>
                <p:cNvGrpSpPr>
                  <a:grpSpLocks/>
                </p:cNvGrpSpPr>
                <p:nvPr/>
              </p:nvGrpSpPr>
              <p:grpSpPr bwMode="auto">
                <a:xfrm>
                  <a:off x="1888" y="2545"/>
                  <a:ext cx="106" cy="351"/>
                  <a:chOff x="1888" y="2545"/>
                  <a:chExt cx="106" cy="351"/>
                </a:xfrm>
              </p:grpSpPr>
              <p:sp>
                <p:nvSpPr>
                  <p:cNvPr id="9243" name="Freeform 24"/>
                  <p:cNvSpPr>
                    <a:spLocks/>
                  </p:cNvSpPr>
                  <p:nvPr/>
                </p:nvSpPr>
                <p:spPr bwMode="auto">
                  <a:xfrm>
                    <a:off x="1888" y="2545"/>
                    <a:ext cx="106" cy="351"/>
                  </a:xfrm>
                  <a:custGeom>
                    <a:avLst/>
                    <a:gdLst>
                      <a:gd name="T0" fmla="*/ 23 w 106"/>
                      <a:gd name="T1" fmla="*/ 29 h 351"/>
                      <a:gd name="T2" fmla="*/ 32 w 106"/>
                      <a:gd name="T3" fmla="*/ 9 h 351"/>
                      <a:gd name="T4" fmla="*/ 55 w 106"/>
                      <a:gd name="T5" fmla="*/ 0 h 351"/>
                      <a:gd name="T6" fmla="*/ 78 w 106"/>
                      <a:gd name="T7" fmla="*/ 9 h 351"/>
                      <a:gd name="T8" fmla="*/ 100 w 106"/>
                      <a:gd name="T9" fmla="*/ 26 h 351"/>
                      <a:gd name="T10" fmla="*/ 106 w 106"/>
                      <a:gd name="T11" fmla="*/ 64 h 351"/>
                      <a:gd name="T12" fmla="*/ 102 w 106"/>
                      <a:gd name="T13" fmla="*/ 281 h 351"/>
                      <a:gd name="T14" fmla="*/ 95 w 106"/>
                      <a:gd name="T15" fmla="*/ 334 h 351"/>
                      <a:gd name="T16" fmla="*/ 68 w 106"/>
                      <a:gd name="T17" fmla="*/ 351 h 351"/>
                      <a:gd name="T18" fmla="*/ 38 w 106"/>
                      <a:gd name="T19" fmla="*/ 351 h 351"/>
                      <a:gd name="T20" fmla="*/ 17 w 106"/>
                      <a:gd name="T21" fmla="*/ 334 h 351"/>
                      <a:gd name="T22" fmla="*/ 0 w 106"/>
                      <a:gd name="T23" fmla="*/ 305 h 351"/>
                      <a:gd name="T24" fmla="*/ 0 w 106"/>
                      <a:gd name="T25" fmla="*/ 281 h 351"/>
                      <a:gd name="T26" fmla="*/ 21 w 106"/>
                      <a:gd name="T27" fmla="*/ 299 h 351"/>
                      <a:gd name="T28" fmla="*/ 44 w 106"/>
                      <a:gd name="T29" fmla="*/ 313 h 351"/>
                      <a:gd name="T30" fmla="*/ 62 w 106"/>
                      <a:gd name="T31" fmla="*/ 299 h 351"/>
                      <a:gd name="T32" fmla="*/ 78 w 106"/>
                      <a:gd name="T33" fmla="*/ 281 h 351"/>
                      <a:gd name="T34" fmla="*/ 80 w 106"/>
                      <a:gd name="T35" fmla="*/ 226 h 351"/>
                      <a:gd name="T36" fmla="*/ 80 w 106"/>
                      <a:gd name="T37" fmla="*/ 52 h 351"/>
                      <a:gd name="T38" fmla="*/ 66 w 106"/>
                      <a:gd name="T39" fmla="*/ 35 h 351"/>
                      <a:gd name="T40" fmla="*/ 45 w 106"/>
                      <a:gd name="T41" fmla="*/ 38 h 351"/>
                      <a:gd name="T42" fmla="*/ 23 w 106"/>
                      <a:gd name="T43" fmla="*/ 29 h 3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351"/>
                      <a:gd name="T68" fmla="*/ 106 w 106"/>
                      <a:gd name="T69" fmla="*/ 351 h 35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351">
                        <a:moveTo>
                          <a:pt x="23" y="29"/>
                        </a:moveTo>
                        <a:lnTo>
                          <a:pt x="32" y="9"/>
                        </a:lnTo>
                        <a:lnTo>
                          <a:pt x="55" y="0"/>
                        </a:lnTo>
                        <a:lnTo>
                          <a:pt x="78" y="9"/>
                        </a:lnTo>
                        <a:lnTo>
                          <a:pt x="100" y="26"/>
                        </a:lnTo>
                        <a:lnTo>
                          <a:pt x="106" y="64"/>
                        </a:lnTo>
                        <a:lnTo>
                          <a:pt x="102" y="281"/>
                        </a:lnTo>
                        <a:lnTo>
                          <a:pt x="95" y="334"/>
                        </a:lnTo>
                        <a:lnTo>
                          <a:pt x="68" y="351"/>
                        </a:lnTo>
                        <a:lnTo>
                          <a:pt x="38" y="351"/>
                        </a:lnTo>
                        <a:lnTo>
                          <a:pt x="17" y="334"/>
                        </a:lnTo>
                        <a:lnTo>
                          <a:pt x="0" y="305"/>
                        </a:lnTo>
                        <a:lnTo>
                          <a:pt x="0" y="281"/>
                        </a:lnTo>
                        <a:lnTo>
                          <a:pt x="21" y="299"/>
                        </a:lnTo>
                        <a:lnTo>
                          <a:pt x="44" y="313"/>
                        </a:lnTo>
                        <a:lnTo>
                          <a:pt x="62" y="299"/>
                        </a:lnTo>
                        <a:lnTo>
                          <a:pt x="78" y="281"/>
                        </a:lnTo>
                        <a:lnTo>
                          <a:pt x="80" y="226"/>
                        </a:lnTo>
                        <a:lnTo>
                          <a:pt x="80" y="52"/>
                        </a:lnTo>
                        <a:lnTo>
                          <a:pt x="66" y="35"/>
                        </a:lnTo>
                        <a:lnTo>
                          <a:pt x="45" y="38"/>
                        </a:lnTo>
                        <a:lnTo>
                          <a:pt x="23"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44" name="Freeform 25"/>
                  <p:cNvSpPr>
                    <a:spLocks/>
                  </p:cNvSpPr>
                  <p:nvPr/>
                </p:nvSpPr>
                <p:spPr bwMode="auto">
                  <a:xfrm>
                    <a:off x="1888" y="2547"/>
                    <a:ext cx="64" cy="325"/>
                  </a:xfrm>
                  <a:custGeom>
                    <a:avLst/>
                    <a:gdLst>
                      <a:gd name="T0" fmla="*/ 6 w 64"/>
                      <a:gd name="T1" fmla="*/ 44 h 325"/>
                      <a:gd name="T2" fmla="*/ 18 w 64"/>
                      <a:gd name="T3" fmla="*/ 18 h 325"/>
                      <a:gd name="T4" fmla="*/ 42 w 64"/>
                      <a:gd name="T5" fmla="*/ 0 h 325"/>
                      <a:gd name="T6" fmla="*/ 64 w 64"/>
                      <a:gd name="T7" fmla="*/ 15 h 325"/>
                      <a:gd name="T8" fmla="*/ 34 w 64"/>
                      <a:gd name="T9" fmla="*/ 44 h 325"/>
                      <a:gd name="T10" fmla="*/ 28 w 64"/>
                      <a:gd name="T11" fmla="*/ 70 h 325"/>
                      <a:gd name="T12" fmla="*/ 24 w 64"/>
                      <a:gd name="T13" fmla="*/ 278 h 325"/>
                      <a:gd name="T14" fmla="*/ 30 w 64"/>
                      <a:gd name="T15" fmla="*/ 305 h 325"/>
                      <a:gd name="T16" fmla="*/ 52 w 64"/>
                      <a:gd name="T17" fmla="*/ 325 h 325"/>
                      <a:gd name="T18" fmla="*/ 10 w 64"/>
                      <a:gd name="T19" fmla="*/ 313 h 325"/>
                      <a:gd name="T20" fmla="*/ 0 w 64"/>
                      <a:gd name="T21" fmla="*/ 287 h 325"/>
                      <a:gd name="T22" fmla="*/ 6 w 64"/>
                      <a:gd name="T23" fmla="*/ 44 h 3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
                      <a:gd name="T37" fmla="*/ 0 h 325"/>
                      <a:gd name="T38" fmla="*/ 64 w 64"/>
                      <a:gd name="T39" fmla="*/ 325 h 3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 h="325">
                        <a:moveTo>
                          <a:pt x="6" y="44"/>
                        </a:moveTo>
                        <a:lnTo>
                          <a:pt x="18" y="18"/>
                        </a:lnTo>
                        <a:lnTo>
                          <a:pt x="42" y="0"/>
                        </a:lnTo>
                        <a:lnTo>
                          <a:pt x="64" y="15"/>
                        </a:lnTo>
                        <a:lnTo>
                          <a:pt x="34" y="44"/>
                        </a:lnTo>
                        <a:lnTo>
                          <a:pt x="28" y="70"/>
                        </a:lnTo>
                        <a:lnTo>
                          <a:pt x="24" y="278"/>
                        </a:lnTo>
                        <a:lnTo>
                          <a:pt x="30" y="305"/>
                        </a:lnTo>
                        <a:lnTo>
                          <a:pt x="52" y="325"/>
                        </a:lnTo>
                        <a:lnTo>
                          <a:pt x="10" y="313"/>
                        </a:lnTo>
                        <a:lnTo>
                          <a:pt x="0" y="287"/>
                        </a:lnTo>
                        <a:lnTo>
                          <a:pt x="6"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sp>
              <p:nvSpPr>
                <p:cNvPr id="9237" name="Freeform 26"/>
                <p:cNvSpPr>
                  <a:spLocks/>
                </p:cNvSpPr>
                <p:nvPr/>
              </p:nvSpPr>
              <p:spPr bwMode="auto">
                <a:xfrm>
                  <a:off x="1385" y="2573"/>
                  <a:ext cx="532" cy="75"/>
                </a:xfrm>
                <a:custGeom>
                  <a:avLst/>
                  <a:gdLst>
                    <a:gd name="T0" fmla="*/ 0 w 532"/>
                    <a:gd name="T1" fmla="*/ 51 h 75"/>
                    <a:gd name="T2" fmla="*/ 532 w 532"/>
                    <a:gd name="T3" fmla="*/ 0 h 75"/>
                    <a:gd name="T4" fmla="*/ 521 w 532"/>
                    <a:gd name="T5" fmla="*/ 34 h 75"/>
                    <a:gd name="T6" fmla="*/ 9 w 532"/>
                    <a:gd name="T7" fmla="*/ 75 h 75"/>
                    <a:gd name="T8" fmla="*/ 0 w 532"/>
                    <a:gd name="T9" fmla="*/ 51 h 75"/>
                    <a:gd name="T10" fmla="*/ 0 60000 65536"/>
                    <a:gd name="T11" fmla="*/ 0 60000 65536"/>
                    <a:gd name="T12" fmla="*/ 0 60000 65536"/>
                    <a:gd name="T13" fmla="*/ 0 60000 65536"/>
                    <a:gd name="T14" fmla="*/ 0 60000 65536"/>
                    <a:gd name="T15" fmla="*/ 0 w 532"/>
                    <a:gd name="T16" fmla="*/ 0 h 75"/>
                    <a:gd name="T17" fmla="*/ 532 w 532"/>
                    <a:gd name="T18" fmla="*/ 75 h 75"/>
                  </a:gdLst>
                  <a:ahLst/>
                  <a:cxnLst>
                    <a:cxn ang="T10">
                      <a:pos x="T0" y="T1"/>
                    </a:cxn>
                    <a:cxn ang="T11">
                      <a:pos x="T2" y="T3"/>
                    </a:cxn>
                    <a:cxn ang="T12">
                      <a:pos x="T4" y="T5"/>
                    </a:cxn>
                    <a:cxn ang="T13">
                      <a:pos x="T6" y="T7"/>
                    </a:cxn>
                    <a:cxn ang="T14">
                      <a:pos x="T8" y="T9"/>
                    </a:cxn>
                  </a:cxnLst>
                  <a:rect l="T15" t="T16" r="T17" b="T18"/>
                  <a:pathLst>
                    <a:path w="532" h="75">
                      <a:moveTo>
                        <a:pt x="0" y="51"/>
                      </a:moveTo>
                      <a:lnTo>
                        <a:pt x="532" y="0"/>
                      </a:lnTo>
                      <a:lnTo>
                        <a:pt x="521" y="34"/>
                      </a:lnTo>
                      <a:lnTo>
                        <a:pt x="9" y="75"/>
                      </a:ln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38" name="Freeform 27"/>
                <p:cNvSpPr>
                  <a:spLocks/>
                </p:cNvSpPr>
                <p:nvPr/>
              </p:nvSpPr>
              <p:spPr bwMode="auto">
                <a:xfrm>
                  <a:off x="1388" y="2797"/>
                  <a:ext cx="531" cy="71"/>
                </a:xfrm>
                <a:custGeom>
                  <a:avLst/>
                  <a:gdLst>
                    <a:gd name="T0" fmla="*/ 0 w 531"/>
                    <a:gd name="T1" fmla="*/ 0 h 71"/>
                    <a:gd name="T2" fmla="*/ 520 w 531"/>
                    <a:gd name="T3" fmla="*/ 41 h 71"/>
                    <a:gd name="T4" fmla="*/ 531 w 531"/>
                    <a:gd name="T5" fmla="*/ 71 h 71"/>
                    <a:gd name="T6" fmla="*/ 0 w 531"/>
                    <a:gd name="T7" fmla="*/ 24 h 71"/>
                    <a:gd name="T8" fmla="*/ 0 w 531"/>
                    <a:gd name="T9" fmla="*/ 0 h 71"/>
                    <a:gd name="T10" fmla="*/ 0 60000 65536"/>
                    <a:gd name="T11" fmla="*/ 0 60000 65536"/>
                    <a:gd name="T12" fmla="*/ 0 60000 65536"/>
                    <a:gd name="T13" fmla="*/ 0 60000 65536"/>
                    <a:gd name="T14" fmla="*/ 0 60000 65536"/>
                    <a:gd name="T15" fmla="*/ 0 w 531"/>
                    <a:gd name="T16" fmla="*/ 0 h 71"/>
                    <a:gd name="T17" fmla="*/ 531 w 531"/>
                    <a:gd name="T18" fmla="*/ 71 h 71"/>
                  </a:gdLst>
                  <a:ahLst/>
                  <a:cxnLst>
                    <a:cxn ang="T10">
                      <a:pos x="T0" y="T1"/>
                    </a:cxn>
                    <a:cxn ang="T11">
                      <a:pos x="T2" y="T3"/>
                    </a:cxn>
                    <a:cxn ang="T12">
                      <a:pos x="T4" y="T5"/>
                    </a:cxn>
                    <a:cxn ang="T13">
                      <a:pos x="T6" y="T7"/>
                    </a:cxn>
                    <a:cxn ang="T14">
                      <a:pos x="T8" y="T9"/>
                    </a:cxn>
                  </a:cxnLst>
                  <a:rect l="T15" t="T16" r="T17" b="T18"/>
                  <a:pathLst>
                    <a:path w="531" h="71">
                      <a:moveTo>
                        <a:pt x="0" y="0"/>
                      </a:moveTo>
                      <a:lnTo>
                        <a:pt x="520" y="41"/>
                      </a:lnTo>
                      <a:lnTo>
                        <a:pt x="531" y="71"/>
                      </a:lnTo>
                      <a:lnTo>
                        <a:pt x="0" y="2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39" name="Freeform 28"/>
                <p:cNvSpPr>
                  <a:spLocks/>
                </p:cNvSpPr>
                <p:nvPr/>
              </p:nvSpPr>
              <p:spPr bwMode="auto">
                <a:xfrm>
                  <a:off x="991" y="2626"/>
                  <a:ext cx="337" cy="44"/>
                </a:xfrm>
                <a:custGeom>
                  <a:avLst/>
                  <a:gdLst>
                    <a:gd name="T0" fmla="*/ 7 w 337"/>
                    <a:gd name="T1" fmla="*/ 19 h 44"/>
                    <a:gd name="T2" fmla="*/ 333 w 337"/>
                    <a:gd name="T3" fmla="*/ 0 h 44"/>
                    <a:gd name="T4" fmla="*/ 337 w 337"/>
                    <a:gd name="T5" fmla="*/ 36 h 44"/>
                    <a:gd name="T6" fmla="*/ 0 w 337"/>
                    <a:gd name="T7" fmla="*/ 44 h 44"/>
                    <a:gd name="T8" fmla="*/ 7 w 337"/>
                    <a:gd name="T9" fmla="*/ 19 h 44"/>
                    <a:gd name="T10" fmla="*/ 0 60000 65536"/>
                    <a:gd name="T11" fmla="*/ 0 60000 65536"/>
                    <a:gd name="T12" fmla="*/ 0 60000 65536"/>
                    <a:gd name="T13" fmla="*/ 0 60000 65536"/>
                    <a:gd name="T14" fmla="*/ 0 60000 65536"/>
                    <a:gd name="T15" fmla="*/ 0 w 337"/>
                    <a:gd name="T16" fmla="*/ 0 h 44"/>
                    <a:gd name="T17" fmla="*/ 337 w 337"/>
                    <a:gd name="T18" fmla="*/ 44 h 44"/>
                  </a:gdLst>
                  <a:ahLst/>
                  <a:cxnLst>
                    <a:cxn ang="T10">
                      <a:pos x="T0" y="T1"/>
                    </a:cxn>
                    <a:cxn ang="T11">
                      <a:pos x="T2" y="T3"/>
                    </a:cxn>
                    <a:cxn ang="T12">
                      <a:pos x="T4" y="T5"/>
                    </a:cxn>
                    <a:cxn ang="T13">
                      <a:pos x="T6" y="T7"/>
                    </a:cxn>
                    <a:cxn ang="T14">
                      <a:pos x="T8" y="T9"/>
                    </a:cxn>
                  </a:cxnLst>
                  <a:rect l="T15" t="T16" r="T17" b="T18"/>
                  <a:pathLst>
                    <a:path w="337" h="44">
                      <a:moveTo>
                        <a:pt x="7" y="19"/>
                      </a:moveTo>
                      <a:lnTo>
                        <a:pt x="333" y="0"/>
                      </a:lnTo>
                      <a:lnTo>
                        <a:pt x="337" y="36"/>
                      </a:lnTo>
                      <a:lnTo>
                        <a:pt x="0" y="44"/>
                      </a:lnTo>
                      <a:lnTo>
                        <a:pt x="7"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40" name="Freeform 29"/>
                <p:cNvSpPr>
                  <a:spLocks/>
                </p:cNvSpPr>
                <p:nvPr/>
              </p:nvSpPr>
              <p:spPr bwMode="auto">
                <a:xfrm>
                  <a:off x="982" y="2783"/>
                  <a:ext cx="341" cy="38"/>
                </a:xfrm>
                <a:custGeom>
                  <a:avLst/>
                  <a:gdLst>
                    <a:gd name="T0" fmla="*/ 9 w 341"/>
                    <a:gd name="T1" fmla="*/ 0 h 38"/>
                    <a:gd name="T2" fmla="*/ 336 w 341"/>
                    <a:gd name="T3" fmla="*/ 7 h 38"/>
                    <a:gd name="T4" fmla="*/ 341 w 341"/>
                    <a:gd name="T5" fmla="*/ 38 h 38"/>
                    <a:gd name="T6" fmla="*/ 0 w 341"/>
                    <a:gd name="T7" fmla="*/ 31 h 38"/>
                    <a:gd name="T8" fmla="*/ 9 w 341"/>
                    <a:gd name="T9" fmla="*/ 0 h 38"/>
                    <a:gd name="T10" fmla="*/ 0 60000 65536"/>
                    <a:gd name="T11" fmla="*/ 0 60000 65536"/>
                    <a:gd name="T12" fmla="*/ 0 60000 65536"/>
                    <a:gd name="T13" fmla="*/ 0 60000 65536"/>
                    <a:gd name="T14" fmla="*/ 0 60000 65536"/>
                    <a:gd name="T15" fmla="*/ 0 w 341"/>
                    <a:gd name="T16" fmla="*/ 0 h 38"/>
                    <a:gd name="T17" fmla="*/ 341 w 341"/>
                    <a:gd name="T18" fmla="*/ 38 h 38"/>
                  </a:gdLst>
                  <a:ahLst/>
                  <a:cxnLst>
                    <a:cxn ang="T10">
                      <a:pos x="T0" y="T1"/>
                    </a:cxn>
                    <a:cxn ang="T11">
                      <a:pos x="T2" y="T3"/>
                    </a:cxn>
                    <a:cxn ang="T12">
                      <a:pos x="T4" y="T5"/>
                    </a:cxn>
                    <a:cxn ang="T13">
                      <a:pos x="T6" y="T7"/>
                    </a:cxn>
                    <a:cxn ang="T14">
                      <a:pos x="T8" y="T9"/>
                    </a:cxn>
                  </a:cxnLst>
                  <a:rect l="T15" t="T16" r="T17" b="T18"/>
                  <a:pathLst>
                    <a:path w="341" h="38">
                      <a:moveTo>
                        <a:pt x="9" y="0"/>
                      </a:moveTo>
                      <a:lnTo>
                        <a:pt x="336" y="7"/>
                      </a:lnTo>
                      <a:lnTo>
                        <a:pt x="341" y="38"/>
                      </a:lnTo>
                      <a:lnTo>
                        <a:pt x="0" y="31"/>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41" name="Freeform 30"/>
                <p:cNvSpPr>
                  <a:spLocks/>
                </p:cNvSpPr>
                <p:nvPr/>
              </p:nvSpPr>
              <p:spPr bwMode="auto">
                <a:xfrm>
                  <a:off x="577" y="2657"/>
                  <a:ext cx="348" cy="43"/>
                </a:xfrm>
                <a:custGeom>
                  <a:avLst/>
                  <a:gdLst>
                    <a:gd name="T0" fmla="*/ 5 w 348"/>
                    <a:gd name="T1" fmla="*/ 19 h 43"/>
                    <a:gd name="T2" fmla="*/ 348 w 348"/>
                    <a:gd name="T3" fmla="*/ 0 h 43"/>
                    <a:gd name="T4" fmla="*/ 339 w 348"/>
                    <a:gd name="T5" fmla="*/ 30 h 43"/>
                    <a:gd name="T6" fmla="*/ 0 w 348"/>
                    <a:gd name="T7" fmla="*/ 43 h 43"/>
                    <a:gd name="T8" fmla="*/ 5 w 348"/>
                    <a:gd name="T9" fmla="*/ 19 h 43"/>
                    <a:gd name="T10" fmla="*/ 0 60000 65536"/>
                    <a:gd name="T11" fmla="*/ 0 60000 65536"/>
                    <a:gd name="T12" fmla="*/ 0 60000 65536"/>
                    <a:gd name="T13" fmla="*/ 0 60000 65536"/>
                    <a:gd name="T14" fmla="*/ 0 60000 65536"/>
                    <a:gd name="T15" fmla="*/ 0 w 348"/>
                    <a:gd name="T16" fmla="*/ 0 h 43"/>
                    <a:gd name="T17" fmla="*/ 348 w 348"/>
                    <a:gd name="T18" fmla="*/ 43 h 43"/>
                  </a:gdLst>
                  <a:ahLst/>
                  <a:cxnLst>
                    <a:cxn ang="T10">
                      <a:pos x="T0" y="T1"/>
                    </a:cxn>
                    <a:cxn ang="T11">
                      <a:pos x="T2" y="T3"/>
                    </a:cxn>
                    <a:cxn ang="T12">
                      <a:pos x="T4" y="T5"/>
                    </a:cxn>
                    <a:cxn ang="T13">
                      <a:pos x="T6" y="T7"/>
                    </a:cxn>
                    <a:cxn ang="T14">
                      <a:pos x="T8" y="T9"/>
                    </a:cxn>
                  </a:cxnLst>
                  <a:rect l="T15" t="T16" r="T17" b="T18"/>
                  <a:pathLst>
                    <a:path w="348" h="43">
                      <a:moveTo>
                        <a:pt x="5" y="19"/>
                      </a:moveTo>
                      <a:lnTo>
                        <a:pt x="348" y="0"/>
                      </a:lnTo>
                      <a:lnTo>
                        <a:pt x="339" y="30"/>
                      </a:lnTo>
                      <a:lnTo>
                        <a:pt x="0" y="43"/>
                      </a:lnTo>
                      <a:lnTo>
                        <a:pt x="5"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42" name="Freeform 31"/>
                <p:cNvSpPr>
                  <a:spLocks/>
                </p:cNvSpPr>
                <p:nvPr/>
              </p:nvSpPr>
              <p:spPr bwMode="auto">
                <a:xfrm>
                  <a:off x="561" y="2767"/>
                  <a:ext cx="360" cy="33"/>
                </a:xfrm>
                <a:custGeom>
                  <a:avLst/>
                  <a:gdLst>
                    <a:gd name="T0" fmla="*/ 16 w 360"/>
                    <a:gd name="T1" fmla="*/ 5 h 33"/>
                    <a:gd name="T2" fmla="*/ 358 w 360"/>
                    <a:gd name="T3" fmla="*/ 0 h 33"/>
                    <a:gd name="T4" fmla="*/ 360 w 360"/>
                    <a:gd name="T5" fmla="*/ 33 h 33"/>
                    <a:gd name="T6" fmla="*/ 0 w 360"/>
                    <a:gd name="T7" fmla="*/ 28 h 33"/>
                    <a:gd name="T8" fmla="*/ 16 w 360"/>
                    <a:gd name="T9" fmla="*/ 5 h 33"/>
                    <a:gd name="T10" fmla="*/ 0 60000 65536"/>
                    <a:gd name="T11" fmla="*/ 0 60000 65536"/>
                    <a:gd name="T12" fmla="*/ 0 60000 65536"/>
                    <a:gd name="T13" fmla="*/ 0 60000 65536"/>
                    <a:gd name="T14" fmla="*/ 0 60000 65536"/>
                    <a:gd name="T15" fmla="*/ 0 w 360"/>
                    <a:gd name="T16" fmla="*/ 0 h 33"/>
                    <a:gd name="T17" fmla="*/ 360 w 360"/>
                    <a:gd name="T18" fmla="*/ 33 h 33"/>
                  </a:gdLst>
                  <a:ahLst/>
                  <a:cxnLst>
                    <a:cxn ang="T10">
                      <a:pos x="T0" y="T1"/>
                    </a:cxn>
                    <a:cxn ang="T11">
                      <a:pos x="T2" y="T3"/>
                    </a:cxn>
                    <a:cxn ang="T12">
                      <a:pos x="T4" y="T5"/>
                    </a:cxn>
                    <a:cxn ang="T13">
                      <a:pos x="T6" y="T7"/>
                    </a:cxn>
                    <a:cxn ang="T14">
                      <a:pos x="T8" y="T9"/>
                    </a:cxn>
                  </a:cxnLst>
                  <a:rect l="T15" t="T16" r="T17" b="T18"/>
                  <a:pathLst>
                    <a:path w="360" h="33">
                      <a:moveTo>
                        <a:pt x="16" y="5"/>
                      </a:moveTo>
                      <a:lnTo>
                        <a:pt x="358" y="0"/>
                      </a:lnTo>
                      <a:lnTo>
                        <a:pt x="360" y="33"/>
                      </a:lnTo>
                      <a:lnTo>
                        <a:pt x="0" y="28"/>
                      </a:lnTo>
                      <a:lnTo>
                        <a:pt x="1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grpSp>
          <p:nvGrpSpPr>
            <p:cNvPr id="9224" name="Group 32"/>
            <p:cNvGrpSpPr>
              <a:grpSpLocks/>
            </p:cNvGrpSpPr>
            <p:nvPr/>
          </p:nvGrpSpPr>
          <p:grpSpPr bwMode="auto">
            <a:xfrm>
              <a:off x="286" y="2577"/>
              <a:ext cx="874" cy="1510"/>
              <a:chOff x="286" y="2577"/>
              <a:chExt cx="874" cy="1510"/>
            </a:xfrm>
          </p:grpSpPr>
          <p:sp>
            <p:nvSpPr>
              <p:cNvPr id="9225" name="Freeform 33"/>
              <p:cNvSpPr>
                <a:spLocks/>
              </p:cNvSpPr>
              <p:nvPr/>
            </p:nvSpPr>
            <p:spPr bwMode="auto">
              <a:xfrm>
                <a:off x="286" y="2577"/>
                <a:ext cx="341" cy="314"/>
              </a:xfrm>
              <a:custGeom>
                <a:avLst/>
                <a:gdLst>
                  <a:gd name="T0" fmla="*/ 232 w 341"/>
                  <a:gd name="T1" fmla="*/ 158 h 314"/>
                  <a:gd name="T2" fmla="*/ 217 w 341"/>
                  <a:gd name="T3" fmla="*/ 120 h 314"/>
                  <a:gd name="T4" fmla="*/ 201 w 341"/>
                  <a:gd name="T5" fmla="*/ 83 h 314"/>
                  <a:gd name="T6" fmla="*/ 179 w 341"/>
                  <a:gd name="T7" fmla="*/ 43 h 314"/>
                  <a:gd name="T8" fmla="*/ 158 w 341"/>
                  <a:gd name="T9" fmla="*/ 18 h 314"/>
                  <a:gd name="T10" fmla="*/ 136 w 341"/>
                  <a:gd name="T11" fmla="*/ 5 h 314"/>
                  <a:gd name="T12" fmla="*/ 108 w 341"/>
                  <a:gd name="T13" fmla="*/ 0 h 314"/>
                  <a:gd name="T14" fmla="*/ 77 w 341"/>
                  <a:gd name="T15" fmla="*/ 0 h 314"/>
                  <a:gd name="T16" fmla="*/ 50 w 341"/>
                  <a:gd name="T17" fmla="*/ 7 h 314"/>
                  <a:gd name="T18" fmla="*/ 27 w 341"/>
                  <a:gd name="T19" fmla="*/ 29 h 314"/>
                  <a:gd name="T20" fmla="*/ 11 w 341"/>
                  <a:gd name="T21" fmla="*/ 59 h 314"/>
                  <a:gd name="T22" fmla="*/ 0 w 341"/>
                  <a:gd name="T23" fmla="*/ 92 h 314"/>
                  <a:gd name="T24" fmla="*/ 0 w 341"/>
                  <a:gd name="T25" fmla="*/ 129 h 314"/>
                  <a:gd name="T26" fmla="*/ 11 w 341"/>
                  <a:gd name="T27" fmla="*/ 179 h 314"/>
                  <a:gd name="T28" fmla="*/ 32 w 341"/>
                  <a:gd name="T29" fmla="*/ 226 h 314"/>
                  <a:gd name="T30" fmla="*/ 54 w 341"/>
                  <a:gd name="T31" fmla="*/ 258 h 314"/>
                  <a:gd name="T32" fmla="*/ 83 w 341"/>
                  <a:gd name="T33" fmla="*/ 285 h 314"/>
                  <a:gd name="T34" fmla="*/ 120 w 341"/>
                  <a:gd name="T35" fmla="*/ 309 h 314"/>
                  <a:gd name="T36" fmla="*/ 156 w 341"/>
                  <a:gd name="T37" fmla="*/ 314 h 314"/>
                  <a:gd name="T38" fmla="*/ 183 w 341"/>
                  <a:gd name="T39" fmla="*/ 314 h 314"/>
                  <a:gd name="T40" fmla="*/ 205 w 341"/>
                  <a:gd name="T41" fmla="*/ 307 h 314"/>
                  <a:gd name="T42" fmla="*/ 217 w 341"/>
                  <a:gd name="T43" fmla="*/ 291 h 314"/>
                  <a:gd name="T44" fmla="*/ 233 w 341"/>
                  <a:gd name="T45" fmla="*/ 269 h 314"/>
                  <a:gd name="T46" fmla="*/ 239 w 341"/>
                  <a:gd name="T47" fmla="*/ 231 h 314"/>
                  <a:gd name="T48" fmla="*/ 242 w 341"/>
                  <a:gd name="T49" fmla="*/ 201 h 314"/>
                  <a:gd name="T50" fmla="*/ 280 w 341"/>
                  <a:gd name="T51" fmla="*/ 221 h 314"/>
                  <a:gd name="T52" fmla="*/ 328 w 341"/>
                  <a:gd name="T53" fmla="*/ 231 h 314"/>
                  <a:gd name="T54" fmla="*/ 341 w 341"/>
                  <a:gd name="T55" fmla="*/ 215 h 314"/>
                  <a:gd name="T56" fmla="*/ 339 w 341"/>
                  <a:gd name="T57" fmla="*/ 194 h 314"/>
                  <a:gd name="T58" fmla="*/ 298 w 341"/>
                  <a:gd name="T59" fmla="*/ 179 h 314"/>
                  <a:gd name="T60" fmla="*/ 255 w 341"/>
                  <a:gd name="T61" fmla="*/ 172 h 314"/>
                  <a:gd name="T62" fmla="*/ 232 w 341"/>
                  <a:gd name="T63" fmla="*/ 158 h 3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41"/>
                  <a:gd name="T97" fmla="*/ 0 h 314"/>
                  <a:gd name="T98" fmla="*/ 341 w 341"/>
                  <a:gd name="T99" fmla="*/ 314 h 31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41" h="314">
                    <a:moveTo>
                      <a:pt x="232" y="158"/>
                    </a:moveTo>
                    <a:lnTo>
                      <a:pt x="217" y="120"/>
                    </a:lnTo>
                    <a:lnTo>
                      <a:pt x="201" y="83"/>
                    </a:lnTo>
                    <a:lnTo>
                      <a:pt x="179" y="43"/>
                    </a:lnTo>
                    <a:lnTo>
                      <a:pt x="158" y="18"/>
                    </a:lnTo>
                    <a:lnTo>
                      <a:pt x="136" y="5"/>
                    </a:lnTo>
                    <a:lnTo>
                      <a:pt x="108" y="0"/>
                    </a:lnTo>
                    <a:lnTo>
                      <a:pt x="77" y="0"/>
                    </a:lnTo>
                    <a:lnTo>
                      <a:pt x="50" y="7"/>
                    </a:lnTo>
                    <a:lnTo>
                      <a:pt x="27" y="29"/>
                    </a:lnTo>
                    <a:lnTo>
                      <a:pt x="11" y="59"/>
                    </a:lnTo>
                    <a:lnTo>
                      <a:pt x="0" y="92"/>
                    </a:lnTo>
                    <a:lnTo>
                      <a:pt x="0" y="129"/>
                    </a:lnTo>
                    <a:lnTo>
                      <a:pt x="11" y="179"/>
                    </a:lnTo>
                    <a:lnTo>
                      <a:pt x="32" y="226"/>
                    </a:lnTo>
                    <a:lnTo>
                      <a:pt x="54" y="258"/>
                    </a:lnTo>
                    <a:lnTo>
                      <a:pt x="83" y="285"/>
                    </a:lnTo>
                    <a:lnTo>
                      <a:pt x="120" y="309"/>
                    </a:lnTo>
                    <a:lnTo>
                      <a:pt x="156" y="314"/>
                    </a:lnTo>
                    <a:lnTo>
                      <a:pt x="183" y="314"/>
                    </a:lnTo>
                    <a:lnTo>
                      <a:pt x="205" y="307"/>
                    </a:lnTo>
                    <a:lnTo>
                      <a:pt x="217" y="291"/>
                    </a:lnTo>
                    <a:lnTo>
                      <a:pt x="233" y="269"/>
                    </a:lnTo>
                    <a:lnTo>
                      <a:pt x="239" y="231"/>
                    </a:lnTo>
                    <a:lnTo>
                      <a:pt x="242" y="201"/>
                    </a:lnTo>
                    <a:lnTo>
                      <a:pt x="280" y="221"/>
                    </a:lnTo>
                    <a:lnTo>
                      <a:pt x="328" y="231"/>
                    </a:lnTo>
                    <a:lnTo>
                      <a:pt x="341" y="215"/>
                    </a:lnTo>
                    <a:lnTo>
                      <a:pt x="339" y="194"/>
                    </a:lnTo>
                    <a:lnTo>
                      <a:pt x="298" y="179"/>
                    </a:lnTo>
                    <a:lnTo>
                      <a:pt x="255" y="172"/>
                    </a:lnTo>
                    <a:lnTo>
                      <a:pt x="232" y="158"/>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26" name="Freeform 34"/>
              <p:cNvSpPr>
                <a:spLocks/>
              </p:cNvSpPr>
              <p:nvPr/>
            </p:nvSpPr>
            <p:spPr bwMode="auto">
              <a:xfrm>
                <a:off x="381" y="2930"/>
                <a:ext cx="299" cy="527"/>
              </a:xfrm>
              <a:custGeom>
                <a:avLst/>
                <a:gdLst>
                  <a:gd name="T0" fmla="*/ 61 w 299"/>
                  <a:gd name="T1" fmla="*/ 11 h 527"/>
                  <a:gd name="T2" fmla="*/ 110 w 299"/>
                  <a:gd name="T3" fmla="*/ 0 h 527"/>
                  <a:gd name="T4" fmla="*/ 148 w 299"/>
                  <a:gd name="T5" fmla="*/ 4 h 527"/>
                  <a:gd name="T6" fmla="*/ 169 w 299"/>
                  <a:gd name="T7" fmla="*/ 14 h 527"/>
                  <a:gd name="T8" fmla="*/ 207 w 299"/>
                  <a:gd name="T9" fmla="*/ 46 h 527"/>
                  <a:gd name="T10" fmla="*/ 232 w 299"/>
                  <a:gd name="T11" fmla="*/ 84 h 527"/>
                  <a:gd name="T12" fmla="*/ 250 w 299"/>
                  <a:gd name="T13" fmla="*/ 121 h 527"/>
                  <a:gd name="T14" fmla="*/ 270 w 299"/>
                  <a:gd name="T15" fmla="*/ 171 h 527"/>
                  <a:gd name="T16" fmla="*/ 288 w 299"/>
                  <a:gd name="T17" fmla="*/ 224 h 527"/>
                  <a:gd name="T18" fmla="*/ 299 w 299"/>
                  <a:gd name="T19" fmla="*/ 292 h 527"/>
                  <a:gd name="T20" fmla="*/ 297 w 299"/>
                  <a:gd name="T21" fmla="*/ 340 h 527"/>
                  <a:gd name="T22" fmla="*/ 292 w 299"/>
                  <a:gd name="T23" fmla="*/ 390 h 527"/>
                  <a:gd name="T24" fmla="*/ 277 w 299"/>
                  <a:gd name="T25" fmla="*/ 431 h 527"/>
                  <a:gd name="T26" fmla="*/ 261 w 299"/>
                  <a:gd name="T27" fmla="*/ 463 h 527"/>
                  <a:gd name="T28" fmla="*/ 232 w 299"/>
                  <a:gd name="T29" fmla="*/ 493 h 527"/>
                  <a:gd name="T30" fmla="*/ 195 w 299"/>
                  <a:gd name="T31" fmla="*/ 515 h 527"/>
                  <a:gd name="T32" fmla="*/ 153 w 299"/>
                  <a:gd name="T33" fmla="*/ 525 h 527"/>
                  <a:gd name="T34" fmla="*/ 110 w 299"/>
                  <a:gd name="T35" fmla="*/ 527 h 527"/>
                  <a:gd name="T36" fmla="*/ 70 w 299"/>
                  <a:gd name="T37" fmla="*/ 516 h 527"/>
                  <a:gd name="T38" fmla="*/ 49 w 299"/>
                  <a:gd name="T39" fmla="*/ 500 h 527"/>
                  <a:gd name="T40" fmla="*/ 27 w 299"/>
                  <a:gd name="T41" fmla="*/ 474 h 527"/>
                  <a:gd name="T42" fmla="*/ 18 w 299"/>
                  <a:gd name="T43" fmla="*/ 442 h 527"/>
                  <a:gd name="T44" fmla="*/ 16 w 299"/>
                  <a:gd name="T45" fmla="*/ 408 h 527"/>
                  <a:gd name="T46" fmla="*/ 18 w 299"/>
                  <a:gd name="T47" fmla="*/ 369 h 527"/>
                  <a:gd name="T48" fmla="*/ 38 w 299"/>
                  <a:gd name="T49" fmla="*/ 336 h 527"/>
                  <a:gd name="T50" fmla="*/ 59 w 299"/>
                  <a:gd name="T51" fmla="*/ 299 h 527"/>
                  <a:gd name="T52" fmla="*/ 70 w 299"/>
                  <a:gd name="T53" fmla="*/ 276 h 527"/>
                  <a:gd name="T54" fmla="*/ 65 w 299"/>
                  <a:gd name="T55" fmla="*/ 240 h 527"/>
                  <a:gd name="T56" fmla="*/ 50 w 299"/>
                  <a:gd name="T57" fmla="*/ 214 h 527"/>
                  <a:gd name="T58" fmla="*/ 29 w 299"/>
                  <a:gd name="T59" fmla="*/ 187 h 527"/>
                  <a:gd name="T60" fmla="*/ 7 w 299"/>
                  <a:gd name="T61" fmla="*/ 150 h 527"/>
                  <a:gd name="T62" fmla="*/ 0 w 299"/>
                  <a:gd name="T63" fmla="*/ 112 h 527"/>
                  <a:gd name="T64" fmla="*/ 5 w 299"/>
                  <a:gd name="T65" fmla="*/ 75 h 527"/>
                  <a:gd name="T66" fmla="*/ 18 w 299"/>
                  <a:gd name="T67" fmla="*/ 46 h 527"/>
                  <a:gd name="T68" fmla="*/ 38 w 299"/>
                  <a:gd name="T69" fmla="*/ 27 h 527"/>
                  <a:gd name="T70" fmla="*/ 61 w 299"/>
                  <a:gd name="T71" fmla="*/ 11 h 5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99"/>
                  <a:gd name="T109" fmla="*/ 0 h 527"/>
                  <a:gd name="T110" fmla="*/ 299 w 299"/>
                  <a:gd name="T111" fmla="*/ 527 h 5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99" h="527">
                    <a:moveTo>
                      <a:pt x="61" y="11"/>
                    </a:moveTo>
                    <a:lnTo>
                      <a:pt x="110" y="0"/>
                    </a:lnTo>
                    <a:lnTo>
                      <a:pt x="148" y="4"/>
                    </a:lnTo>
                    <a:lnTo>
                      <a:pt x="169" y="14"/>
                    </a:lnTo>
                    <a:lnTo>
                      <a:pt x="207" y="46"/>
                    </a:lnTo>
                    <a:lnTo>
                      <a:pt x="232" y="84"/>
                    </a:lnTo>
                    <a:lnTo>
                      <a:pt x="250" y="121"/>
                    </a:lnTo>
                    <a:lnTo>
                      <a:pt x="270" y="171"/>
                    </a:lnTo>
                    <a:lnTo>
                      <a:pt x="288" y="224"/>
                    </a:lnTo>
                    <a:lnTo>
                      <a:pt x="299" y="292"/>
                    </a:lnTo>
                    <a:lnTo>
                      <a:pt x="297" y="340"/>
                    </a:lnTo>
                    <a:lnTo>
                      <a:pt x="292" y="390"/>
                    </a:lnTo>
                    <a:lnTo>
                      <a:pt x="277" y="431"/>
                    </a:lnTo>
                    <a:lnTo>
                      <a:pt x="261" y="463"/>
                    </a:lnTo>
                    <a:lnTo>
                      <a:pt x="232" y="493"/>
                    </a:lnTo>
                    <a:lnTo>
                      <a:pt x="195" y="515"/>
                    </a:lnTo>
                    <a:lnTo>
                      <a:pt x="153" y="525"/>
                    </a:lnTo>
                    <a:lnTo>
                      <a:pt x="110" y="527"/>
                    </a:lnTo>
                    <a:lnTo>
                      <a:pt x="70" y="516"/>
                    </a:lnTo>
                    <a:lnTo>
                      <a:pt x="49" y="500"/>
                    </a:lnTo>
                    <a:lnTo>
                      <a:pt x="27" y="474"/>
                    </a:lnTo>
                    <a:lnTo>
                      <a:pt x="18" y="442"/>
                    </a:lnTo>
                    <a:lnTo>
                      <a:pt x="16" y="408"/>
                    </a:lnTo>
                    <a:lnTo>
                      <a:pt x="18" y="369"/>
                    </a:lnTo>
                    <a:lnTo>
                      <a:pt x="38" y="336"/>
                    </a:lnTo>
                    <a:lnTo>
                      <a:pt x="59" y="299"/>
                    </a:lnTo>
                    <a:lnTo>
                      <a:pt x="70" y="276"/>
                    </a:lnTo>
                    <a:lnTo>
                      <a:pt x="65" y="240"/>
                    </a:lnTo>
                    <a:lnTo>
                      <a:pt x="50" y="214"/>
                    </a:lnTo>
                    <a:lnTo>
                      <a:pt x="29" y="187"/>
                    </a:lnTo>
                    <a:lnTo>
                      <a:pt x="7" y="150"/>
                    </a:lnTo>
                    <a:lnTo>
                      <a:pt x="0" y="112"/>
                    </a:lnTo>
                    <a:lnTo>
                      <a:pt x="5" y="75"/>
                    </a:lnTo>
                    <a:lnTo>
                      <a:pt x="18" y="46"/>
                    </a:lnTo>
                    <a:lnTo>
                      <a:pt x="38" y="27"/>
                    </a:lnTo>
                    <a:lnTo>
                      <a:pt x="61" y="11"/>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27" name="Freeform 35"/>
              <p:cNvSpPr>
                <a:spLocks/>
              </p:cNvSpPr>
              <p:nvPr/>
            </p:nvSpPr>
            <p:spPr bwMode="auto">
              <a:xfrm>
                <a:off x="445" y="2692"/>
                <a:ext cx="715" cy="371"/>
              </a:xfrm>
              <a:custGeom>
                <a:avLst/>
                <a:gdLst>
                  <a:gd name="T0" fmla="*/ 41 w 715"/>
                  <a:gd name="T1" fmla="*/ 269 h 371"/>
                  <a:gd name="T2" fmla="*/ 20 w 715"/>
                  <a:gd name="T3" fmla="*/ 276 h 371"/>
                  <a:gd name="T4" fmla="*/ 0 w 715"/>
                  <a:gd name="T5" fmla="*/ 303 h 371"/>
                  <a:gd name="T6" fmla="*/ 11 w 715"/>
                  <a:gd name="T7" fmla="*/ 330 h 371"/>
                  <a:gd name="T8" fmla="*/ 51 w 715"/>
                  <a:gd name="T9" fmla="*/ 351 h 371"/>
                  <a:gd name="T10" fmla="*/ 126 w 715"/>
                  <a:gd name="T11" fmla="*/ 367 h 371"/>
                  <a:gd name="T12" fmla="*/ 192 w 715"/>
                  <a:gd name="T13" fmla="*/ 371 h 371"/>
                  <a:gd name="T14" fmla="*/ 287 w 715"/>
                  <a:gd name="T15" fmla="*/ 362 h 371"/>
                  <a:gd name="T16" fmla="*/ 367 w 715"/>
                  <a:gd name="T17" fmla="*/ 351 h 371"/>
                  <a:gd name="T18" fmla="*/ 394 w 715"/>
                  <a:gd name="T19" fmla="*/ 351 h 371"/>
                  <a:gd name="T20" fmla="*/ 413 w 715"/>
                  <a:gd name="T21" fmla="*/ 341 h 371"/>
                  <a:gd name="T22" fmla="*/ 431 w 715"/>
                  <a:gd name="T23" fmla="*/ 312 h 371"/>
                  <a:gd name="T24" fmla="*/ 463 w 715"/>
                  <a:gd name="T25" fmla="*/ 263 h 371"/>
                  <a:gd name="T26" fmla="*/ 504 w 715"/>
                  <a:gd name="T27" fmla="*/ 228 h 371"/>
                  <a:gd name="T28" fmla="*/ 548 w 715"/>
                  <a:gd name="T29" fmla="*/ 185 h 371"/>
                  <a:gd name="T30" fmla="*/ 584 w 715"/>
                  <a:gd name="T31" fmla="*/ 158 h 371"/>
                  <a:gd name="T32" fmla="*/ 623 w 715"/>
                  <a:gd name="T33" fmla="*/ 136 h 371"/>
                  <a:gd name="T34" fmla="*/ 669 w 715"/>
                  <a:gd name="T35" fmla="*/ 125 h 371"/>
                  <a:gd name="T36" fmla="*/ 694 w 715"/>
                  <a:gd name="T37" fmla="*/ 115 h 371"/>
                  <a:gd name="T38" fmla="*/ 715 w 715"/>
                  <a:gd name="T39" fmla="*/ 97 h 371"/>
                  <a:gd name="T40" fmla="*/ 706 w 715"/>
                  <a:gd name="T41" fmla="*/ 72 h 371"/>
                  <a:gd name="T42" fmla="*/ 674 w 715"/>
                  <a:gd name="T43" fmla="*/ 65 h 371"/>
                  <a:gd name="T44" fmla="*/ 649 w 715"/>
                  <a:gd name="T45" fmla="*/ 54 h 371"/>
                  <a:gd name="T46" fmla="*/ 642 w 715"/>
                  <a:gd name="T47" fmla="*/ 23 h 371"/>
                  <a:gd name="T48" fmla="*/ 623 w 715"/>
                  <a:gd name="T49" fmla="*/ 0 h 371"/>
                  <a:gd name="T50" fmla="*/ 600 w 715"/>
                  <a:gd name="T51" fmla="*/ 11 h 371"/>
                  <a:gd name="T52" fmla="*/ 601 w 715"/>
                  <a:gd name="T53" fmla="*/ 50 h 371"/>
                  <a:gd name="T54" fmla="*/ 623 w 715"/>
                  <a:gd name="T55" fmla="*/ 81 h 371"/>
                  <a:gd name="T56" fmla="*/ 612 w 715"/>
                  <a:gd name="T57" fmla="*/ 99 h 371"/>
                  <a:gd name="T58" fmla="*/ 575 w 715"/>
                  <a:gd name="T59" fmla="*/ 129 h 371"/>
                  <a:gd name="T60" fmla="*/ 516 w 715"/>
                  <a:gd name="T61" fmla="*/ 163 h 371"/>
                  <a:gd name="T62" fmla="*/ 452 w 715"/>
                  <a:gd name="T63" fmla="*/ 206 h 371"/>
                  <a:gd name="T64" fmla="*/ 408 w 715"/>
                  <a:gd name="T65" fmla="*/ 247 h 371"/>
                  <a:gd name="T66" fmla="*/ 378 w 715"/>
                  <a:gd name="T67" fmla="*/ 285 h 371"/>
                  <a:gd name="T68" fmla="*/ 357 w 715"/>
                  <a:gd name="T69" fmla="*/ 292 h 371"/>
                  <a:gd name="T70" fmla="*/ 312 w 715"/>
                  <a:gd name="T71" fmla="*/ 296 h 371"/>
                  <a:gd name="T72" fmla="*/ 229 w 715"/>
                  <a:gd name="T73" fmla="*/ 298 h 371"/>
                  <a:gd name="T74" fmla="*/ 160 w 715"/>
                  <a:gd name="T75" fmla="*/ 298 h 371"/>
                  <a:gd name="T76" fmla="*/ 101 w 715"/>
                  <a:gd name="T77" fmla="*/ 287 h 371"/>
                  <a:gd name="T78" fmla="*/ 41 w 715"/>
                  <a:gd name="T79" fmla="*/ 269 h 3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15"/>
                  <a:gd name="T121" fmla="*/ 0 h 371"/>
                  <a:gd name="T122" fmla="*/ 715 w 715"/>
                  <a:gd name="T123" fmla="*/ 371 h 37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15" h="371">
                    <a:moveTo>
                      <a:pt x="41" y="269"/>
                    </a:moveTo>
                    <a:lnTo>
                      <a:pt x="20" y="276"/>
                    </a:lnTo>
                    <a:lnTo>
                      <a:pt x="0" y="303"/>
                    </a:lnTo>
                    <a:lnTo>
                      <a:pt x="11" y="330"/>
                    </a:lnTo>
                    <a:lnTo>
                      <a:pt x="51" y="351"/>
                    </a:lnTo>
                    <a:lnTo>
                      <a:pt x="126" y="367"/>
                    </a:lnTo>
                    <a:lnTo>
                      <a:pt x="192" y="371"/>
                    </a:lnTo>
                    <a:lnTo>
                      <a:pt x="287" y="362"/>
                    </a:lnTo>
                    <a:lnTo>
                      <a:pt x="367" y="351"/>
                    </a:lnTo>
                    <a:lnTo>
                      <a:pt x="394" y="351"/>
                    </a:lnTo>
                    <a:lnTo>
                      <a:pt x="413" y="341"/>
                    </a:lnTo>
                    <a:lnTo>
                      <a:pt x="431" y="312"/>
                    </a:lnTo>
                    <a:lnTo>
                      <a:pt x="463" y="263"/>
                    </a:lnTo>
                    <a:lnTo>
                      <a:pt x="504" y="228"/>
                    </a:lnTo>
                    <a:lnTo>
                      <a:pt x="548" y="185"/>
                    </a:lnTo>
                    <a:lnTo>
                      <a:pt x="584" y="158"/>
                    </a:lnTo>
                    <a:lnTo>
                      <a:pt x="623" y="136"/>
                    </a:lnTo>
                    <a:lnTo>
                      <a:pt x="669" y="125"/>
                    </a:lnTo>
                    <a:lnTo>
                      <a:pt x="694" y="115"/>
                    </a:lnTo>
                    <a:lnTo>
                      <a:pt x="715" y="97"/>
                    </a:lnTo>
                    <a:lnTo>
                      <a:pt x="706" y="72"/>
                    </a:lnTo>
                    <a:lnTo>
                      <a:pt x="674" y="65"/>
                    </a:lnTo>
                    <a:lnTo>
                      <a:pt x="649" y="54"/>
                    </a:lnTo>
                    <a:lnTo>
                      <a:pt x="642" y="23"/>
                    </a:lnTo>
                    <a:lnTo>
                      <a:pt x="623" y="0"/>
                    </a:lnTo>
                    <a:lnTo>
                      <a:pt x="600" y="11"/>
                    </a:lnTo>
                    <a:lnTo>
                      <a:pt x="601" y="50"/>
                    </a:lnTo>
                    <a:lnTo>
                      <a:pt x="623" y="81"/>
                    </a:lnTo>
                    <a:lnTo>
                      <a:pt x="612" y="99"/>
                    </a:lnTo>
                    <a:lnTo>
                      <a:pt x="575" y="129"/>
                    </a:lnTo>
                    <a:lnTo>
                      <a:pt x="516" y="163"/>
                    </a:lnTo>
                    <a:lnTo>
                      <a:pt x="452" y="206"/>
                    </a:lnTo>
                    <a:lnTo>
                      <a:pt x="408" y="247"/>
                    </a:lnTo>
                    <a:lnTo>
                      <a:pt x="378" y="285"/>
                    </a:lnTo>
                    <a:lnTo>
                      <a:pt x="357" y="292"/>
                    </a:lnTo>
                    <a:lnTo>
                      <a:pt x="312" y="296"/>
                    </a:lnTo>
                    <a:lnTo>
                      <a:pt x="229" y="298"/>
                    </a:lnTo>
                    <a:lnTo>
                      <a:pt x="160" y="298"/>
                    </a:lnTo>
                    <a:lnTo>
                      <a:pt x="101" y="287"/>
                    </a:lnTo>
                    <a:lnTo>
                      <a:pt x="41" y="269"/>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28" name="Freeform 36"/>
              <p:cNvSpPr>
                <a:spLocks/>
              </p:cNvSpPr>
              <p:nvPr/>
            </p:nvSpPr>
            <p:spPr bwMode="auto">
              <a:xfrm>
                <a:off x="472" y="2620"/>
                <a:ext cx="376" cy="455"/>
              </a:xfrm>
              <a:custGeom>
                <a:avLst/>
                <a:gdLst>
                  <a:gd name="T0" fmla="*/ 32 w 376"/>
                  <a:gd name="T1" fmla="*/ 325 h 455"/>
                  <a:gd name="T2" fmla="*/ 4 w 376"/>
                  <a:gd name="T3" fmla="*/ 332 h 455"/>
                  <a:gd name="T4" fmla="*/ 0 w 376"/>
                  <a:gd name="T5" fmla="*/ 357 h 455"/>
                  <a:gd name="T6" fmla="*/ 21 w 376"/>
                  <a:gd name="T7" fmla="*/ 391 h 455"/>
                  <a:gd name="T8" fmla="*/ 64 w 376"/>
                  <a:gd name="T9" fmla="*/ 416 h 455"/>
                  <a:gd name="T10" fmla="*/ 113 w 376"/>
                  <a:gd name="T11" fmla="*/ 439 h 455"/>
                  <a:gd name="T12" fmla="*/ 186 w 376"/>
                  <a:gd name="T13" fmla="*/ 455 h 455"/>
                  <a:gd name="T14" fmla="*/ 274 w 376"/>
                  <a:gd name="T15" fmla="*/ 455 h 455"/>
                  <a:gd name="T16" fmla="*/ 295 w 376"/>
                  <a:gd name="T17" fmla="*/ 453 h 455"/>
                  <a:gd name="T18" fmla="*/ 301 w 376"/>
                  <a:gd name="T19" fmla="*/ 405 h 455"/>
                  <a:gd name="T20" fmla="*/ 310 w 376"/>
                  <a:gd name="T21" fmla="*/ 341 h 455"/>
                  <a:gd name="T22" fmla="*/ 312 w 376"/>
                  <a:gd name="T23" fmla="*/ 268 h 455"/>
                  <a:gd name="T24" fmla="*/ 315 w 376"/>
                  <a:gd name="T25" fmla="*/ 228 h 455"/>
                  <a:gd name="T26" fmla="*/ 322 w 376"/>
                  <a:gd name="T27" fmla="*/ 196 h 455"/>
                  <a:gd name="T28" fmla="*/ 342 w 376"/>
                  <a:gd name="T29" fmla="*/ 180 h 455"/>
                  <a:gd name="T30" fmla="*/ 376 w 376"/>
                  <a:gd name="T31" fmla="*/ 171 h 455"/>
                  <a:gd name="T32" fmla="*/ 374 w 376"/>
                  <a:gd name="T33" fmla="*/ 153 h 455"/>
                  <a:gd name="T34" fmla="*/ 317 w 376"/>
                  <a:gd name="T35" fmla="*/ 153 h 455"/>
                  <a:gd name="T36" fmla="*/ 304 w 376"/>
                  <a:gd name="T37" fmla="*/ 118 h 455"/>
                  <a:gd name="T38" fmla="*/ 288 w 376"/>
                  <a:gd name="T39" fmla="*/ 96 h 455"/>
                  <a:gd name="T40" fmla="*/ 285 w 376"/>
                  <a:gd name="T41" fmla="*/ 68 h 455"/>
                  <a:gd name="T42" fmla="*/ 299 w 376"/>
                  <a:gd name="T43" fmla="*/ 43 h 455"/>
                  <a:gd name="T44" fmla="*/ 322 w 376"/>
                  <a:gd name="T45" fmla="*/ 37 h 455"/>
                  <a:gd name="T46" fmla="*/ 328 w 376"/>
                  <a:gd name="T47" fmla="*/ 20 h 455"/>
                  <a:gd name="T48" fmla="*/ 299 w 376"/>
                  <a:gd name="T49" fmla="*/ 4 h 455"/>
                  <a:gd name="T50" fmla="*/ 261 w 376"/>
                  <a:gd name="T51" fmla="*/ 0 h 455"/>
                  <a:gd name="T52" fmla="*/ 240 w 376"/>
                  <a:gd name="T53" fmla="*/ 11 h 455"/>
                  <a:gd name="T54" fmla="*/ 224 w 376"/>
                  <a:gd name="T55" fmla="*/ 43 h 455"/>
                  <a:gd name="T56" fmla="*/ 213 w 376"/>
                  <a:gd name="T57" fmla="*/ 64 h 455"/>
                  <a:gd name="T58" fmla="*/ 220 w 376"/>
                  <a:gd name="T59" fmla="*/ 96 h 455"/>
                  <a:gd name="T60" fmla="*/ 231 w 376"/>
                  <a:gd name="T61" fmla="*/ 128 h 455"/>
                  <a:gd name="T62" fmla="*/ 258 w 376"/>
                  <a:gd name="T63" fmla="*/ 159 h 455"/>
                  <a:gd name="T64" fmla="*/ 283 w 376"/>
                  <a:gd name="T65" fmla="*/ 177 h 455"/>
                  <a:gd name="T66" fmla="*/ 285 w 376"/>
                  <a:gd name="T67" fmla="*/ 214 h 455"/>
                  <a:gd name="T68" fmla="*/ 279 w 376"/>
                  <a:gd name="T69" fmla="*/ 284 h 455"/>
                  <a:gd name="T70" fmla="*/ 272 w 376"/>
                  <a:gd name="T71" fmla="*/ 337 h 455"/>
                  <a:gd name="T72" fmla="*/ 252 w 376"/>
                  <a:gd name="T73" fmla="*/ 389 h 455"/>
                  <a:gd name="T74" fmla="*/ 242 w 376"/>
                  <a:gd name="T75" fmla="*/ 394 h 455"/>
                  <a:gd name="T76" fmla="*/ 186 w 376"/>
                  <a:gd name="T77" fmla="*/ 389 h 455"/>
                  <a:gd name="T78" fmla="*/ 134 w 376"/>
                  <a:gd name="T79" fmla="*/ 375 h 455"/>
                  <a:gd name="T80" fmla="*/ 102 w 376"/>
                  <a:gd name="T81" fmla="*/ 353 h 455"/>
                  <a:gd name="T82" fmla="*/ 68 w 376"/>
                  <a:gd name="T83" fmla="*/ 337 h 455"/>
                  <a:gd name="T84" fmla="*/ 32 w 376"/>
                  <a:gd name="T85" fmla="*/ 325 h 4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76"/>
                  <a:gd name="T130" fmla="*/ 0 h 455"/>
                  <a:gd name="T131" fmla="*/ 376 w 376"/>
                  <a:gd name="T132" fmla="*/ 455 h 45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76" h="455">
                    <a:moveTo>
                      <a:pt x="32" y="325"/>
                    </a:moveTo>
                    <a:lnTo>
                      <a:pt x="4" y="332"/>
                    </a:lnTo>
                    <a:lnTo>
                      <a:pt x="0" y="357"/>
                    </a:lnTo>
                    <a:lnTo>
                      <a:pt x="21" y="391"/>
                    </a:lnTo>
                    <a:lnTo>
                      <a:pt x="64" y="416"/>
                    </a:lnTo>
                    <a:lnTo>
                      <a:pt x="113" y="439"/>
                    </a:lnTo>
                    <a:lnTo>
                      <a:pt x="186" y="455"/>
                    </a:lnTo>
                    <a:lnTo>
                      <a:pt x="274" y="455"/>
                    </a:lnTo>
                    <a:lnTo>
                      <a:pt x="295" y="453"/>
                    </a:lnTo>
                    <a:lnTo>
                      <a:pt x="301" y="405"/>
                    </a:lnTo>
                    <a:lnTo>
                      <a:pt x="310" y="341"/>
                    </a:lnTo>
                    <a:lnTo>
                      <a:pt x="312" y="268"/>
                    </a:lnTo>
                    <a:lnTo>
                      <a:pt x="315" y="228"/>
                    </a:lnTo>
                    <a:lnTo>
                      <a:pt x="322" y="196"/>
                    </a:lnTo>
                    <a:lnTo>
                      <a:pt x="342" y="180"/>
                    </a:lnTo>
                    <a:lnTo>
                      <a:pt x="376" y="171"/>
                    </a:lnTo>
                    <a:lnTo>
                      <a:pt x="374" y="153"/>
                    </a:lnTo>
                    <a:lnTo>
                      <a:pt x="317" y="153"/>
                    </a:lnTo>
                    <a:lnTo>
                      <a:pt x="304" y="118"/>
                    </a:lnTo>
                    <a:lnTo>
                      <a:pt x="288" y="96"/>
                    </a:lnTo>
                    <a:lnTo>
                      <a:pt x="285" y="68"/>
                    </a:lnTo>
                    <a:lnTo>
                      <a:pt x="299" y="43"/>
                    </a:lnTo>
                    <a:lnTo>
                      <a:pt x="322" y="37"/>
                    </a:lnTo>
                    <a:lnTo>
                      <a:pt x="328" y="20"/>
                    </a:lnTo>
                    <a:lnTo>
                      <a:pt x="299" y="4"/>
                    </a:lnTo>
                    <a:lnTo>
                      <a:pt x="261" y="0"/>
                    </a:lnTo>
                    <a:lnTo>
                      <a:pt x="240" y="11"/>
                    </a:lnTo>
                    <a:lnTo>
                      <a:pt x="224" y="43"/>
                    </a:lnTo>
                    <a:lnTo>
                      <a:pt x="213" y="64"/>
                    </a:lnTo>
                    <a:lnTo>
                      <a:pt x="220" y="96"/>
                    </a:lnTo>
                    <a:lnTo>
                      <a:pt x="231" y="128"/>
                    </a:lnTo>
                    <a:lnTo>
                      <a:pt x="258" y="159"/>
                    </a:lnTo>
                    <a:lnTo>
                      <a:pt x="283" y="177"/>
                    </a:lnTo>
                    <a:lnTo>
                      <a:pt x="285" y="214"/>
                    </a:lnTo>
                    <a:lnTo>
                      <a:pt x="279" y="284"/>
                    </a:lnTo>
                    <a:lnTo>
                      <a:pt x="272" y="337"/>
                    </a:lnTo>
                    <a:lnTo>
                      <a:pt x="252" y="389"/>
                    </a:lnTo>
                    <a:lnTo>
                      <a:pt x="242" y="394"/>
                    </a:lnTo>
                    <a:lnTo>
                      <a:pt x="186" y="389"/>
                    </a:lnTo>
                    <a:lnTo>
                      <a:pt x="134" y="375"/>
                    </a:lnTo>
                    <a:lnTo>
                      <a:pt x="102" y="353"/>
                    </a:lnTo>
                    <a:lnTo>
                      <a:pt x="68" y="337"/>
                    </a:lnTo>
                    <a:lnTo>
                      <a:pt x="32" y="325"/>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29" name="Freeform 37"/>
              <p:cNvSpPr>
                <a:spLocks/>
              </p:cNvSpPr>
              <p:nvPr/>
            </p:nvSpPr>
            <p:spPr bwMode="auto">
              <a:xfrm>
                <a:off x="419" y="3328"/>
                <a:ext cx="264" cy="759"/>
              </a:xfrm>
              <a:custGeom>
                <a:avLst/>
                <a:gdLst>
                  <a:gd name="T0" fmla="*/ 16 w 264"/>
                  <a:gd name="T1" fmla="*/ 101 h 759"/>
                  <a:gd name="T2" fmla="*/ 9 w 264"/>
                  <a:gd name="T3" fmla="*/ 62 h 759"/>
                  <a:gd name="T4" fmla="*/ 16 w 264"/>
                  <a:gd name="T5" fmla="*/ 25 h 759"/>
                  <a:gd name="T6" fmla="*/ 43 w 264"/>
                  <a:gd name="T7" fmla="*/ 0 h 759"/>
                  <a:gd name="T8" fmla="*/ 74 w 264"/>
                  <a:gd name="T9" fmla="*/ 9 h 759"/>
                  <a:gd name="T10" fmla="*/ 103 w 264"/>
                  <a:gd name="T11" fmla="*/ 41 h 759"/>
                  <a:gd name="T12" fmla="*/ 112 w 264"/>
                  <a:gd name="T13" fmla="*/ 94 h 759"/>
                  <a:gd name="T14" fmla="*/ 119 w 264"/>
                  <a:gd name="T15" fmla="*/ 179 h 759"/>
                  <a:gd name="T16" fmla="*/ 118 w 264"/>
                  <a:gd name="T17" fmla="*/ 255 h 759"/>
                  <a:gd name="T18" fmla="*/ 108 w 264"/>
                  <a:gd name="T19" fmla="*/ 329 h 759"/>
                  <a:gd name="T20" fmla="*/ 98 w 264"/>
                  <a:gd name="T21" fmla="*/ 409 h 759"/>
                  <a:gd name="T22" fmla="*/ 81 w 264"/>
                  <a:gd name="T23" fmla="*/ 471 h 759"/>
                  <a:gd name="T24" fmla="*/ 74 w 264"/>
                  <a:gd name="T25" fmla="*/ 508 h 759"/>
                  <a:gd name="T26" fmla="*/ 71 w 264"/>
                  <a:gd name="T27" fmla="*/ 573 h 759"/>
                  <a:gd name="T28" fmla="*/ 80 w 264"/>
                  <a:gd name="T29" fmla="*/ 616 h 759"/>
                  <a:gd name="T30" fmla="*/ 96 w 264"/>
                  <a:gd name="T31" fmla="*/ 646 h 759"/>
                  <a:gd name="T32" fmla="*/ 118 w 264"/>
                  <a:gd name="T33" fmla="*/ 662 h 759"/>
                  <a:gd name="T34" fmla="*/ 161 w 264"/>
                  <a:gd name="T35" fmla="*/ 683 h 759"/>
                  <a:gd name="T36" fmla="*/ 221 w 264"/>
                  <a:gd name="T37" fmla="*/ 695 h 759"/>
                  <a:gd name="T38" fmla="*/ 250 w 264"/>
                  <a:gd name="T39" fmla="*/ 701 h 759"/>
                  <a:gd name="T40" fmla="*/ 264 w 264"/>
                  <a:gd name="T41" fmla="*/ 715 h 759"/>
                  <a:gd name="T42" fmla="*/ 259 w 264"/>
                  <a:gd name="T43" fmla="*/ 725 h 759"/>
                  <a:gd name="T44" fmla="*/ 242 w 264"/>
                  <a:gd name="T45" fmla="*/ 736 h 759"/>
                  <a:gd name="T46" fmla="*/ 204 w 264"/>
                  <a:gd name="T47" fmla="*/ 757 h 759"/>
                  <a:gd name="T48" fmla="*/ 166 w 264"/>
                  <a:gd name="T49" fmla="*/ 759 h 759"/>
                  <a:gd name="T50" fmla="*/ 146 w 264"/>
                  <a:gd name="T51" fmla="*/ 752 h 759"/>
                  <a:gd name="T52" fmla="*/ 128 w 264"/>
                  <a:gd name="T53" fmla="*/ 731 h 759"/>
                  <a:gd name="T54" fmla="*/ 96 w 264"/>
                  <a:gd name="T55" fmla="*/ 709 h 759"/>
                  <a:gd name="T56" fmla="*/ 43 w 264"/>
                  <a:gd name="T57" fmla="*/ 690 h 759"/>
                  <a:gd name="T58" fmla="*/ 25 w 264"/>
                  <a:gd name="T59" fmla="*/ 688 h 759"/>
                  <a:gd name="T60" fmla="*/ 5 w 264"/>
                  <a:gd name="T61" fmla="*/ 683 h 759"/>
                  <a:gd name="T62" fmla="*/ 0 w 264"/>
                  <a:gd name="T63" fmla="*/ 667 h 759"/>
                  <a:gd name="T64" fmla="*/ 0 w 264"/>
                  <a:gd name="T65" fmla="*/ 642 h 759"/>
                  <a:gd name="T66" fmla="*/ 11 w 264"/>
                  <a:gd name="T67" fmla="*/ 619 h 759"/>
                  <a:gd name="T68" fmla="*/ 27 w 264"/>
                  <a:gd name="T69" fmla="*/ 594 h 759"/>
                  <a:gd name="T70" fmla="*/ 33 w 264"/>
                  <a:gd name="T71" fmla="*/ 531 h 759"/>
                  <a:gd name="T72" fmla="*/ 31 w 264"/>
                  <a:gd name="T73" fmla="*/ 456 h 759"/>
                  <a:gd name="T74" fmla="*/ 36 w 264"/>
                  <a:gd name="T75" fmla="*/ 402 h 759"/>
                  <a:gd name="T76" fmla="*/ 43 w 264"/>
                  <a:gd name="T77" fmla="*/ 350 h 759"/>
                  <a:gd name="T78" fmla="*/ 42 w 264"/>
                  <a:gd name="T79" fmla="*/ 303 h 759"/>
                  <a:gd name="T80" fmla="*/ 33 w 264"/>
                  <a:gd name="T81" fmla="*/ 237 h 759"/>
                  <a:gd name="T82" fmla="*/ 25 w 264"/>
                  <a:gd name="T83" fmla="*/ 186 h 759"/>
                  <a:gd name="T84" fmla="*/ 27 w 264"/>
                  <a:gd name="T85" fmla="*/ 133 h 759"/>
                  <a:gd name="T86" fmla="*/ 16 w 264"/>
                  <a:gd name="T87" fmla="*/ 101 h 75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64"/>
                  <a:gd name="T133" fmla="*/ 0 h 759"/>
                  <a:gd name="T134" fmla="*/ 264 w 264"/>
                  <a:gd name="T135" fmla="*/ 759 h 75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64" h="759">
                    <a:moveTo>
                      <a:pt x="16" y="101"/>
                    </a:moveTo>
                    <a:lnTo>
                      <a:pt x="9" y="62"/>
                    </a:lnTo>
                    <a:lnTo>
                      <a:pt x="16" y="25"/>
                    </a:lnTo>
                    <a:lnTo>
                      <a:pt x="43" y="0"/>
                    </a:lnTo>
                    <a:lnTo>
                      <a:pt x="74" y="9"/>
                    </a:lnTo>
                    <a:lnTo>
                      <a:pt x="103" y="41"/>
                    </a:lnTo>
                    <a:lnTo>
                      <a:pt x="112" y="94"/>
                    </a:lnTo>
                    <a:lnTo>
                      <a:pt x="119" y="179"/>
                    </a:lnTo>
                    <a:lnTo>
                      <a:pt x="118" y="255"/>
                    </a:lnTo>
                    <a:lnTo>
                      <a:pt x="108" y="329"/>
                    </a:lnTo>
                    <a:lnTo>
                      <a:pt x="98" y="409"/>
                    </a:lnTo>
                    <a:lnTo>
                      <a:pt x="81" y="471"/>
                    </a:lnTo>
                    <a:lnTo>
                      <a:pt x="74" y="508"/>
                    </a:lnTo>
                    <a:lnTo>
                      <a:pt x="71" y="573"/>
                    </a:lnTo>
                    <a:lnTo>
                      <a:pt x="80" y="616"/>
                    </a:lnTo>
                    <a:lnTo>
                      <a:pt x="96" y="646"/>
                    </a:lnTo>
                    <a:lnTo>
                      <a:pt x="118" y="662"/>
                    </a:lnTo>
                    <a:lnTo>
                      <a:pt x="161" y="683"/>
                    </a:lnTo>
                    <a:lnTo>
                      <a:pt x="221" y="695"/>
                    </a:lnTo>
                    <a:lnTo>
                      <a:pt x="250" y="701"/>
                    </a:lnTo>
                    <a:lnTo>
                      <a:pt x="264" y="715"/>
                    </a:lnTo>
                    <a:lnTo>
                      <a:pt x="259" y="725"/>
                    </a:lnTo>
                    <a:lnTo>
                      <a:pt x="242" y="736"/>
                    </a:lnTo>
                    <a:lnTo>
                      <a:pt x="204" y="757"/>
                    </a:lnTo>
                    <a:lnTo>
                      <a:pt x="166" y="759"/>
                    </a:lnTo>
                    <a:lnTo>
                      <a:pt x="146" y="752"/>
                    </a:lnTo>
                    <a:lnTo>
                      <a:pt x="128" y="731"/>
                    </a:lnTo>
                    <a:lnTo>
                      <a:pt x="96" y="709"/>
                    </a:lnTo>
                    <a:lnTo>
                      <a:pt x="43" y="690"/>
                    </a:lnTo>
                    <a:lnTo>
                      <a:pt x="25" y="688"/>
                    </a:lnTo>
                    <a:lnTo>
                      <a:pt x="5" y="683"/>
                    </a:lnTo>
                    <a:lnTo>
                      <a:pt x="0" y="667"/>
                    </a:lnTo>
                    <a:lnTo>
                      <a:pt x="0" y="642"/>
                    </a:lnTo>
                    <a:lnTo>
                      <a:pt x="11" y="619"/>
                    </a:lnTo>
                    <a:lnTo>
                      <a:pt x="27" y="594"/>
                    </a:lnTo>
                    <a:lnTo>
                      <a:pt x="33" y="531"/>
                    </a:lnTo>
                    <a:lnTo>
                      <a:pt x="31" y="456"/>
                    </a:lnTo>
                    <a:lnTo>
                      <a:pt x="36" y="402"/>
                    </a:lnTo>
                    <a:lnTo>
                      <a:pt x="43" y="350"/>
                    </a:lnTo>
                    <a:lnTo>
                      <a:pt x="42" y="303"/>
                    </a:lnTo>
                    <a:lnTo>
                      <a:pt x="33" y="237"/>
                    </a:lnTo>
                    <a:lnTo>
                      <a:pt x="25" y="186"/>
                    </a:lnTo>
                    <a:lnTo>
                      <a:pt x="27" y="133"/>
                    </a:lnTo>
                    <a:lnTo>
                      <a:pt x="16" y="101"/>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230" name="Freeform 38"/>
              <p:cNvSpPr>
                <a:spLocks/>
              </p:cNvSpPr>
              <p:nvPr/>
            </p:nvSpPr>
            <p:spPr bwMode="auto">
              <a:xfrm>
                <a:off x="509" y="3337"/>
                <a:ext cx="300" cy="666"/>
              </a:xfrm>
              <a:custGeom>
                <a:avLst/>
                <a:gdLst>
                  <a:gd name="T0" fmla="*/ 65 w 300"/>
                  <a:gd name="T1" fmla="*/ 0 h 666"/>
                  <a:gd name="T2" fmla="*/ 108 w 300"/>
                  <a:gd name="T3" fmla="*/ 44 h 666"/>
                  <a:gd name="T4" fmla="*/ 133 w 300"/>
                  <a:gd name="T5" fmla="*/ 90 h 666"/>
                  <a:gd name="T6" fmla="*/ 154 w 300"/>
                  <a:gd name="T7" fmla="*/ 143 h 666"/>
                  <a:gd name="T8" fmla="*/ 171 w 300"/>
                  <a:gd name="T9" fmla="*/ 207 h 666"/>
                  <a:gd name="T10" fmla="*/ 178 w 300"/>
                  <a:gd name="T11" fmla="*/ 273 h 666"/>
                  <a:gd name="T12" fmla="*/ 172 w 300"/>
                  <a:gd name="T13" fmla="*/ 335 h 666"/>
                  <a:gd name="T14" fmla="*/ 165 w 300"/>
                  <a:gd name="T15" fmla="*/ 399 h 666"/>
                  <a:gd name="T16" fmla="*/ 156 w 300"/>
                  <a:gd name="T17" fmla="*/ 462 h 666"/>
                  <a:gd name="T18" fmla="*/ 140 w 300"/>
                  <a:gd name="T19" fmla="*/ 523 h 666"/>
                  <a:gd name="T20" fmla="*/ 138 w 300"/>
                  <a:gd name="T21" fmla="*/ 560 h 666"/>
                  <a:gd name="T22" fmla="*/ 144 w 300"/>
                  <a:gd name="T23" fmla="*/ 579 h 666"/>
                  <a:gd name="T24" fmla="*/ 176 w 300"/>
                  <a:gd name="T25" fmla="*/ 586 h 666"/>
                  <a:gd name="T26" fmla="*/ 225 w 300"/>
                  <a:gd name="T27" fmla="*/ 592 h 666"/>
                  <a:gd name="T28" fmla="*/ 280 w 300"/>
                  <a:gd name="T29" fmla="*/ 608 h 666"/>
                  <a:gd name="T30" fmla="*/ 289 w 300"/>
                  <a:gd name="T31" fmla="*/ 622 h 666"/>
                  <a:gd name="T32" fmla="*/ 300 w 300"/>
                  <a:gd name="T33" fmla="*/ 654 h 666"/>
                  <a:gd name="T34" fmla="*/ 295 w 300"/>
                  <a:gd name="T35" fmla="*/ 664 h 666"/>
                  <a:gd name="T36" fmla="*/ 273 w 300"/>
                  <a:gd name="T37" fmla="*/ 666 h 666"/>
                  <a:gd name="T38" fmla="*/ 226 w 300"/>
                  <a:gd name="T39" fmla="*/ 655 h 666"/>
                  <a:gd name="T40" fmla="*/ 181 w 300"/>
                  <a:gd name="T41" fmla="*/ 634 h 666"/>
                  <a:gd name="T42" fmla="*/ 135 w 300"/>
                  <a:gd name="T43" fmla="*/ 629 h 666"/>
                  <a:gd name="T44" fmla="*/ 108 w 300"/>
                  <a:gd name="T45" fmla="*/ 627 h 666"/>
                  <a:gd name="T46" fmla="*/ 79 w 300"/>
                  <a:gd name="T47" fmla="*/ 616 h 666"/>
                  <a:gd name="T48" fmla="*/ 74 w 300"/>
                  <a:gd name="T49" fmla="*/ 597 h 666"/>
                  <a:gd name="T50" fmla="*/ 79 w 300"/>
                  <a:gd name="T51" fmla="*/ 574 h 666"/>
                  <a:gd name="T52" fmla="*/ 97 w 300"/>
                  <a:gd name="T53" fmla="*/ 542 h 666"/>
                  <a:gd name="T54" fmla="*/ 113 w 300"/>
                  <a:gd name="T55" fmla="*/ 505 h 666"/>
                  <a:gd name="T56" fmla="*/ 122 w 300"/>
                  <a:gd name="T57" fmla="*/ 422 h 666"/>
                  <a:gd name="T58" fmla="*/ 122 w 300"/>
                  <a:gd name="T59" fmla="*/ 363 h 666"/>
                  <a:gd name="T60" fmla="*/ 122 w 300"/>
                  <a:gd name="T61" fmla="*/ 319 h 666"/>
                  <a:gd name="T62" fmla="*/ 119 w 300"/>
                  <a:gd name="T63" fmla="*/ 273 h 666"/>
                  <a:gd name="T64" fmla="*/ 108 w 300"/>
                  <a:gd name="T65" fmla="*/ 234 h 666"/>
                  <a:gd name="T66" fmla="*/ 95 w 300"/>
                  <a:gd name="T67" fmla="*/ 188 h 666"/>
                  <a:gd name="T68" fmla="*/ 65 w 300"/>
                  <a:gd name="T69" fmla="*/ 143 h 666"/>
                  <a:gd name="T70" fmla="*/ 41 w 300"/>
                  <a:gd name="T71" fmla="*/ 108 h 666"/>
                  <a:gd name="T72" fmla="*/ 11 w 300"/>
                  <a:gd name="T73" fmla="*/ 64 h 666"/>
                  <a:gd name="T74" fmla="*/ 0 w 300"/>
                  <a:gd name="T75" fmla="*/ 34 h 666"/>
                  <a:gd name="T76" fmla="*/ 11 w 300"/>
                  <a:gd name="T77" fmla="*/ 5 h 666"/>
                  <a:gd name="T78" fmla="*/ 32 w 300"/>
                  <a:gd name="T79" fmla="*/ 0 h 666"/>
                  <a:gd name="T80" fmla="*/ 65 w 300"/>
                  <a:gd name="T81" fmla="*/ 0 h 6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0"/>
                  <a:gd name="T124" fmla="*/ 0 h 666"/>
                  <a:gd name="T125" fmla="*/ 300 w 300"/>
                  <a:gd name="T126" fmla="*/ 666 h 66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0" h="666">
                    <a:moveTo>
                      <a:pt x="65" y="0"/>
                    </a:moveTo>
                    <a:lnTo>
                      <a:pt x="108" y="44"/>
                    </a:lnTo>
                    <a:lnTo>
                      <a:pt x="133" y="90"/>
                    </a:lnTo>
                    <a:lnTo>
                      <a:pt x="154" y="143"/>
                    </a:lnTo>
                    <a:lnTo>
                      <a:pt x="171" y="207"/>
                    </a:lnTo>
                    <a:lnTo>
                      <a:pt x="178" y="273"/>
                    </a:lnTo>
                    <a:lnTo>
                      <a:pt x="172" y="335"/>
                    </a:lnTo>
                    <a:lnTo>
                      <a:pt x="165" y="399"/>
                    </a:lnTo>
                    <a:lnTo>
                      <a:pt x="156" y="462"/>
                    </a:lnTo>
                    <a:lnTo>
                      <a:pt x="140" y="523"/>
                    </a:lnTo>
                    <a:lnTo>
                      <a:pt x="138" y="560"/>
                    </a:lnTo>
                    <a:lnTo>
                      <a:pt x="144" y="579"/>
                    </a:lnTo>
                    <a:lnTo>
                      <a:pt x="176" y="586"/>
                    </a:lnTo>
                    <a:lnTo>
                      <a:pt x="225" y="592"/>
                    </a:lnTo>
                    <a:lnTo>
                      <a:pt x="280" y="608"/>
                    </a:lnTo>
                    <a:lnTo>
                      <a:pt x="289" y="622"/>
                    </a:lnTo>
                    <a:lnTo>
                      <a:pt x="300" y="654"/>
                    </a:lnTo>
                    <a:lnTo>
                      <a:pt x="295" y="664"/>
                    </a:lnTo>
                    <a:lnTo>
                      <a:pt x="273" y="666"/>
                    </a:lnTo>
                    <a:lnTo>
                      <a:pt x="226" y="655"/>
                    </a:lnTo>
                    <a:lnTo>
                      <a:pt x="181" y="634"/>
                    </a:lnTo>
                    <a:lnTo>
                      <a:pt x="135" y="629"/>
                    </a:lnTo>
                    <a:lnTo>
                      <a:pt x="108" y="627"/>
                    </a:lnTo>
                    <a:lnTo>
                      <a:pt x="79" y="616"/>
                    </a:lnTo>
                    <a:lnTo>
                      <a:pt x="74" y="597"/>
                    </a:lnTo>
                    <a:lnTo>
                      <a:pt x="79" y="574"/>
                    </a:lnTo>
                    <a:lnTo>
                      <a:pt x="97" y="542"/>
                    </a:lnTo>
                    <a:lnTo>
                      <a:pt x="113" y="505"/>
                    </a:lnTo>
                    <a:lnTo>
                      <a:pt x="122" y="422"/>
                    </a:lnTo>
                    <a:lnTo>
                      <a:pt x="122" y="363"/>
                    </a:lnTo>
                    <a:lnTo>
                      <a:pt x="122" y="319"/>
                    </a:lnTo>
                    <a:lnTo>
                      <a:pt x="119" y="273"/>
                    </a:lnTo>
                    <a:lnTo>
                      <a:pt x="108" y="234"/>
                    </a:lnTo>
                    <a:lnTo>
                      <a:pt x="95" y="188"/>
                    </a:lnTo>
                    <a:lnTo>
                      <a:pt x="65" y="143"/>
                    </a:lnTo>
                    <a:lnTo>
                      <a:pt x="41" y="108"/>
                    </a:lnTo>
                    <a:lnTo>
                      <a:pt x="11" y="64"/>
                    </a:lnTo>
                    <a:lnTo>
                      <a:pt x="0" y="34"/>
                    </a:lnTo>
                    <a:lnTo>
                      <a:pt x="11" y="5"/>
                    </a:lnTo>
                    <a:lnTo>
                      <a:pt x="32" y="0"/>
                    </a:lnTo>
                    <a:lnTo>
                      <a:pt x="65" y="0"/>
                    </a:lnTo>
                    <a:close/>
                  </a:path>
                </a:pathLst>
              </a:custGeom>
              <a:gradFill rotWithShape="0">
                <a:gsLst>
                  <a:gs pos="0">
                    <a:srgbClr val="FF3300"/>
                  </a:gs>
                  <a:gs pos="100000">
                    <a:srgbClr val="996600"/>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grpSp>
      <p:graphicFrame>
        <p:nvGraphicFramePr>
          <p:cNvPr id="29735" name="Object 39"/>
          <p:cNvGraphicFramePr>
            <a:graphicFrameLocks noChangeAspect="1"/>
          </p:cNvGraphicFramePr>
          <p:nvPr/>
        </p:nvGraphicFramePr>
        <p:xfrm>
          <a:off x="5715000" y="1371600"/>
          <a:ext cx="4267200" cy="2590800"/>
        </p:xfrm>
        <a:graphic>
          <a:graphicData uri="http://schemas.openxmlformats.org/presentationml/2006/ole">
            <mc:AlternateContent xmlns:mc="http://schemas.openxmlformats.org/markup-compatibility/2006">
              <mc:Choice xmlns:v="urn:schemas-microsoft-com:vml" Requires="v">
                <p:oleObj name="Clip" r:id="rId2" imgW="2044440" imgH="635400" progId="MS_ClipArt_Gallery.2">
                  <p:embed/>
                </p:oleObj>
              </mc:Choice>
              <mc:Fallback>
                <p:oleObj name="Clip" r:id="rId2" imgW="2044440" imgH="635400" progId="MS_ClipArt_Gallery.2">
                  <p:embed/>
                  <p:pic>
                    <p:nvPicPr>
                      <p:cNvPr id="29735" name="Object 39"/>
                      <p:cNvPicPr>
                        <a:picLocks noChangeAspect="1" noChangeArrowheads="1"/>
                      </p:cNvPicPr>
                      <p:nvPr/>
                    </p:nvPicPr>
                    <p:blipFill>
                      <a:blip r:embed="rId3">
                        <a:lum bright="-4000" contrast="-54000"/>
                        <a:extLst>
                          <a:ext uri="{28A0092B-C50C-407E-A947-70E740481C1C}">
                            <a14:useLocalDpi xmlns:a14="http://schemas.microsoft.com/office/drawing/2010/main" val="0"/>
                          </a:ext>
                        </a:extLst>
                      </a:blip>
                      <a:srcRect/>
                      <a:stretch>
                        <a:fillRect/>
                      </a:stretch>
                    </p:blipFill>
                    <p:spPr bwMode="auto">
                      <a:xfrm>
                        <a:off x="5715000" y="1371600"/>
                        <a:ext cx="4267200" cy="2590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36" name="WordArt 40"/>
          <p:cNvSpPr>
            <a:spLocks noChangeArrowheads="1" noChangeShapeType="1" noTextEdit="1"/>
          </p:cNvSpPr>
          <p:nvPr/>
        </p:nvSpPr>
        <p:spPr bwMode="auto">
          <a:xfrm>
            <a:off x="4953000" y="4191000"/>
            <a:ext cx="5562600" cy="2057400"/>
          </a:xfrm>
          <a:prstGeom prst="rect">
            <a:avLst/>
          </a:prstGeom>
        </p:spPr>
        <p:txBody>
          <a:bodyPr wrap="none" fromWordArt="1">
            <a:prstTxWarp prst="textPlain">
              <a:avLst>
                <a:gd name="adj" fmla="val 50000"/>
              </a:avLst>
            </a:prstTxWarp>
          </a:bodyPr>
          <a:lstStyle/>
          <a:p>
            <a:pPr algn="ctr"/>
            <a:r>
              <a:rPr lang="en-US" altLang="ko-KR" sz="3600" kern="10" dirty="0">
                <a:ln w="0"/>
                <a:effectLst>
                  <a:outerShdw blurRad="38100" dist="19050" dir="2700000" algn="tl" rotWithShape="0">
                    <a:schemeClr val="dk1">
                      <a:alpha val="40000"/>
                    </a:schemeClr>
                  </a:outerShdw>
                </a:effectLst>
                <a:latin typeface="+mj-lt"/>
              </a:rPr>
              <a:t>RISK IS LOOKING INTO</a:t>
            </a:r>
          </a:p>
          <a:p>
            <a:pPr algn="ctr"/>
            <a:r>
              <a:rPr lang="en-US" altLang="ko-KR" sz="3600" kern="10" dirty="0">
                <a:ln w="0"/>
                <a:effectLst>
                  <a:outerShdw blurRad="38100" dist="19050" dir="2700000" algn="tl" rotWithShape="0">
                    <a:schemeClr val="dk1">
                      <a:alpha val="40000"/>
                    </a:schemeClr>
                  </a:outerShdw>
                </a:effectLst>
                <a:latin typeface="+mj-lt"/>
              </a:rPr>
              <a:t>THE DARKER SIDE OF</a:t>
            </a:r>
          </a:p>
          <a:p>
            <a:pPr algn="ctr"/>
            <a:r>
              <a:rPr lang="en-US" altLang="ko-KR" sz="3600" kern="10" dirty="0">
                <a:ln w="0"/>
                <a:effectLst>
                  <a:outerShdw blurRad="38100" dist="19050" dir="2700000" algn="tl" rotWithShape="0">
                    <a:schemeClr val="dk1">
                      <a:alpha val="40000"/>
                    </a:schemeClr>
                  </a:outerShdw>
                </a:effectLst>
                <a:latin typeface="+mj-lt"/>
              </a:rPr>
              <a:t>FUTURE!!!</a:t>
            </a:r>
            <a:endParaRPr lang="ko-KR" altLang="en-US" sz="3600" kern="10" dirty="0">
              <a:ln w="0"/>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3424073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29698">
                                            <p:txEl>
                                              <p:pRg st="0" end="0"/>
                                            </p:txEl>
                                          </p:spTgt>
                                        </p:tgtEl>
                                        <p:attrNameLst>
                                          <p:attrName>style.visibility</p:attrName>
                                        </p:attrNameLst>
                                      </p:cBhvr>
                                      <p:to>
                                        <p:strVal val="visible"/>
                                      </p:to>
                                    </p:set>
                                    <p:anim to="" calcmode="lin" valueType="num">
                                      <p:cBhvr>
                                        <p:cTn id="7" dur="1" fill="hold"/>
                                        <p:tgtEl>
                                          <p:spTgt spid="29698">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500"/>
                            </p:stCondLst>
                            <p:childTnLst>
                              <p:par>
                                <p:cTn id="15" presetID="2" presetClass="entr" presetSubtype="8" fill="hold" nodeType="afterEffect">
                                  <p:stCondLst>
                                    <p:cond delay="0"/>
                                  </p:stCondLst>
                                  <p:childTnLst>
                                    <p:set>
                                      <p:cBhvr>
                                        <p:cTn id="16" dur="1" fill="hold">
                                          <p:stCondLst>
                                            <p:cond delay="0"/>
                                          </p:stCondLst>
                                        </p:cTn>
                                        <p:tgtEl>
                                          <p:spTgt spid="29735"/>
                                        </p:tgtEl>
                                        <p:attrNameLst>
                                          <p:attrName>style.visibility</p:attrName>
                                        </p:attrNameLst>
                                      </p:cBhvr>
                                      <p:to>
                                        <p:strVal val="visible"/>
                                      </p:to>
                                    </p:set>
                                    <p:anim calcmode="lin" valueType="num">
                                      <p:cBhvr additive="base">
                                        <p:cTn id="17" dur="500" fill="hold"/>
                                        <p:tgtEl>
                                          <p:spTgt spid="29735"/>
                                        </p:tgtEl>
                                        <p:attrNameLst>
                                          <p:attrName>ppt_x</p:attrName>
                                        </p:attrNameLst>
                                      </p:cBhvr>
                                      <p:tavLst>
                                        <p:tav tm="0">
                                          <p:val>
                                            <p:strVal val="0-#ppt_w/2"/>
                                          </p:val>
                                        </p:tav>
                                        <p:tav tm="100000">
                                          <p:val>
                                            <p:strVal val="#ppt_x"/>
                                          </p:val>
                                        </p:tav>
                                      </p:tavLst>
                                    </p:anim>
                                    <p:anim calcmode="lin" valueType="num">
                                      <p:cBhvr additive="base">
                                        <p:cTn id="18" dur="500" fill="hold"/>
                                        <p:tgtEl>
                                          <p:spTgt spid="29735"/>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000"/>
                            </p:stCondLst>
                            <p:childTnLst>
                              <p:par>
                                <p:cTn id="20" presetID="23" presetClass="entr" presetSubtype="528" fill="hold" nodeType="afterEffect">
                                  <p:stCondLst>
                                    <p:cond delay="1000"/>
                                  </p:stCondLst>
                                  <p:childTnLst>
                                    <p:set>
                                      <p:cBhvr>
                                        <p:cTn id="21" dur="1" fill="hold">
                                          <p:stCondLst>
                                            <p:cond delay="0"/>
                                          </p:stCondLst>
                                        </p:cTn>
                                        <p:tgtEl>
                                          <p:spTgt spid="29736"/>
                                        </p:tgtEl>
                                        <p:attrNameLst>
                                          <p:attrName>style.visibility</p:attrName>
                                        </p:attrNameLst>
                                      </p:cBhvr>
                                      <p:to>
                                        <p:strVal val="visible"/>
                                      </p:to>
                                    </p:set>
                                    <p:anim calcmode="lin" valueType="num">
                                      <p:cBhvr>
                                        <p:cTn id="22" dur="500" fill="hold"/>
                                        <p:tgtEl>
                                          <p:spTgt spid="29736"/>
                                        </p:tgtEl>
                                        <p:attrNameLst>
                                          <p:attrName>ppt_w</p:attrName>
                                        </p:attrNameLst>
                                      </p:cBhvr>
                                      <p:tavLst>
                                        <p:tav tm="0">
                                          <p:val>
                                            <p:fltVal val="0"/>
                                          </p:val>
                                        </p:tav>
                                        <p:tav tm="100000">
                                          <p:val>
                                            <p:strVal val="#ppt_w"/>
                                          </p:val>
                                        </p:tav>
                                      </p:tavLst>
                                    </p:anim>
                                    <p:anim calcmode="lin" valueType="num">
                                      <p:cBhvr>
                                        <p:cTn id="23" dur="500" fill="hold"/>
                                        <p:tgtEl>
                                          <p:spTgt spid="29736"/>
                                        </p:tgtEl>
                                        <p:attrNameLst>
                                          <p:attrName>ppt_h</p:attrName>
                                        </p:attrNameLst>
                                      </p:cBhvr>
                                      <p:tavLst>
                                        <p:tav tm="0">
                                          <p:val>
                                            <p:fltVal val="0"/>
                                          </p:val>
                                        </p:tav>
                                        <p:tav tm="100000">
                                          <p:val>
                                            <p:strVal val="#ppt_h"/>
                                          </p:val>
                                        </p:tav>
                                      </p:tavLst>
                                    </p:anim>
                                    <p:anim calcmode="lin" valueType="num">
                                      <p:cBhvr>
                                        <p:cTn id="24" dur="500" fill="hold"/>
                                        <p:tgtEl>
                                          <p:spTgt spid="29736"/>
                                        </p:tgtEl>
                                        <p:attrNameLst>
                                          <p:attrName>ppt_x</p:attrName>
                                        </p:attrNameLst>
                                      </p:cBhvr>
                                      <p:tavLst>
                                        <p:tav tm="0">
                                          <p:val>
                                            <p:fltVal val="0.5"/>
                                          </p:val>
                                        </p:tav>
                                        <p:tav tm="100000">
                                          <p:val>
                                            <p:strVal val="#ppt_x"/>
                                          </p:val>
                                        </p:tav>
                                      </p:tavLst>
                                    </p:anim>
                                    <p:anim calcmode="lin" valueType="num">
                                      <p:cBhvr>
                                        <p:cTn id="25" dur="500" fill="hold"/>
                                        <p:tgtEl>
                                          <p:spTgt spid="2973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advAuto="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524000" y="3048"/>
            <a:ext cx="8763000" cy="1143000"/>
          </a:xfrm>
          <a:scene3d>
            <a:camera prst="orthographicFront"/>
            <a:lightRig rig="balanced" dir="t"/>
          </a:scene3d>
          <a:sp3d prstMaterial="plastic"/>
        </p:spPr>
        <p:txBody>
          <a:bodyPr/>
          <a:lstStyle/>
          <a:p>
            <a:pPr>
              <a:lnSpc>
                <a:spcPct val="90000"/>
              </a:lnSpc>
              <a:defRPr/>
            </a:pPr>
            <a:r>
              <a:rPr lang="en-US" sz="2600" dirty="0"/>
              <a:t>RISK IS UNDERSTOOD AS A NEGATIVE PARAMETER… HAVING DIFFERENT</a:t>
            </a:r>
            <a:r>
              <a:rPr lang="en-US" dirty="0"/>
              <a:t> S</a:t>
            </a:r>
            <a:r>
              <a:rPr lang="en-US" dirty="0">
                <a:solidFill>
                  <a:srgbClr val="990099"/>
                </a:solidFill>
              </a:rPr>
              <a:t>H</a:t>
            </a:r>
            <a:r>
              <a:rPr lang="en-US" dirty="0">
                <a:solidFill>
                  <a:srgbClr val="009900"/>
                </a:solidFill>
              </a:rPr>
              <a:t>A</a:t>
            </a:r>
            <a:r>
              <a:rPr lang="en-US" dirty="0">
                <a:solidFill>
                  <a:srgbClr val="CC6600"/>
                </a:solidFill>
              </a:rPr>
              <a:t>D</a:t>
            </a:r>
            <a:r>
              <a:rPr lang="en-US" dirty="0">
                <a:solidFill>
                  <a:srgbClr val="6600FF"/>
                </a:solidFill>
              </a:rPr>
              <a:t>E</a:t>
            </a:r>
            <a:r>
              <a:rPr lang="en-US" dirty="0">
                <a:solidFill>
                  <a:srgbClr val="CC9900"/>
                </a:solidFill>
              </a:rPr>
              <a:t>S</a:t>
            </a:r>
            <a:r>
              <a:rPr lang="en-US" dirty="0"/>
              <a:t>!!!</a:t>
            </a:r>
          </a:p>
        </p:txBody>
      </p:sp>
      <p:sp>
        <p:nvSpPr>
          <p:cNvPr id="30723" name="Rectangle 3"/>
          <p:cNvSpPr>
            <a:spLocks noGrp="1" noChangeArrowheads="1"/>
          </p:cNvSpPr>
          <p:nvPr>
            <p:ph type="body" sz="half" idx="1"/>
          </p:nvPr>
        </p:nvSpPr>
        <p:spPr>
          <a:xfrm>
            <a:off x="1676400" y="1219200"/>
            <a:ext cx="5181600" cy="5562600"/>
          </a:xfrm>
        </p:spPr>
        <p:txBody>
          <a:bodyPr/>
          <a:lstStyle/>
          <a:p>
            <a:pPr>
              <a:buClr>
                <a:srgbClr val="663300"/>
              </a:buClr>
              <a:buFont typeface="Wingdings" panose="05000000000000000000" pitchFamily="2" charset="2"/>
              <a:buChar char="§"/>
            </a:pPr>
            <a:r>
              <a:rPr lang="en-US" altLang="en-US" sz="2000" b="1" dirty="0">
                <a:solidFill>
                  <a:srgbClr val="000066"/>
                </a:solidFill>
                <a:latin typeface="Arial Narrow" panose="020B0606020202030204" pitchFamily="34" charset="0"/>
              </a:rPr>
              <a:t>Risk is a threat.</a:t>
            </a:r>
          </a:p>
          <a:p>
            <a:pPr>
              <a:buClr>
                <a:srgbClr val="663300"/>
              </a:buClr>
              <a:buFont typeface="Wingdings" panose="05000000000000000000" pitchFamily="2" charset="2"/>
              <a:buChar char="§"/>
            </a:pPr>
            <a:r>
              <a:rPr lang="en-US" altLang="en-US" sz="2000" b="1" dirty="0">
                <a:solidFill>
                  <a:srgbClr val="000066"/>
                </a:solidFill>
                <a:latin typeface="Arial Narrow" panose="020B0606020202030204" pitchFamily="34" charset="0"/>
              </a:rPr>
              <a:t>Risk prevents the project to realize its expected goals. </a:t>
            </a:r>
          </a:p>
          <a:p>
            <a:pPr>
              <a:buClr>
                <a:srgbClr val="663300"/>
              </a:buClr>
              <a:buFont typeface="Wingdings" panose="05000000000000000000" pitchFamily="2" charset="2"/>
              <a:buChar char="§"/>
            </a:pPr>
            <a:r>
              <a:rPr lang="en-US" altLang="en-US" sz="2000" b="1" dirty="0">
                <a:solidFill>
                  <a:srgbClr val="FF0000"/>
                </a:solidFill>
                <a:latin typeface="Arial Narrow" panose="020B0606020202030204" pitchFamily="34" charset="0"/>
              </a:rPr>
              <a:t>Risk is a fear.</a:t>
            </a:r>
          </a:p>
          <a:p>
            <a:pPr>
              <a:buClr>
                <a:srgbClr val="663300"/>
              </a:buClr>
              <a:buFont typeface="Wingdings" panose="05000000000000000000" pitchFamily="2" charset="2"/>
              <a:buChar char="§"/>
            </a:pPr>
            <a:r>
              <a:rPr lang="en-US" altLang="en-US" sz="2000" b="1" dirty="0">
                <a:solidFill>
                  <a:srgbClr val="FF0000"/>
                </a:solidFill>
                <a:latin typeface="Arial Narrow" panose="020B0606020202030204" pitchFamily="34" charset="0"/>
              </a:rPr>
              <a:t>Risk is pessimism.</a:t>
            </a:r>
          </a:p>
          <a:p>
            <a:pPr>
              <a:buClr>
                <a:srgbClr val="663300"/>
              </a:buClr>
              <a:buFont typeface="Wingdings" panose="05000000000000000000" pitchFamily="2" charset="2"/>
              <a:buChar char="§"/>
            </a:pPr>
            <a:r>
              <a:rPr lang="en-US" altLang="en-US" sz="2000" b="1" dirty="0">
                <a:solidFill>
                  <a:schemeClr val="tx2"/>
                </a:solidFill>
                <a:latin typeface="Arial Narrow" panose="020B0606020202030204" pitchFamily="34" charset="0"/>
              </a:rPr>
              <a:t>Risk is expected loss.</a:t>
            </a:r>
          </a:p>
          <a:p>
            <a:pPr>
              <a:buClr>
                <a:srgbClr val="663300"/>
              </a:buClr>
              <a:buFont typeface="Wingdings" panose="05000000000000000000" pitchFamily="2" charset="2"/>
              <a:buChar char="§"/>
            </a:pPr>
            <a:r>
              <a:rPr lang="en-US" altLang="en-US" sz="2000" b="1" dirty="0">
                <a:solidFill>
                  <a:schemeClr val="tx2"/>
                </a:solidFill>
                <a:latin typeface="Arial Narrow" panose="020B0606020202030204" pitchFamily="34" charset="0"/>
              </a:rPr>
              <a:t>Risk is a chance of loss.</a:t>
            </a:r>
          </a:p>
          <a:p>
            <a:pPr>
              <a:buClr>
                <a:srgbClr val="663300"/>
              </a:buClr>
              <a:buFont typeface="Wingdings" panose="05000000000000000000" pitchFamily="2" charset="2"/>
              <a:buChar char="§"/>
            </a:pPr>
            <a:r>
              <a:rPr lang="en-US" altLang="en-US" sz="2000" b="1" dirty="0">
                <a:solidFill>
                  <a:schemeClr val="tx2"/>
                </a:solidFill>
                <a:latin typeface="Arial Narrow" panose="020B0606020202030204" pitchFamily="34" charset="0"/>
              </a:rPr>
              <a:t>Risk comes out from unexpected undesirable events.</a:t>
            </a:r>
          </a:p>
          <a:p>
            <a:pPr>
              <a:buClr>
                <a:srgbClr val="663300"/>
              </a:buClr>
              <a:buFont typeface="Wingdings" panose="05000000000000000000" pitchFamily="2" charset="2"/>
              <a:buChar char="§"/>
            </a:pPr>
            <a:r>
              <a:rPr lang="en-US" altLang="en-US" sz="2000" b="1" dirty="0">
                <a:solidFill>
                  <a:srgbClr val="000066"/>
                </a:solidFill>
                <a:latin typeface="Arial Narrow" panose="020B0606020202030204" pitchFamily="34" charset="0"/>
              </a:rPr>
              <a:t>Risk is unwanted.</a:t>
            </a:r>
          </a:p>
          <a:p>
            <a:pPr>
              <a:buClr>
                <a:srgbClr val="663300"/>
              </a:buClr>
              <a:buFont typeface="Wingdings" panose="05000000000000000000" pitchFamily="2" charset="2"/>
              <a:buChar char="§"/>
            </a:pPr>
            <a:r>
              <a:rPr lang="en-US" altLang="en-US" sz="2000" b="1" dirty="0">
                <a:solidFill>
                  <a:srgbClr val="006600"/>
                </a:solidFill>
                <a:latin typeface="Arial Narrow" panose="020B0606020202030204" pitchFamily="34" charset="0"/>
              </a:rPr>
              <a:t>Risk is variation, fluctuation and volatility.</a:t>
            </a:r>
          </a:p>
          <a:p>
            <a:pPr>
              <a:buClr>
                <a:srgbClr val="663300"/>
              </a:buClr>
              <a:buFont typeface="Wingdings" panose="05000000000000000000" pitchFamily="2" charset="2"/>
              <a:buChar char="§"/>
            </a:pPr>
            <a:r>
              <a:rPr lang="en-US" altLang="en-US" sz="2000" b="1" dirty="0">
                <a:solidFill>
                  <a:srgbClr val="006600"/>
                </a:solidFill>
                <a:latin typeface="Arial Narrow" panose="020B0606020202030204" pitchFamily="34" charset="0"/>
              </a:rPr>
              <a:t>Risk is dynamic.</a:t>
            </a:r>
          </a:p>
          <a:p>
            <a:pPr>
              <a:buClr>
                <a:srgbClr val="663300"/>
              </a:buClr>
              <a:buFont typeface="Wingdings" panose="05000000000000000000" pitchFamily="2" charset="2"/>
              <a:buChar char="§"/>
            </a:pPr>
            <a:r>
              <a:rPr lang="en-US" altLang="en-US" sz="2000" b="1" dirty="0">
                <a:solidFill>
                  <a:srgbClr val="006600"/>
                </a:solidFill>
                <a:latin typeface="Arial Narrow" panose="020B0606020202030204" pitchFamily="34" charset="0"/>
              </a:rPr>
              <a:t>Risk arises due to uncertainty.</a:t>
            </a:r>
            <a:endParaRPr lang="en-US" altLang="en-US" sz="2000" b="1" dirty="0">
              <a:solidFill>
                <a:srgbClr val="000066"/>
              </a:solidFill>
              <a:latin typeface="Arial Narrow" panose="020B0606020202030204" pitchFamily="34" charset="0"/>
            </a:endParaRPr>
          </a:p>
          <a:p>
            <a:pPr>
              <a:buClr>
                <a:srgbClr val="663300"/>
              </a:buClr>
              <a:buFont typeface="Wingdings" panose="05000000000000000000" pitchFamily="2" charset="2"/>
              <a:buChar char="§"/>
            </a:pPr>
            <a:r>
              <a:rPr lang="en-US" altLang="en-US" sz="2000" b="1" dirty="0">
                <a:solidFill>
                  <a:srgbClr val="000066"/>
                </a:solidFill>
                <a:latin typeface="Arial Narrow" panose="020B0606020202030204" pitchFamily="34" charset="0"/>
              </a:rPr>
              <a:t>Risk is because of change.</a:t>
            </a:r>
          </a:p>
          <a:p>
            <a:pPr>
              <a:buClr>
                <a:srgbClr val="663300"/>
              </a:buClr>
              <a:buFont typeface="Wingdings" panose="05000000000000000000" pitchFamily="2" charset="2"/>
              <a:buChar char="§"/>
            </a:pPr>
            <a:r>
              <a:rPr lang="en-US" altLang="en-US" sz="2000" b="1" dirty="0">
                <a:solidFill>
                  <a:srgbClr val="000066"/>
                </a:solidFill>
                <a:latin typeface="Arial Narrow" panose="020B0606020202030204" pitchFamily="34" charset="0"/>
              </a:rPr>
              <a:t>Risk is </a:t>
            </a:r>
            <a:r>
              <a:rPr lang="en-US" altLang="en-US" sz="2000" b="1" i="1" dirty="0">
                <a:solidFill>
                  <a:srgbClr val="000066"/>
                </a:solidFill>
                <a:latin typeface="Arial Narrow" panose="020B0606020202030204" pitchFamily="34" charset="0"/>
              </a:rPr>
              <a:t>an </a:t>
            </a:r>
            <a:r>
              <a:rPr lang="en-US" altLang="en-US" sz="2000" b="1" i="1" dirty="0">
                <a:solidFill>
                  <a:srgbClr val="FF3300"/>
                </a:solidFill>
                <a:latin typeface="Arial Narrow" panose="020B0606020202030204" pitchFamily="34" charset="0"/>
              </a:rPr>
              <a:t>odd thing out</a:t>
            </a:r>
            <a:r>
              <a:rPr lang="en-US" altLang="en-US" sz="2000" b="1" dirty="0">
                <a:solidFill>
                  <a:srgbClr val="000066"/>
                </a:solidFill>
                <a:latin typeface="Arial Narrow" panose="020B0606020202030204" pitchFamily="34" charset="0"/>
              </a:rPr>
              <a:t>.</a:t>
            </a:r>
          </a:p>
        </p:txBody>
      </p:sp>
      <p:graphicFrame>
        <p:nvGraphicFramePr>
          <p:cNvPr id="10242" name="Object 5"/>
          <p:cNvGraphicFramePr>
            <a:graphicFrameLocks noGrp="1" noChangeAspect="1"/>
          </p:cNvGraphicFramePr>
          <p:nvPr>
            <p:ph type="clipArt" sz="half" idx="2"/>
            <p:extLst>
              <p:ext uri="{D42A27DB-BD31-4B8C-83A1-F6EECF244321}">
                <p14:modId xmlns:p14="http://schemas.microsoft.com/office/powerpoint/2010/main" val="2677778388"/>
              </p:ext>
            </p:extLst>
          </p:nvPr>
        </p:nvGraphicFramePr>
        <p:xfrm>
          <a:off x="6858000" y="1371600"/>
          <a:ext cx="3505200" cy="4495800"/>
        </p:xfrm>
        <a:graphic>
          <a:graphicData uri="http://schemas.openxmlformats.org/presentationml/2006/ole">
            <mc:AlternateContent xmlns:mc="http://schemas.openxmlformats.org/markup-compatibility/2006">
              <mc:Choice xmlns:v="urn:schemas-microsoft-com:vml" Requires="v">
                <p:oleObj name="Clip" r:id="rId2" imgW="4857143" imgH="3228571" progId="MS_ClipArt_Gallery.2">
                  <p:embed/>
                </p:oleObj>
              </mc:Choice>
              <mc:Fallback>
                <p:oleObj name="Clip" r:id="rId2" imgW="4857143" imgH="3228571" progId="MS_ClipArt_Gallery.2">
                  <p:embed/>
                  <p:pic>
                    <p:nvPicPr>
                      <p:cNvPr id="10242" name="Object 5"/>
                      <p:cNvPicPr>
                        <a:picLocks noChangeAspect="1" noChangeArrowheads="1"/>
                      </p:cNvPicPr>
                      <p:nvPr/>
                    </p:nvPicPr>
                    <p:blipFill>
                      <a:blip r:embed="rId3">
                        <a:lum bright="26000" contrast="-38000"/>
                        <a:extLst>
                          <a:ext uri="{28A0092B-C50C-407E-A947-70E740481C1C}">
                            <a14:useLocalDpi xmlns:a14="http://schemas.microsoft.com/office/drawing/2010/main" val="0"/>
                          </a:ext>
                        </a:extLst>
                      </a:blip>
                      <a:srcRect/>
                      <a:stretch>
                        <a:fillRect/>
                      </a:stretch>
                    </p:blipFill>
                    <p:spPr bwMode="auto">
                      <a:xfrm>
                        <a:off x="6858000" y="1371600"/>
                        <a:ext cx="3505200" cy="4495800"/>
                      </a:xfrm>
                      <a:prstGeom prst="rect">
                        <a:avLst/>
                      </a:prstGeom>
                    </p:spPr>
                  </p:pic>
                </p:oleObj>
              </mc:Fallback>
            </mc:AlternateContent>
          </a:graphicData>
        </a:graphic>
      </p:graphicFrame>
    </p:spTree>
    <p:extLst>
      <p:ext uri="{BB962C8B-B14F-4D97-AF65-F5344CB8AC3E}">
        <p14:creationId xmlns:p14="http://schemas.microsoft.com/office/powerpoint/2010/main" val="32177543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0723">
                                            <p:txEl>
                                              <p:pRg st="0" end="0"/>
                                            </p:txEl>
                                          </p:spTgt>
                                        </p:tgtEl>
                                        <p:attrNameLst>
                                          <p:attrName>style.visibility</p:attrName>
                                        </p:attrNameLst>
                                      </p:cBhvr>
                                      <p:to>
                                        <p:strVal val="visible"/>
                                      </p:to>
                                    </p:set>
                                    <p:anim to="" calcmode="lin" valueType="num">
                                      <p:cBhvr>
                                        <p:cTn id="7" dur="1" fill="hold"/>
                                        <p:tgtEl>
                                          <p:spTgt spid="30723">
                                            <p:txEl>
                                              <p:pRg st="0" end="0"/>
                                            </p:txEl>
                                          </p:spTgt>
                                        </p:tgtEl>
                                        <p:attrNameLst>
                                          <p:attrName/>
                                        </p:attrNameLst>
                                      </p:cBhvr>
                                    </p:anim>
                                  </p:childTnLst>
                                </p:cTn>
                              </p:par>
                            </p:childTnLst>
                          </p:cTn>
                        </p:par>
                        <p:par>
                          <p:cTn id="8" fill="hold" nodeType="afterGroup">
                            <p:stCondLst>
                              <p:cond delay="500"/>
                            </p:stCondLst>
                            <p:childTnLst>
                              <p:par>
                                <p:cTn id="9" presetID="24" presetClass="entr" presetSubtype="0" fill="hold" grpId="0" nodeType="afterEffect">
                                  <p:stCondLst>
                                    <p:cond delay="0"/>
                                  </p:stCondLst>
                                  <p:childTnLst>
                                    <p:set>
                                      <p:cBhvr>
                                        <p:cTn id="10" dur="1" fill="hold">
                                          <p:stCondLst>
                                            <p:cond delay="499"/>
                                          </p:stCondLst>
                                        </p:cTn>
                                        <p:tgtEl>
                                          <p:spTgt spid="30723">
                                            <p:txEl>
                                              <p:pRg st="1" end="1"/>
                                            </p:txEl>
                                          </p:spTgt>
                                        </p:tgtEl>
                                        <p:attrNameLst>
                                          <p:attrName>style.visibility</p:attrName>
                                        </p:attrNameLst>
                                      </p:cBhvr>
                                      <p:to>
                                        <p:strVal val="visible"/>
                                      </p:to>
                                    </p:set>
                                    <p:anim to="" calcmode="lin" valueType="num">
                                      <p:cBhvr>
                                        <p:cTn id="11" dur="1" fill="hold"/>
                                        <p:tgtEl>
                                          <p:spTgt spid="30723">
                                            <p:txEl>
                                              <p:pRg st="1" end="1"/>
                                            </p:txEl>
                                          </p:spTgt>
                                        </p:tgtEl>
                                        <p:attrNameLst>
                                          <p:attrName/>
                                        </p:attrNameLst>
                                      </p:cBhvr>
                                    </p:anim>
                                  </p:childTnLst>
                                </p:cTn>
                              </p:par>
                            </p:childTnLst>
                          </p:cTn>
                        </p:par>
                        <p:par>
                          <p:cTn id="12" fill="hold" nodeType="afterGroup">
                            <p:stCondLst>
                              <p:cond delay="1000"/>
                            </p:stCondLst>
                            <p:childTnLst>
                              <p:par>
                                <p:cTn id="13" presetID="24" presetClass="entr" presetSubtype="0" fill="hold" grpId="0" nodeType="afterEffect">
                                  <p:stCondLst>
                                    <p:cond delay="0"/>
                                  </p:stCondLst>
                                  <p:childTnLst>
                                    <p:set>
                                      <p:cBhvr>
                                        <p:cTn id="14" dur="1" fill="hold">
                                          <p:stCondLst>
                                            <p:cond delay="499"/>
                                          </p:stCondLst>
                                        </p:cTn>
                                        <p:tgtEl>
                                          <p:spTgt spid="30723">
                                            <p:txEl>
                                              <p:pRg st="2" end="2"/>
                                            </p:txEl>
                                          </p:spTgt>
                                        </p:tgtEl>
                                        <p:attrNameLst>
                                          <p:attrName>style.visibility</p:attrName>
                                        </p:attrNameLst>
                                      </p:cBhvr>
                                      <p:to>
                                        <p:strVal val="visible"/>
                                      </p:to>
                                    </p:set>
                                    <p:anim to="" calcmode="lin" valueType="num">
                                      <p:cBhvr>
                                        <p:cTn id="15" dur="1" fill="hold"/>
                                        <p:tgtEl>
                                          <p:spTgt spid="30723">
                                            <p:txEl>
                                              <p:pRg st="2" end="2"/>
                                            </p:txEl>
                                          </p:spTgt>
                                        </p:tgtEl>
                                        <p:attrNameLst>
                                          <p:attrName/>
                                        </p:attrNameLst>
                                      </p:cBhvr>
                                    </p:anim>
                                  </p:childTnLst>
                                </p:cTn>
                              </p:par>
                            </p:childTnLst>
                          </p:cTn>
                        </p:par>
                        <p:par>
                          <p:cTn id="16" fill="hold" nodeType="afterGroup">
                            <p:stCondLst>
                              <p:cond delay="1500"/>
                            </p:stCondLst>
                            <p:childTnLst>
                              <p:par>
                                <p:cTn id="17" presetID="24" presetClass="entr" presetSubtype="0" fill="hold" grpId="0" nodeType="afterEffect">
                                  <p:stCondLst>
                                    <p:cond delay="0"/>
                                  </p:stCondLst>
                                  <p:childTnLst>
                                    <p:set>
                                      <p:cBhvr>
                                        <p:cTn id="18" dur="1" fill="hold">
                                          <p:stCondLst>
                                            <p:cond delay="499"/>
                                          </p:stCondLst>
                                        </p:cTn>
                                        <p:tgtEl>
                                          <p:spTgt spid="30723">
                                            <p:txEl>
                                              <p:pRg st="3" end="3"/>
                                            </p:txEl>
                                          </p:spTgt>
                                        </p:tgtEl>
                                        <p:attrNameLst>
                                          <p:attrName>style.visibility</p:attrName>
                                        </p:attrNameLst>
                                      </p:cBhvr>
                                      <p:to>
                                        <p:strVal val="visible"/>
                                      </p:to>
                                    </p:set>
                                    <p:anim to="" calcmode="lin" valueType="num">
                                      <p:cBhvr>
                                        <p:cTn id="19" dur="1" fill="hold"/>
                                        <p:tgtEl>
                                          <p:spTgt spid="30723">
                                            <p:txEl>
                                              <p:pRg st="3" end="3"/>
                                            </p:txEl>
                                          </p:spTgt>
                                        </p:tgtEl>
                                        <p:attrNameLst>
                                          <p:attrName/>
                                        </p:attrNameLst>
                                      </p:cBhvr>
                                    </p:anim>
                                  </p:childTnLst>
                                </p:cTn>
                              </p:par>
                            </p:childTnLst>
                          </p:cTn>
                        </p:par>
                        <p:par>
                          <p:cTn id="20" fill="hold" nodeType="afterGroup">
                            <p:stCondLst>
                              <p:cond delay="2000"/>
                            </p:stCondLst>
                            <p:childTnLst>
                              <p:par>
                                <p:cTn id="21" presetID="24" presetClass="entr" presetSubtype="0" fill="hold" grpId="0" nodeType="afterEffect">
                                  <p:stCondLst>
                                    <p:cond delay="0"/>
                                  </p:stCondLst>
                                  <p:childTnLst>
                                    <p:set>
                                      <p:cBhvr>
                                        <p:cTn id="22" dur="1" fill="hold">
                                          <p:stCondLst>
                                            <p:cond delay="499"/>
                                          </p:stCondLst>
                                        </p:cTn>
                                        <p:tgtEl>
                                          <p:spTgt spid="30723">
                                            <p:txEl>
                                              <p:pRg st="4" end="4"/>
                                            </p:txEl>
                                          </p:spTgt>
                                        </p:tgtEl>
                                        <p:attrNameLst>
                                          <p:attrName>style.visibility</p:attrName>
                                        </p:attrNameLst>
                                      </p:cBhvr>
                                      <p:to>
                                        <p:strVal val="visible"/>
                                      </p:to>
                                    </p:set>
                                    <p:anim to="" calcmode="lin" valueType="num">
                                      <p:cBhvr>
                                        <p:cTn id="23" dur="1" fill="hold"/>
                                        <p:tgtEl>
                                          <p:spTgt spid="30723">
                                            <p:txEl>
                                              <p:pRg st="4" end="4"/>
                                            </p:txEl>
                                          </p:spTgt>
                                        </p:tgtEl>
                                        <p:attrNameLst>
                                          <p:attrName/>
                                        </p:attrNameLst>
                                      </p:cBhvr>
                                    </p:anim>
                                  </p:childTnLst>
                                </p:cTn>
                              </p:par>
                            </p:childTnLst>
                          </p:cTn>
                        </p:par>
                        <p:par>
                          <p:cTn id="24" fill="hold" nodeType="afterGroup">
                            <p:stCondLst>
                              <p:cond delay="2500"/>
                            </p:stCondLst>
                            <p:childTnLst>
                              <p:par>
                                <p:cTn id="25" presetID="24" presetClass="entr" presetSubtype="0" fill="hold" grpId="0" nodeType="afterEffect">
                                  <p:stCondLst>
                                    <p:cond delay="0"/>
                                  </p:stCondLst>
                                  <p:childTnLst>
                                    <p:set>
                                      <p:cBhvr>
                                        <p:cTn id="26" dur="1" fill="hold">
                                          <p:stCondLst>
                                            <p:cond delay="499"/>
                                          </p:stCondLst>
                                        </p:cTn>
                                        <p:tgtEl>
                                          <p:spTgt spid="30723">
                                            <p:txEl>
                                              <p:pRg st="5" end="5"/>
                                            </p:txEl>
                                          </p:spTgt>
                                        </p:tgtEl>
                                        <p:attrNameLst>
                                          <p:attrName>style.visibility</p:attrName>
                                        </p:attrNameLst>
                                      </p:cBhvr>
                                      <p:to>
                                        <p:strVal val="visible"/>
                                      </p:to>
                                    </p:set>
                                    <p:anim to="" calcmode="lin" valueType="num">
                                      <p:cBhvr>
                                        <p:cTn id="27" dur="1" fill="hold"/>
                                        <p:tgtEl>
                                          <p:spTgt spid="30723">
                                            <p:txEl>
                                              <p:pRg st="5" end="5"/>
                                            </p:txEl>
                                          </p:spTgt>
                                        </p:tgtEl>
                                        <p:attrNameLst>
                                          <p:attrName/>
                                        </p:attrNameLst>
                                      </p:cBhvr>
                                    </p:anim>
                                  </p:childTnLst>
                                </p:cTn>
                              </p:par>
                            </p:childTnLst>
                          </p:cTn>
                        </p:par>
                        <p:par>
                          <p:cTn id="28" fill="hold" nodeType="afterGroup">
                            <p:stCondLst>
                              <p:cond delay="3000"/>
                            </p:stCondLst>
                            <p:childTnLst>
                              <p:par>
                                <p:cTn id="29" presetID="24" presetClass="entr" presetSubtype="0" fill="hold" grpId="0" nodeType="afterEffect">
                                  <p:stCondLst>
                                    <p:cond delay="0"/>
                                  </p:stCondLst>
                                  <p:childTnLst>
                                    <p:set>
                                      <p:cBhvr>
                                        <p:cTn id="30" dur="1" fill="hold">
                                          <p:stCondLst>
                                            <p:cond delay="499"/>
                                          </p:stCondLst>
                                        </p:cTn>
                                        <p:tgtEl>
                                          <p:spTgt spid="30723">
                                            <p:txEl>
                                              <p:pRg st="6" end="6"/>
                                            </p:txEl>
                                          </p:spTgt>
                                        </p:tgtEl>
                                        <p:attrNameLst>
                                          <p:attrName>style.visibility</p:attrName>
                                        </p:attrNameLst>
                                      </p:cBhvr>
                                      <p:to>
                                        <p:strVal val="visible"/>
                                      </p:to>
                                    </p:set>
                                    <p:anim to="" calcmode="lin" valueType="num">
                                      <p:cBhvr>
                                        <p:cTn id="31" dur="1" fill="hold"/>
                                        <p:tgtEl>
                                          <p:spTgt spid="30723">
                                            <p:txEl>
                                              <p:pRg st="6" end="6"/>
                                            </p:txEl>
                                          </p:spTgt>
                                        </p:tgtEl>
                                        <p:attrNameLst>
                                          <p:attrName/>
                                        </p:attrNameLst>
                                      </p:cBhvr>
                                    </p:anim>
                                  </p:childTnLst>
                                </p:cTn>
                              </p:par>
                            </p:childTnLst>
                          </p:cTn>
                        </p:par>
                        <p:par>
                          <p:cTn id="32" fill="hold" nodeType="afterGroup">
                            <p:stCondLst>
                              <p:cond delay="3500"/>
                            </p:stCondLst>
                            <p:childTnLst>
                              <p:par>
                                <p:cTn id="33" presetID="24" presetClass="entr" presetSubtype="0" fill="hold" grpId="0" nodeType="afterEffect">
                                  <p:stCondLst>
                                    <p:cond delay="0"/>
                                  </p:stCondLst>
                                  <p:childTnLst>
                                    <p:set>
                                      <p:cBhvr>
                                        <p:cTn id="34" dur="1" fill="hold">
                                          <p:stCondLst>
                                            <p:cond delay="499"/>
                                          </p:stCondLst>
                                        </p:cTn>
                                        <p:tgtEl>
                                          <p:spTgt spid="30723">
                                            <p:txEl>
                                              <p:pRg st="7" end="7"/>
                                            </p:txEl>
                                          </p:spTgt>
                                        </p:tgtEl>
                                        <p:attrNameLst>
                                          <p:attrName>style.visibility</p:attrName>
                                        </p:attrNameLst>
                                      </p:cBhvr>
                                      <p:to>
                                        <p:strVal val="visible"/>
                                      </p:to>
                                    </p:set>
                                    <p:anim to="" calcmode="lin" valueType="num">
                                      <p:cBhvr>
                                        <p:cTn id="35" dur="1" fill="hold"/>
                                        <p:tgtEl>
                                          <p:spTgt spid="30723">
                                            <p:txEl>
                                              <p:pRg st="7" end="7"/>
                                            </p:txEl>
                                          </p:spTgt>
                                        </p:tgtEl>
                                        <p:attrNameLst>
                                          <p:attrName/>
                                        </p:attrNameLst>
                                      </p:cBhvr>
                                    </p:anim>
                                  </p:childTnLst>
                                </p:cTn>
                              </p:par>
                            </p:childTnLst>
                          </p:cTn>
                        </p:par>
                        <p:par>
                          <p:cTn id="36" fill="hold" nodeType="afterGroup">
                            <p:stCondLst>
                              <p:cond delay="4000"/>
                            </p:stCondLst>
                            <p:childTnLst>
                              <p:par>
                                <p:cTn id="37" presetID="24" presetClass="entr" presetSubtype="0" fill="hold" grpId="0" nodeType="afterEffect">
                                  <p:stCondLst>
                                    <p:cond delay="0"/>
                                  </p:stCondLst>
                                  <p:childTnLst>
                                    <p:set>
                                      <p:cBhvr>
                                        <p:cTn id="38" dur="1" fill="hold">
                                          <p:stCondLst>
                                            <p:cond delay="499"/>
                                          </p:stCondLst>
                                        </p:cTn>
                                        <p:tgtEl>
                                          <p:spTgt spid="30723">
                                            <p:txEl>
                                              <p:pRg st="8" end="8"/>
                                            </p:txEl>
                                          </p:spTgt>
                                        </p:tgtEl>
                                        <p:attrNameLst>
                                          <p:attrName>style.visibility</p:attrName>
                                        </p:attrNameLst>
                                      </p:cBhvr>
                                      <p:to>
                                        <p:strVal val="visible"/>
                                      </p:to>
                                    </p:set>
                                    <p:anim to="" calcmode="lin" valueType="num">
                                      <p:cBhvr>
                                        <p:cTn id="39" dur="1" fill="hold"/>
                                        <p:tgtEl>
                                          <p:spTgt spid="30723">
                                            <p:txEl>
                                              <p:pRg st="8" end="8"/>
                                            </p:txEl>
                                          </p:spTgt>
                                        </p:tgtEl>
                                        <p:attrNameLst>
                                          <p:attrName/>
                                        </p:attrNameLst>
                                      </p:cBhvr>
                                    </p:anim>
                                  </p:childTnLst>
                                </p:cTn>
                              </p:par>
                            </p:childTnLst>
                          </p:cTn>
                        </p:par>
                        <p:par>
                          <p:cTn id="40" fill="hold" nodeType="afterGroup">
                            <p:stCondLst>
                              <p:cond delay="4500"/>
                            </p:stCondLst>
                            <p:childTnLst>
                              <p:par>
                                <p:cTn id="41" presetID="24" presetClass="entr" presetSubtype="0" fill="hold" grpId="0" nodeType="afterEffect">
                                  <p:stCondLst>
                                    <p:cond delay="0"/>
                                  </p:stCondLst>
                                  <p:childTnLst>
                                    <p:set>
                                      <p:cBhvr>
                                        <p:cTn id="42" dur="1" fill="hold">
                                          <p:stCondLst>
                                            <p:cond delay="499"/>
                                          </p:stCondLst>
                                        </p:cTn>
                                        <p:tgtEl>
                                          <p:spTgt spid="30723">
                                            <p:txEl>
                                              <p:pRg st="9" end="9"/>
                                            </p:txEl>
                                          </p:spTgt>
                                        </p:tgtEl>
                                        <p:attrNameLst>
                                          <p:attrName>style.visibility</p:attrName>
                                        </p:attrNameLst>
                                      </p:cBhvr>
                                      <p:to>
                                        <p:strVal val="visible"/>
                                      </p:to>
                                    </p:set>
                                    <p:anim to="" calcmode="lin" valueType="num">
                                      <p:cBhvr>
                                        <p:cTn id="43" dur="1" fill="hold"/>
                                        <p:tgtEl>
                                          <p:spTgt spid="30723">
                                            <p:txEl>
                                              <p:pRg st="9" end="9"/>
                                            </p:txEl>
                                          </p:spTgt>
                                        </p:tgtEl>
                                        <p:attrNameLst>
                                          <p:attrName/>
                                        </p:attrNameLst>
                                      </p:cBhvr>
                                    </p:anim>
                                  </p:childTnLst>
                                </p:cTn>
                              </p:par>
                            </p:childTnLst>
                          </p:cTn>
                        </p:par>
                        <p:par>
                          <p:cTn id="44" fill="hold" nodeType="afterGroup">
                            <p:stCondLst>
                              <p:cond delay="5000"/>
                            </p:stCondLst>
                            <p:childTnLst>
                              <p:par>
                                <p:cTn id="45" presetID="24" presetClass="entr" presetSubtype="0" fill="hold" grpId="0" nodeType="afterEffect">
                                  <p:stCondLst>
                                    <p:cond delay="0"/>
                                  </p:stCondLst>
                                  <p:childTnLst>
                                    <p:set>
                                      <p:cBhvr>
                                        <p:cTn id="46" dur="1" fill="hold">
                                          <p:stCondLst>
                                            <p:cond delay="499"/>
                                          </p:stCondLst>
                                        </p:cTn>
                                        <p:tgtEl>
                                          <p:spTgt spid="30723">
                                            <p:txEl>
                                              <p:pRg st="10" end="10"/>
                                            </p:txEl>
                                          </p:spTgt>
                                        </p:tgtEl>
                                        <p:attrNameLst>
                                          <p:attrName>style.visibility</p:attrName>
                                        </p:attrNameLst>
                                      </p:cBhvr>
                                      <p:to>
                                        <p:strVal val="visible"/>
                                      </p:to>
                                    </p:set>
                                    <p:anim to="" calcmode="lin" valueType="num">
                                      <p:cBhvr>
                                        <p:cTn id="47" dur="1" fill="hold"/>
                                        <p:tgtEl>
                                          <p:spTgt spid="30723">
                                            <p:txEl>
                                              <p:pRg st="10" end="10"/>
                                            </p:txEl>
                                          </p:spTgt>
                                        </p:tgtEl>
                                        <p:attrNameLst>
                                          <p:attrName/>
                                        </p:attrNameLst>
                                      </p:cBhvr>
                                    </p:anim>
                                  </p:childTnLst>
                                </p:cTn>
                              </p:par>
                            </p:childTnLst>
                          </p:cTn>
                        </p:par>
                        <p:par>
                          <p:cTn id="48" fill="hold" nodeType="afterGroup">
                            <p:stCondLst>
                              <p:cond delay="5500"/>
                            </p:stCondLst>
                            <p:childTnLst>
                              <p:par>
                                <p:cTn id="49" presetID="24" presetClass="entr" presetSubtype="0" fill="hold" grpId="0" nodeType="afterEffect">
                                  <p:stCondLst>
                                    <p:cond delay="0"/>
                                  </p:stCondLst>
                                  <p:childTnLst>
                                    <p:set>
                                      <p:cBhvr>
                                        <p:cTn id="50" dur="1" fill="hold">
                                          <p:stCondLst>
                                            <p:cond delay="499"/>
                                          </p:stCondLst>
                                        </p:cTn>
                                        <p:tgtEl>
                                          <p:spTgt spid="30723">
                                            <p:txEl>
                                              <p:pRg st="11" end="11"/>
                                            </p:txEl>
                                          </p:spTgt>
                                        </p:tgtEl>
                                        <p:attrNameLst>
                                          <p:attrName>style.visibility</p:attrName>
                                        </p:attrNameLst>
                                      </p:cBhvr>
                                      <p:to>
                                        <p:strVal val="visible"/>
                                      </p:to>
                                    </p:set>
                                    <p:anim to="" calcmode="lin" valueType="num">
                                      <p:cBhvr>
                                        <p:cTn id="51" dur="1" fill="hold"/>
                                        <p:tgtEl>
                                          <p:spTgt spid="30723">
                                            <p:txEl>
                                              <p:pRg st="11" end="11"/>
                                            </p:txEl>
                                          </p:spTgt>
                                        </p:tgtEl>
                                        <p:attrNameLst>
                                          <p:attrName/>
                                        </p:attrNameLst>
                                      </p:cBhvr>
                                    </p:anim>
                                  </p:childTnLst>
                                </p:cTn>
                              </p:par>
                            </p:childTnLst>
                          </p:cTn>
                        </p:par>
                        <p:par>
                          <p:cTn id="52" fill="hold" nodeType="afterGroup">
                            <p:stCondLst>
                              <p:cond delay="6000"/>
                            </p:stCondLst>
                            <p:childTnLst>
                              <p:par>
                                <p:cTn id="53" presetID="24" presetClass="entr" presetSubtype="0" fill="hold" grpId="0" nodeType="afterEffect">
                                  <p:stCondLst>
                                    <p:cond delay="0"/>
                                  </p:stCondLst>
                                  <p:childTnLst>
                                    <p:set>
                                      <p:cBhvr>
                                        <p:cTn id="54" dur="1" fill="hold">
                                          <p:stCondLst>
                                            <p:cond delay="499"/>
                                          </p:stCondLst>
                                        </p:cTn>
                                        <p:tgtEl>
                                          <p:spTgt spid="30723">
                                            <p:txEl>
                                              <p:pRg st="12" end="12"/>
                                            </p:txEl>
                                          </p:spTgt>
                                        </p:tgtEl>
                                        <p:attrNameLst>
                                          <p:attrName>style.visibility</p:attrName>
                                        </p:attrNameLst>
                                      </p:cBhvr>
                                      <p:to>
                                        <p:strVal val="visible"/>
                                      </p:to>
                                    </p:set>
                                    <p:anim to="" calcmode="lin" valueType="num">
                                      <p:cBhvr>
                                        <p:cTn id="55" dur="1" fill="hold"/>
                                        <p:tgtEl>
                                          <p:spTgt spid="30723">
                                            <p:txEl>
                                              <p:pRg st="12" end="1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bldLvl="4" autoUpdateAnimBg="0" advAuto="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524000" y="-152400"/>
            <a:ext cx="8305800" cy="1143000"/>
          </a:xfrm>
          <a:scene3d>
            <a:camera prst="orthographicFront"/>
            <a:lightRig rig="balanced" dir="t"/>
          </a:scene3d>
          <a:sp3d prstMaterial="plastic"/>
        </p:spPr>
        <p:txBody>
          <a:bodyPr/>
          <a:lstStyle/>
          <a:p>
            <a:pPr>
              <a:defRPr/>
            </a:pPr>
            <a:r>
              <a:rPr lang="en-US" sz="3600" dirty="0"/>
              <a:t>RISK IS USUALLY MEASURED AS ...</a:t>
            </a:r>
          </a:p>
        </p:txBody>
      </p:sp>
      <p:sp>
        <p:nvSpPr>
          <p:cNvPr id="32771" name="Rectangle 3"/>
          <p:cNvSpPr>
            <a:spLocks noGrp="1" noChangeArrowheads="1"/>
          </p:cNvSpPr>
          <p:nvPr>
            <p:ph type="body" idx="1"/>
          </p:nvPr>
        </p:nvSpPr>
        <p:spPr>
          <a:xfrm>
            <a:off x="4343400" y="1143000"/>
            <a:ext cx="6324600" cy="5486400"/>
          </a:xfrm>
          <a:noFill/>
          <a:scene3d>
            <a:camera prst="orthographicFront"/>
            <a:lightRig rig="balanced" dir="t"/>
          </a:scene3d>
          <a:sp3d prstMaterial="plastic"/>
        </p:spPr>
        <p:txBody>
          <a:bodyPr/>
          <a:lstStyle/>
          <a:p>
            <a:pPr>
              <a:spcBef>
                <a:spcPts val="600"/>
              </a:spcBef>
              <a:spcAft>
                <a:spcPts val="600"/>
              </a:spcAft>
              <a:defRPr/>
            </a:pPr>
            <a:r>
              <a:rPr lang="en-US" sz="2400" dirty="0"/>
              <a:t>the PROBABILITY OF LOSS</a:t>
            </a:r>
          </a:p>
          <a:p>
            <a:pPr>
              <a:spcBef>
                <a:spcPts val="600"/>
              </a:spcBef>
              <a:spcAft>
                <a:spcPts val="600"/>
              </a:spcAft>
              <a:defRPr/>
            </a:pPr>
            <a:r>
              <a:rPr lang="en-US" sz="2400" dirty="0"/>
              <a:t>the EXPECTED LOSS</a:t>
            </a:r>
          </a:p>
          <a:p>
            <a:pPr>
              <a:spcBef>
                <a:spcPts val="600"/>
              </a:spcBef>
              <a:spcAft>
                <a:spcPts val="600"/>
              </a:spcAft>
              <a:defRPr/>
            </a:pPr>
            <a:r>
              <a:rPr lang="en-US" sz="2400" dirty="0"/>
              <a:t>VARIATIONS &amp; FLUCTUATIONS:</a:t>
            </a:r>
          </a:p>
          <a:p>
            <a:pPr lvl="1">
              <a:spcBef>
                <a:spcPts val="600"/>
              </a:spcBef>
              <a:spcAft>
                <a:spcPts val="600"/>
              </a:spcAft>
              <a:defRPr/>
            </a:pPr>
            <a:r>
              <a:rPr lang="en-US" sz="2000" dirty="0">
                <a:latin typeface="Arial Narrow" pitchFamily="34" charset="0"/>
              </a:rPr>
              <a:t>Range</a:t>
            </a:r>
          </a:p>
          <a:p>
            <a:pPr lvl="1">
              <a:spcBef>
                <a:spcPts val="600"/>
              </a:spcBef>
              <a:spcAft>
                <a:spcPts val="600"/>
              </a:spcAft>
              <a:defRPr/>
            </a:pPr>
            <a:r>
              <a:rPr lang="en-US" sz="2000" dirty="0">
                <a:latin typeface="Arial Narrow" pitchFamily="34" charset="0"/>
              </a:rPr>
              <a:t>Mean Absolute Deviation </a:t>
            </a:r>
          </a:p>
          <a:p>
            <a:pPr lvl="1">
              <a:spcBef>
                <a:spcPts val="600"/>
              </a:spcBef>
              <a:spcAft>
                <a:spcPts val="600"/>
              </a:spcAft>
              <a:defRPr/>
            </a:pPr>
            <a:r>
              <a:rPr lang="en-US" sz="2000" dirty="0">
                <a:latin typeface="Arial Narrow" pitchFamily="34" charset="0"/>
              </a:rPr>
              <a:t>Standard Deviation/Variance/Coefficient of Variation</a:t>
            </a:r>
          </a:p>
          <a:p>
            <a:pPr lvl="1">
              <a:spcBef>
                <a:spcPts val="600"/>
              </a:spcBef>
              <a:spcAft>
                <a:spcPts val="600"/>
              </a:spcAft>
              <a:defRPr/>
            </a:pPr>
            <a:r>
              <a:rPr lang="en-US" sz="2000" dirty="0">
                <a:latin typeface="Arial Narrow" pitchFamily="34" charset="0"/>
              </a:rPr>
              <a:t>Semi-Variance</a:t>
            </a:r>
          </a:p>
          <a:p>
            <a:pPr lvl="1">
              <a:spcBef>
                <a:spcPts val="600"/>
              </a:spcBef>
              <a:spcAft>
                <a:spcPts val="600"/>
              </a:spcAft>
              <a:defRPr/>
            </a:pPr>
            <a:r>
              <a:rPr lang="en-US" sz="2000" dirty="0">
                <a:latin typeface="Arial Narrow" pitchFamily="34" charset="0"/>
              </a:rPr>
              <a:t>Variance from Subjective Expected Value</a:t>
            </a:r>
          </a:p>
          <a:p>
            <a:pPr lvl="1">
              <a:spcBef>
                <a:spcPts val="600"/>
              </a:spcBef>
              <a:spcAft>
                <a:spcPts val="600"/>
              </a:spcAft>
              <a:defRPr/>
            </a:pPr>
            <a:r>
              <a:rPr lang="en-US" sz="2000" dirty="0">
                <a:latin typeface="Arial Narrow" pitchFamily="34" charset="0"/>
              </a:rPr>
              <a:t>Co-variance</a:t>
            </a:r>
            <a:endParaRPr lang="en-US" sz="2000" dirty="0"/>
          </a:p>
          <a:p>
            <a:pPr>
              <a:spcBef>
                <a:spcPts val="600"/>
              </a:spcBef>
              <a:spcAft>
                <a:spcPts val="600"/>
              </a:spcAft>
              <a:defRPr/>
            </a:pPr>
            <a:r>
              <a:rPr lang="en-US" sz="2400" dirty="0"/>
              <a:t>the SENSITIVITY OF RETURN TO POSSIBLE CHANGES - percentage changes.</a:t>
            </a:r>
          </a:p>
        </p:txBody>
      </p:sp>
      <p:graphicFrame>
        <p:nvGraphicFramePr>
          <p:cNvPr id="11266" name="Object 4"/>
          <p:cNvGraphicFramePr>
            <a:graphicFrameLocks noChangeAspect="1"/>
          </p:cNvGraphicFramePr>
          <p:nvPr>
            <p:extLst>
              <p:ext uri="{D42A27DB-BD31-4B8C-83A1-F6EECF244321}">
                <p14:modId xmlns:p14="http://schemas.microsoft.com/office/powerpoint/2010/main" val="399214474"/>
              </p:ext>
            </p:extLst>
          </p:nvPr>
        </p:nvGraphicFramePr>
        <p:xfrm>
          <a:off x="1828800" y="1981200"/>
          <a:ext cx="2362200" cy="3124200"/>
        </p:xfrm>
        <a:graphic>
          <a:graphicData uri="http://schemas.openxmlformats.org/presentationml/2006/ole">
            <mc:AlternateContent xmlns:mc="http://schemas.openxmlformats.org/markup-compatibility/2006">
              <mc:Choice xmlns:v="urn:schemas-microsoft-com:vml" Requires="v">
                <p:oleObj name="Clip" r:id="rId2" imgW="3209040" imgH="3932280" progId="MS_ClipArt_Gallery.2">
                  <p:embed/>
                </p:oleObj>
              </mc:Choice>
              <mc:Fallback>
                <p:oleObj name="Clip" r:id="rId2" imgW="3209040" imgH="3932280" progId="MS_ClipArt_Gallery.2">
                  <p:embed/>
                  <p:pic>
                    <p:nvPicPr>
                      <p:cNvPr id="1126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981200"/>
                        <a:ext cx="2362200" cy="312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456507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2770">
                                            <p:bg/>
                                          </p:spTgt>
                                        </p:tgtEl>
                                        <p:attrNameLst>
                                          <p:attrName>style.visibility</p:attrName>
                                        </p:attrNameLst>
                                      </p:cBhvr>
                                      <p:to>
                                        <p:strVal val="visible"/>
                                      </p:to>
                                    </p:set>
                                    <p:anim to="" calcmode="lin" valueType="num">
                                      <p:cBhvr>
                                        <p:cTn id="7" dur="1" fill="hold"/>
                                        <p:tgtEl>
                                          <p:spTgt spid="32770">
                                            <p:bg/>
                                          </p:spTgt>
                                        </p:tgtEl>
                                        <p:attrNameLst>
                                          <p:attrName/>
                                        </p:attrNameLst>
                                      </p:cBhvr>
                                    </p:anim>
                                  </p:childTnLst>
                                </p:cTn>
                              </p:par>
                            </p:childTnLst>
                          </p:cTn>
                        </p:par>
                        <p:par>
                          <p:cTn id="8" fill="hold">
                            <p:stCondLst>
                              <p:cond delay="500"/>
                            </p:stCondLst>
                            <p:childTnLst>
                              <p:par>
                                <p:cTn id="9" presetID="24" presetClass="entr" presetSubtype="0" fill="hold" grpId="0" nodeType="afterEffect">
                                  <p:stCondLst>
                                    <p:cond delay="0"/>
                                  </p:stCondLst>
                                  <p:childTnLst>
                                    <p:set>
                                      <p:cBhvr>
                                        <p:cTn id="10" dur="1" fill="hold">
                                          <p:stCondLst>
                                            <p:cond delay="499"/>
                                          </p:stCondLst>
                                        </p:cTn>
                                        <p:tgtEl>
                                          <p:spTgt spid="32770">
                                            <p:txEl>
                                              <p:pRg st="0" end="0"/>
                                            </p:txEl>
                                          </p:spTgt>
                                        </p:tgtEl>
                                        <p:attrNameLst>
                                          <p:attrName>style.visibility</p:attrName>
                                        </p:attrNameLst>
                                      </p:cBhvr>
                                      <p:to>
                                        <p:strVal val="visible"/>
                                      </p:to>
                                    </p:set>
                                    <p:anim to="" calcmode="lin" valueType="num">
                                      <p:cBhvr>
                                        <p:cTn id="11" dur="1" fill="hold"/>
                                        <p:tgtEl>
                                          <p:spTgt spid="32770">
                                            <p:txEl>
                                              <p:pRg st="0" end="0"/>
                                            </p:txEl>
                                          </p:spTgt>
                                        </p:tgtEl>
                                        <p:attrNameLst>
                                          <p:attrName/>
                                        </p:attrNameLst>
                                      </p:cBhvr>
                                    </p:anim>
                                  </p:childTnLst>
                                </p:cTn>
                              </p:par>
                            </p:childTnLst>
                          </p:cTn>
                        </p:par>
                      </p:childTnLst>
                    </p:cTn>
                  </p:par>
                  <p:par>
                    <p:cTn id="12" fill="hold">
                      <p:stCondLst>
                        <p:cond delay="indefinite"/>
                      </p:stCondLst>
                      <p:childTnLst>
                        <p:par>
                          <p:cTn id="13" fill="hold">
                            <p:stCondLst>
                              <p:cond delay="0"/>
                            </p:stCondLst>
                            <p:childTnLst>
                              <p:par>
                                <p:cTn id="14" presetID="24" presetClass="entr" presetSubtype="0" fill="hold" grpId="0" nodeType="clickEffect">
                                  <p:stCondLst>
                                    <p:cond delay="0"/>
                                  </p:stCondLst>
                                  <p:childTnLst>
                                    <p:set>
                                      <p:cBhvr>
                                        <p:cTn id="15" dur="1" fill="hold">
                                          <p:stCondLst>
                                            <p:cond delay="499"/>
                                          </p:stCondLst>
                                        </p:cTn>
                                        <p:tgtEl>
                                          <p:spTgt spid="32771">
                                            <p:txEl>
                                              <p:pRg st="0" end="0"/>
                                            </p:txEl>
                                          </p:spTgt>
                                        </p:tgtEl>
                                        <p:attrNameLst>
                                          <p:attrName>style.visibility</p:attrName>
                                        </p:attrNameLst>
                                      </p:cBhvr>
                                      <p:to>
                                        <p:strVal val="visible"/>
                                      </p:to>
                                    </p:set>
                                    <p:anim to="" calcmode="lin" valueType="num">
                                      <p:cBhvr>
                                        <p:cTn id="16" dur="1" fill="hold"/>
                                        <p:tgtEl>
                                          <p:spTgt spid="32771">
                                            <p:txEl>
                                              <p:pRg st="0" end="0"/>
                                            </p:txEl>
                                          </p:spTgt>
                                        </p:tgtEl>
                                        <p:attrNameLst>
                                          <p:attrName/>
                                        </p:attrNameLst>
                                      </p:cBhvr>
                                    </p:anim>
                                  </p:childTnLst>
                                </p:cTn>
                              </p:par>
                            </p:childTnLst>
                          </p:cTn>
                        </p:par>
                      </p:childTnLst>
                    </p:cTn>
                  </p:par>
                  <p:par>
                    <p:cTn id="17" fill="hold">
                      <p:stCondLst>
                        <p:cond delay="indefinite"/>
                      </p:stCondLst>
                      <p:childTnLst>
                        <p:par>
                          <p:cTn id="18" fill="hold">
                            <p:stCondLst>
                              <p:cond delay="0"/>
                            </p:stCondLst>
                            <p:childTnLst>
                              <p:par>
                                <p:cTn id="19" presetID="24" presetClass="entr" presetSubtype="0" fill="hold" grpId="0" nodeType="clickEffect">
                                  <p:stCondLst>
                                    <p:cond delay="0"/>
                                  </p:stCondLst>
                                  <p:childTnLst>
                                    <p:set>
                                      <p:cBhvr>
                                        <p:cTn id="20" dur="1" fill="hold">
                                          <p:stCondLst>
                                            <p:cond delay="499"/>
                                          </p:stCondLst>
                                        </p:cTn>
                                        <p:tgtEl>
                                          <p:spTgt spid="32771">
                                            <p:txEl>
                                              <p:pRg st="1" end="1"/>
                                            </p:txEl>
                                          </p:spTgt>
                                        </p:tgtEl>
                                        <p:attrNameLst>
                                          <p:attrName>style.visibility</p:attrName>
                                        </p:attrNameLst>
                                      </p:cBhvr>
                                      <p:to>
                                        <p:strVal val="visible"/>
                                      </p:to>
                                    </p:set>
                                    <p:anim to="" calcmode="lin" valueType="num">
                                      <p:cBhvr>
                                        <p:cTn id="21" dur="1" fill="hold"/>
                                        <p:tgtEl>
                                          <p:spTgt spid="32771">
                                            <p:txEl>
                                              <p:pRg st="1" end="1"/>
                                            </p:txEl>
                                          </p:spTgt>
                                        </p:tgtEl>
                                        <p:attrNameLst>
                                          <p:attrName/>
                                        </p:attrNameLst>
                                      </p:cBhvr>
                                    </p:anim>
                                  </p:childTnLst>
                                </p:cTn>
                              </p:par>
                            </p:childTnLst>
                          </p:cTn>
                        </p:par>
                      </p:childTnLst>
                    </p:cTn>
                  </p:par>
                  <p:par>
                    <p:cTn id="22" fill="hold">
                      <p:stCondLst>
                        <p:cond delay="indefinite"/>
                      </p:stCondLst>
                      <p:childTnLst>
                        <p:par>
                          <p:cTn id="23" fill="hold">
                            <p:stCondLst>
                              <p:cond delay="0"/>
                            </p:stCondLst>
                            <p:childTnLst>
                              <p:par>
                                <p:cTn id="24" presetID="24" presetClass="entr" presetSubtype="0" fill="hold" grpId="0" nodeType="clickEffect">
                                  <p:stCondLst>
                                    <p:cond delay="0"/>
                                  </p:stCondLst>
                                  <p:childTnLst>
                                    <p:set>
                                      <p:cBhvr>
                                        <p:cTn id="25" dur="1" fill="hold">
                                          <p:stCondLst>
                                            <p:cond delay="499"/>
                                          </p:stCondLst>
                                        </p:cTn>
                                        <p:tgtEl>
                                          <p:spTgt spid="32771">
                                            <p:txEl>
                                              <p:pRg st="2" end="2"/>
                                            </p:txEl>
                                          </p:spTgt>
                                        </p:tgtEl>
                                        <p:attrNameLst>
                                          <p:attrName>style.visibility</p:attrName>
                                        </p:attrNameLst>
                                      </p:cBhvr>
                                      <p:to>
                                        <p:strVal val="visible"/>
                                      </p:to>
                                    </p:set>
                                    <p:anim to="" calcmode="lin" valueType="num">
                                      <p:cBhvr>
                                        <p:cTn id="26" dur="1" fill="hold"/>
                                        <p:tgtEl>
                                          <p:spTgt spid="32771">
                                            <p:txEl>
                                              <p:pRg st="2" end="2"/>
                                            </p:txEl>
                                          </p:spTgt>
                                        </p:tgtEl>
                                        <p:attrNameLst>
                                          <p:attrName/>
                                        </p:attrNameLst>
                                      </p:cBhvr>
                                    </p:anim>
                                  </p:childTnLst>
                                </p:cTn>
                              </p:par>
                            </p:childTnLst>
                          </p:cTn>
                        </p:par>
                      </p:childTnLst>
                    </p:cTn>
                  </p:par>
                  <p:par>
                    <p:cTn id="27" fill="hold">
                      <p:stCondLst>
                        <p:cond delay="indefinite"/>
                      </p:stCondLst>
                      <p:childTnLst>
                        <p:par>
                          <p:cTn id="28" fill="hold">
                            <p:stCondLst>
                              <p:cond delay="0"/>
                            </p:stCondLst>
                            <p:childTnLst>
                              <p:par>
                                <p:cTn id="29" presetID="24" presetClass="entr" presetSubtype="0" fill="hold" grpId="0" nodeType="clickEffect">
                                  <p:stCondLst>
                                    <p:cond delay="0"/>
                                  </p:stCondLst>
                                  <p:childTnLst>
                                    <p:set>
                                      <p:cBhvr>
                                        <p:cTn id="30" dur="1" fill="hold">
                                          <p:stCondLst>
                                            <p:cond delay="499"/>
                                          </p:stCondLst>
                                        </p:cTn>
                                        <p:tgtEl>
                                          <p:spTgt spid="32771">
                                            <p:txEl>
                                              <p:pRg st="3" end="3"/>
                                            </p:txEl>
                                          </p:spTgt>
                                        </p:tgtEl>
                                        <p:attrNameLst>
                                          <p:attrName>style.visibility</p:attrName>
                                        </p:attrNameLst>
                                      </p:cBhvr>
                                      <p:to>
                                        <p:strVal val="visible"/>
                                      </p:to>
                                    </p:set>
                                    <p:anim to="" calcmode="lin" valueType="num">
                                      <p:cBhvr>
                                        <p:cTn id="31" dur="1" fill="hold"/>
                                        <p:tgtEl>
                                          <p:spTgt spid="32771">
                                            <p:txEl>
                                              <p:pRg st="3" end="3"/>
                                            </p:txEl>
                                          </p:spTgt>
                                        </p:tgtEl>
                                        <p:attrNameLst>
                                          <p:attrName/>
                                        </p:attrNameLst>
                                      </p:cBhvr>
                                    </p:anim>
                                  </p:childTnLst>
                                </p:cTn>
                              </p:par>
                            </p:childTnLst>
                          </p:cTn>
                        </p:par>
                      </p:childTnLst>
                    </p:cTn>
                  </p:par>
                  <p:par>
                    <p:cTn id="32" fill="hold">
                      <p:stCondLst>
                        <p:cond delay="indefinite"/>
                      </p:stCondLst>
                      <p:childTnLst>
                        <p:par>
                          <p:cTn id="33" fill="hold">
                            <p:stCondLst>
                              <p:cond delay="0"/>
                            </p:stCondLst>
                            <p:childTnLst>
                              <p:par>
                                <p:cTn id="34" presetID="24" presetClass="entr" presetSubtype="0" fill="hold" grpId="0" nodeType="clickEffect">
                                  <p:stCondLst>
                                    <p:cond delay="0"/>
                                  </p:stCondLst>
                                  <p:childTnLst>
                                    <p:set>
                                      <p:cBhvr>
                                        <p:cTn id="35" dur="1" fill="hold">
                                          <p:stCondLst>
                                            <p:cond delay="499"/>
                                          </p:stCondLst>
                                        </p:cTn>
                                        <p:tgtEl>
                                          <p:spTgt spid="32771">
                                            <p:txEl>
                                              <p:pRg st="4" end="4"/>
                                            </p:txEl>
                                          </p:spTgt>
                                        </p:tgtEl>
                                        <p:attrNameLst>
                                          <p:attrName>style.visibility</p:attrName>
                                        </p:attrNameLst>
                                      </p:cBhvr>
                                      <p:to>
                                        <p:strVal val="visible"/>
                                      </p:to>
                                    </p:set>
                                    <p:anim to="" calcmode="lin" valueType="num">
                                      <p:cBhvr>
                                        <p:cTn id="36" dur="1" fill="hold"/>
                                        <p:tgtEl>
                                          <p:spTgt spid="32771">
                                            <p:txEl>
                                              <p:pRg st="4" end="4"/>
                                            </p:txEl>
                                          </p:spTgt>
                                        </p:tgtEl>
                                        <p:attrNameLst>
                                          <p:attrName/>
                                        </p:attrNameLst>
                                      </p:cBhvr>
                                    </p:anim>
                                  </p:childTnLst>
                                </p:cTn>
                              </p:par>
                            </p:childTnLst>
                          </p:cTn>
                        </p:par>
                      </p:childTnLst>
                    </p:cTn>
                  </p:par>
                  <p:par>
                    <p:cTn id="37" fill="hold">
                      <p:stCondLst>
                        <p:cond delay="indefinite"/>
                      </p:stCondLst>
                      <p:childTnLst>
                        <p:par>
                          <p:cTn id="38" fill="hold">
                            <p:stCondLst>
                              <p:cond delay="0"/>
                            </p:stCondLst>
                            <p:childTnLst>
                              <p:par>
                                <p:cTn id="39" presetID="24" presetClass="entr" presetSubtype="0" fill="hold" grpId="0" nodeType="clickEffect">
                                  <p:stCondLst>
                                    <p:cond delay="0"/>
                                  </p:stCondLst>
                                  <p:childTnLst>
                                    <p:set>
                                      <p:cBhvr>
                                        <p:cTn id="40" dur="1" fill="hold">
                                          <p:stCondLst>
                                            <p:cond delay="499"/>
                                          </p:stCondLst>
                                        </p:cTn>
                                        <p:tgtEl>
                                          <p:spTgt spid="32771">
                                            <p:txEl>
                                              <p:pRg st="5" end="5"/>
                                            </p:txEl>
                                          </p:spTgt>
                                        </p:tgtEl>
                                        <p:attrNameLst>
                                          <p:attrName>style.visibility</p:attrName>
                                        </p:attrNameLst>
                                      </p:cBhvr>
                                      <p:to>
                                        <p:strVal val="visible"/>
                                      </p:to>
                                    </p:set>
                                    <p:anim to="" calcmode="lin" valueType="num">
                                      <p:cBhvr>
                                        <p:cTn id="41" dur="1" fill="hold"/>
                                        <p:tgtEl>
                                          <p:spTgt spid="32771">
                                            <p:txEl>
                                              <p:pRg st="5" end="5"/>
                                            </p:txEl>
                                          </p:spTgt>
                                        </p:tgtEl>
                                        <p:attrNameLst>
                                          <p:attrName/>
                                        </p:attrNameLst>
                                      </p:cBhvr>
                                    </p:anim>
                                  </p:childTnLst>
                                </p:cTn>
                              </p:par>
                            </p:childTnLst>
                          </p:cTn>
                        </p:par>
                      </p:childTnLst>
                    </p:cTn>
                  </p:par>
                  <p:par>
                    <p:cTn id="42" fill="hold">
                      <p:stCondLst>
                        <p:cond delay="indefinite"/>
                      </p:stCondLst>
                      <p:childTnLst>
                        <p:par>
                          <p:cTn id="43" fill="hold">
                            <p:stCondLst>
                              <p:cond delay="0"/>
                            </p:stCondLst>
                            <p:childTnLst>
                              <p:par>
                                <p:cTn id="44" presetID="24" presetClass="entr" presetSubtype="0" fill="hold" grpId="0" nodeType="clickEffect">
                                  <p:stCondLst>
                                    <p:cond delay="0"/>
                                  </p:stCondLst>
                                  <p:childTnLst>
                                    <p:set>
                                      <p:cBhvr>
                                        <p:cTn id="45" dur="1" fill="hold">
                                          <p:stCondLst>
                                            <p:cond delay="499"/>
                                          </p:stCondLst>
                                        </p:cTn>
                                        <p:tgtEl>
                                          <p:spTgt spid="32771">
                                            <p:txEl>
                                              <p:pRg st="6" end="6"/>
                                            </p:txEl>
                                          </p:spTgt>
                                        </p:tgtEl>
                                        <p:attrNameLst>
                                          <p:attrName>style.visibility</p:attrName>
                                        </p:attrNameLst>
                                      </p:cBhvr>
                                      <p:to>
                                        <p:strVal val="visible"/>
                                      </p:to>
                                    </p:set>
                                    <p:anim to="" calcmode="lin" valueType="num">
                                      <p:cBhvr>
                                        <p:cTn id="46" dur="1" fill="hold"/>
                                        <p:tgtEl>
                                          <p:spTgt spid="32771">
                                            <p:txEl>
                                              <p:pRg st="6" end="6"/>
                                            </p:txEl>
                                          </p:spTgt>
                                        </p:tgtEl>
                                        <p:attrNameLst>
                                          <p:attrName/>
                                        </p:attrNameLst>
                                      </p:cBhvr>
                                    </p:anim>
                                  </p:childTnLst>
                                </p:cTn>
                              </p:par>
                            </p:childTnLst>
                          </p:cTn>
                        </p:par>
                      </p:childTnLst>
                    </p:cTn>
                  </p:par>
                  <p:par>
                    <p:cTn id="47" fill="hold">
                      <p:stCondLst>
                        <p:cond delay="indefinite"/>
                      </p:stCondLst>
                      <p:childTnLst>
                        <p:par>
                          <p:cTn id="48" fill="hold">
                            <p:stCondLst>
                              <p:cond delay="0"/>
                            </p:stCondLst>
                            <p:childTnLst>
                              <p:par>
                                <p:cTn id="49" presetID="24" presetClass="entr" presetSubtype="0" fill="hold" grpId="0" nodeType="clickEffect">
                                  <p:stCondLst>
                                    <p:cond delay="0"/>
                                  </p:stCondLst>
                                  <p:childTnLst>
                                    <p:set>
                                      <p:cBhvr>
                                        <p:cTn id="50" dur="1" fill="hold">
                                          <p:stCondLst>
                                            <p:cond delay="499"/>
                                          </p:stCondLst>
                                        </p:cTn>
                                        <p:tgtEl>
                                          <p:spTgt spid="32771">
                                            <p:txEl>
                                              <p:pRg st="7" end="7"/>
                                            </p:txEl>
                                          </p:spTgt>
                                        </p:tgtEl>
                                        <p:attrNameLst>
                                          <p:attrName>style.visibility</p:attrName>
                                        </p:attrNameLst>
                                      </p:cBhvr>
                                      <p:to>
                                        <p:strVal val="visible"/>
                                      </p:to>
                                    </p:set>
                                    <p:anim to="" calcmode="lin" valueType="num">
                                      <p:cBhvr>
                                        <p:cTn id="51" dur="1" fill="hold"/>
                                        <p:tgtEl>
                                          <p:spTgt spid="32771">
                                            <p:txEl>
                                              <p:pRg st="7" end="7"/>
                                            </p:txEl>
                                          </p:spTgt>
                                        </p:tgtEl>
                                        <p:attrNameLst>
                                          <p:attrName/>
                                        </p:attrNameLst>
                                      </p:cBhvr>
                                    </p:anim>
                                  </p:childTnLst>
                                </p:cTn>
                              </p:par>
                            </p:childTnLst>
                          </p:cTn>
                        </p:par>
                      </p:childTnLst>
                    </p:cTn>
                  </p:par>
                  <p:par>
                    <p:cTn id="52" fill="hold">
                      <p:stCondLst>
                        <p:cond delay="indefinite"/>
                      </p:stCondLst>
                      <p:childTnLst>
                        <p:par>
                          <p:cTn id="53" fill="hold">
                            <p:stCondLst>
                              <p:cond delay="0"/>
                            </p:stCondLst>
                            <p:childTnLst>
                              <p:par>
                                <p:cTn id="54" presetID="24" presetClass="entr" presetSubtype="0" fill="hold" grpId="0" nodeType="clickEffect">
                                  <p:stCondLst>
                                    <p:cond delay="0"/>
                                  </p:stCondLst>
                                  <p:childTnLst>
                                    <p:set>
                                      <p:cBhvr>
                                        <p:cTn id="55" dur="1" fill="hold">
                                          <p:stCondLst>
                                            <p:cond delay="499"/>
                                          </p:stCondLst>
                                        </p:cTn>
                                        <p:tgtEl>
                                          <p:spTgt spid="32771">
                                            <p:txEl>
                                              <p:pRg st="8" end="8"/>
                                            </p:txEl>
                                          </p:spTgt>
                                        </p:tgtEl>
                                        <p:attrNameLst>
                                          <p:attrName>style.visibility</p:attrName>
                                        </p:attrNameLst>
                                      </p:cBhvr>
                                      <p:to>
                                        <p:strVal val="visible"/>
                                      </p:to>
                                    </p:set>
                                    <p:anim to="" calcmode="lin" valueType="num">
                                      <p:cBhvr>
                                        <p:cTn id="56" dur="1" fill="hold"/>
                                        <p:tgtEl>
                                          <p:spTgt spid="32771">
                                            <p:txEl>
                                              <p:pRg st="8" end="8"/>
                                            </p:txEl>
                                          </p:spTgt>
                                        </p:tgtEl>
                                        <p:attrNameLst>
                                          <p:attrName/>
                                        </p:attrNameLst>
                                      </p:cBhvr>
                                    </p:anim>
                                  </p:childTnLst>
                                </p:cTn>
                              </p:par>
                            </p:childTnLst>
                          </p:cTn>
                        </p:par>
                      </p:childTnLst>
                    </p:cTn>
                  </p:par>
                  <p:par>
                    <p:cTn id="57" fill="hold">
                      <p:stCondLst>
                        <p:cond delay="indefinite"/>
                      </p:stCondLst>
                      <p:childTnLst>
                        <p:par>
                          <p:cTn id="58" fill="hold">
                            <p:stCondLst>
                              <p:cond delay="0"/>
                            </p:stCondLst>
                            <p:childTnLst>
                              <p:par>
                                <p:cTn id="59" presetID="24" presetClass="entr" presetSubtype="0" fill="hold" grpId="0" nodeType="clickEffect">
                                  <p:stCondLst>
                                    <p:cond delay="0"/>
                                  </p:stCondLst>
                                  <p:childTnLst>
                                    <p:set>
                                      <p:cBhvr>
                                        <p:cTn id="60" dur="1" fill="hold">
                                          <p:stCondLst>
                                            <p:cond delay="499"/>
                                          </p:stCondLst>
                                        </p:cTn>
                                        <p:tgtEl>
                                          <p:spTgt spid="32771">
                                            <p:txEl>
                                              <p:pRg st="9" end="9"/>
                                            </p:txEl>
                                          </p:spTgt>
                                        </p:tgtEl>
                                        <p:attrNameLst>
                                          <p:attrName>style.visibility</p:attrName>
                                        </p:attrNameLst>
                                      </p:cBhvr>
                                      <p:to>
                                        <p:strVal val="visible"/>
                                      </p:to>
                                    </p:set>
                                    <p:anim to="" calcmode="lin" valueType="num">
                                      <p:cBhvr>
                                        <p:cTn id="61" dur="1" fill="hold"/>
                                        <p:tgtEl>
                                          <p:spTgt spid="32771">
                                            <p:txEl>
                                              <p:pRg st="9" end="9"/>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build="p" animBg="1" autoUpdateAnimBg="0" advAuto="0"/>
      <p:bldP spid="32771" grpId="0" build="p" bldLvl="4"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46313" y="1676401"/>
            <a:ext cx="7772400" cy="2730500"/>
          </a:xfrm>
        </p:spPr>
        <p:txBody>
          <a:bodyPr/>
          <a:lstStyle/>
          <a:p>
            <a:r>
              <a:rPr lang="en-US" altLang="ko-KR" sz="3200" b="0" dirty="0"/>
              <a:t>So, let’s start our journey…</a:t>
            </a:r>
          </a:p>
          <a:p>
            <a:endParaRPr lang="en-US" altLang="ko-KR" sz="3200" b="0" dirty="0"/>
          </a:p>
          <a:p>
            <a:endParaRPr lang="en-US" altLang="ko-KR" sz="3200" b="0" dirty="0"/>
          </a:p>
          <a:p>
            <a:r>
              <a:rPr lang="en-US" altLang="ko-KR" sz="3200" b="0" dirty="0">
                <a:solidFill>
                  <a:schemeClr val="accent4">
                    <a:lumMod val="50000"/>
                  </a:schemeClr>
                </a:solidFill>
              </a:rPr>
              <a:t>And, first of all let’s take a look at a Balance Sheet…</a:t>
            </a:r>
            <a:endParaRPr lang="ko-KR" altLang="en-US" sz="3200" b="0" dirty="0">
              <a:solidFill>
                <a:schemeClr val="accent4">
                  <a:lumMod val="50000"/>
                </a:schemeClr>
              </a:solidFill>
            </a:endParaRPr>
          </a:p>
        </p:txBody>
      </p:sp>
    </p:spTree>
    <p:extLst>
      <p:ext uri="{BB962C8B-B14F-4D97-AF65-F5344CB8AC3E}">
        <p14:creationId xmlns:p14="http://schemas.microsoft.com/office/powerpoint/2010/main" val="28134593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9" name="Rectangle 3"/>
          <p:cNvSpPr>
            <a:spLocks noGrp="1" noChangeArrowheads="1"/>
          </p:cNvSpPr>
          <p:nvPr>
            <p:ph type="body" idx="1"/>
          </p:nvPr>
        </p:nvSpPr>
        <p:spPr>
          <a:xfrm>
            <a:off x="1524000" y="990600"/>
            <a:ext cx="9144000" cy="6019800"/>
          </a:xfrm>
        </p:spPr>
        <p:txBody>
          <a:bodyPr/>
          <a:lstStyle/>
          <a:p>
            <a:pPr lvl="1"/>
            <a:r>
              <a:rPr lang="en-US" altLang="en-US" i="1" dirty="0"/>
              <a:t>Systematic Risk</a:t>
            </a:r>
          </a:p>
          <a:p>
            <a:pPr lvl="1"/>
            <a:r>
              <a:rPr lang="en-US" altLang="en-US" i="1" dirty="0"/>
              <a:t>Unsystematic Risk</a:t>
            </a:r>
          </a:p>
          <a:p>
            <a:pPr lvl="1"/>
            <a:r>
              <a:rPr lang="en-US" altLang="en-US" i="1" dirty="0"/>
              <a:t>Market Risk</a:t>
            </a:r>
          </a:p>
          <a:p>
            <a:pPr lvl="1"/>
            <a:r>
              <a:rPr lang="en-US" altLang="en-US" i="1" dirty="0">
                <a:solidFill>
                  <a:srgbClr val="800000"/>
                </a:solidFill>
              </a:rPr>
              <a:t>Interest Rate Risk</a:t>
            </a:r>
          </a:p>
          <a:p>
            <a:pPr lvl="1"/>
            <a:r>
              <a:rPr lang="en-US" altLang="en-US" i="1" dirty="0">
                <a:solidFill>
                  <a:srgbClr val="800000"/>
                </a:solidFill>
              </a:rPr>
              <a:t>Purchasing Power Risk or Inflation Risk</a:t>
            </a:r>
          </a:p>
          <a:p>
            <a:pPr lvl="1"/>
            <a:r>
              <a:rPr lang="en-US" altLang="en-US" i="1" dirty="0">
                <a:solidFill>
                  <a:srgbClr val="800000"/>
                </a:solidFill>
              </a:rPr>
              <a:t>Foreign Exchange Risk</a:t>
            </a:r>
          </a:p>
          <a:p>
            <a:pPr lvl="1"/>
            <a:r>
              <a:rPr lang="en-US" altLang="en-US" i="1" dirty="0">
                <a:solidFill>
                  <a:srgbClr val="3333FF"/>
                </a:solidFill>
              </a:rPr>
              <a:t>Business Risk - Operating Leverage</a:t>
            </a:r>
          </a:p>
          <a:p>
            <a:pPr lvl="1"/>
            <a:r>
              <a:rPr lang="en-US" altLang="en-US" i="1" dirty="0">
                <a:solidFill>
                  <a:srgbClr val="3333FF"/>
                </a:solidFill>
              </a:rPr>
              <a:t>Financial Risk - Financial Leverage</a:t>
            </a:r>
          </a:p>
          <a:p>
            <a:pPr lvl="1"/>
            <a:r>
              <a:rPr lang="en-US" altLang="en-US" i="1" dirty="0">
                <a:solidFill>
                  <a:srgbClr val="3333FF"/>
                </a:solidFill>
              </a:rPr>
              <a:t>Management Risk</a:t>
            </a:r>
          </a:p>
          <a:p>
            <a:pPr lvl="1"/>
            <a:r>
              <a:rPr lang="en-US" altLang="en-US" i="1" dirty="0">
                <a:solidFill>
                  <a:srgbClr val="3333FF"/>
                </a:solidFill>
              </a:rPr>
              <a:t>Industry Risk</a:t>
            </a:r>
          </a:p>
          <a:p>
            <a:pPr lvl="1"/>
            <a:r>
              <a:rPr lang="en-US" altLang="en-US" i="1" dirty="0">
                <a:solidFill>
                  <a:srgbClr val="333300"/>
                </a:solidFill>
              </a:rPr>
              <a:t>Economy/Country Risk</a:t>
            </a:r>
          </a:p>
          <a:p>
            <a:pPr lvl="1"/>
            <a:r>
              <a:rPr lang="en-US" altLang="en-US" i="1" dirty="0">
                <a:solidFill>
                  <a:srgbClr val="333300"/>
                </a:solidFill>
              </a:rPr>
              <a:t>Credit Risk/Default Risk</a:t>
            </a:r>
          </a:p>
          <a:p>
            <a:pPr lvl="1"/>
            <a:r>
              <a:rPr lang="en-US" altLang="en-US" i="1" dirty="0">
                <a:solidFill>
                  <a:srgbClr val="333300"/>
                </a:solidFill>
              </a:rPr>
              <a:t>System Risk </a:t>
            </a:r>
          </a:p>
        </p:txBody>
      </p:sp>
      <p:sp>
        <p:nvSpPr>
          <p:cNvPr id="2" name="Title 1"/>
          <p:cNvSpPr>
            <a:spLocks noGrp="1"/>
          </p:cNvSpPr>
          <p:nvPr>
            <p:ph type="title"/>
          </p:nvPr>
        </p:nvSpPr>
        <p:spPr/>
        <p:txBody>
          <a:bodyPr/>
          <a:lstStyle/>
          <a:p>
            <a:r>
              <a:rPr lang="en-US" altLang="ko-KR" sz="4000" dirty="0"/>
              <a:t>Types of Risk…</a:t>
            </a:r>
            <a:endParaRPr lang="ko-KR" altLang="en-US" sz="4000" dirty="0"/>
          </a:p>
        </p:txBody>
      </p:sp>
    </p:spTree>
    <p:extLst>
      <p:ext uri="{BB962C8B-B14F-4D97-AF65-F5344CB8AC3E}">
        <p14:creationId xmlns:p14="http://schemas.microsoft.com/office/powerpoint/2010/main" val="15192332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50179">
                                            <p:txEl>
                                              <p:pRg st="0" end="0"/>
                                            </p:txEl>
                                          </p:spTgt>
                                        </p:tgtEl>
                                        <p:attrNameLst>
                                          <p:attrName>style.visibility</p:attrName>
                                        </p:attrNameLst>
                                      </p:cBhvr>
                                      <p:to>
                                        <p:strVal val="visible"/>
                                      </p:to>
                                    </p:set>
                                    <p:anim to="" calcmode="lin" valueType="num">
                                      <p:cBhvr>
                                        <p:cTn id="7" dur="1" fill="hold"/>
                                        <p:tgtEl>
                                          <p:spTgt spid="50179">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50179">
                                            <p:txEl>
                                              <p:pRg st="1" end="1"/>
                                            </p:txEl>
                                          </p:spTgt>
                                        </p:tgtEl>
                                        <p:attrNameLst>
                                          <p:attrName>style.visibility</p:attrName>
                                        </p:attrNameLst>
                                      </p:cBhvr>
                                      <p:to>
                                        <p:strVal val="visible"/>
                                      </p:to>
                                    </p:set>
                                    <p:anim to="" calcmode="lin" valueType="num">
                                      <p:cBhvr>
                                        <p:cTn id="12" dur="1" fill="hold"/>
                                        <p:tgtEl>
                                          <p:spTgt spid="50179">
                                            <p:txEl>
                                              <p:pRg st="1" end="1"/>
                                            </p:txEl>
                                          </p:spTgt>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50179">
                                            <p:txEl>
                                              <p:pRg st="2" end="2"/>
                                            </p:txEl>
                                          </p:spTgt>
                                        </p:tgtEl>
                                        <p:attrNameLst>
                                          <p:attrName>style.visibility</p:attrName>
                                        </p:attrNameLst>
                                      </p:cBhvr>
                                      <p:to>
                                        <p:strVal val="visible"/>
                                      </p:to>
                                    </p:set>
                                    <p:anim to="" calcmode="lin" valueType="num">
                                      <p:cBhvr>
                                        <p:cTn id="17" dur="1" fill="hold"/>
                                        <p:tgtEl>
                                          <p:spTgt spid="50179">
                                            <p:txEl>
                                              <p:pRg st="2" end="2"/>
                                            </p:txEl>
                                          </p:spTgt>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50179">
                                            <p:txEl>
                                              <p:pRg st="3" end="3"/>
                                            </p:txEl>
                                          </p:spTgt>
                                        </p:tgtEl>
                                        <p:attrNameLst>
                                          <p:attrName>style.visibility</p:attrName>
                                        </p:attrNameLst>
                                      </p:cBhvr>
                                      <p:to>
                                        <p:strVal val="visible"/>
                                      </p:to>
                                    </p:set>
                                    <p:anim to="" calcmode="lin" valueType="num">
                                      <p:cBhvr>
                                        <p:cTn id="22" dur="1" fill="hold"/>
                                        <p:tgtEl>
                                          <p:spTgt spid="50179">
                                            <p:txEl>
                                              <p:pRg st="3" end="3"/>
                                            </p:txEl>
                                          </p:spTgt>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grpId="0" nodeType="clickEffect">
                                  <p:stCondLst>
                                    <p:cond delay="0"/>
                                  </p:stCondLst>
                                  <p:childTnLst>
                                    <p:set>
                                      <p:cBhvr>
                                        <p:cTn id="26" dur="1" fill="hold">
                                          <p:stCondLst>
                                            <p:cond delay="499"/>
                                          </p:stCondLst>
                                        </p:cTn>
                                        <p:tgtEl>
                                          <p:spTgt spid="50179">
                                            <p:txEl>
                                              <p:pRg st="4" end="4"/>
                                            </p:txEl>
                                          </p:spTgt>
                                        </p:tgtEl>
                                        <p:attrNameLst>
                                          <p:attrName>style.visibility</p:attrName>
                                        </p:attrNameLst>
                                      </p:cBhvr>
                                      <p:to>
                                        <p:strVal val="visible"/>
                                      </p:to>
                                    </p:set>
                                    <p:anim to="" calcmode="lin" valueType="num">
                                      <p:cBhvr>
                                        <p:cTn id="27" dur="1" fill="hold"/>
                                        <p:tgtEl>
                                          <p:spTgt spid="50179">
                                            <p:txEl>
                                              <p:pRg st="4" end="4"/>
                                            </p:txEl>
                                          </p:spTgt>
                                        </p:tgtEl>
                                        <p:attrNameLst>
                                          <p:attrName/>
                                        </p:attrNameLst>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4" presetClass="entr" presetSubtype="0" fill="hold" grpId="0" nodeType="clickEffect">
                                  <p:stCondLst>
                                    <p:cond delay="0"/>
                                  </p:stCondLst>
                                  <p:childTnLst>
                                    <p:set>
                                      <p:cBhvr>
                                        <p:cTn id="31" dur="1" fill="hold">
                                          <p:stCondLst>
                                            <p:cond delay="499"/>
                                          </p:stCondLst>
                                        </p:cTn>
                                        <p:tgtEl>
                                          <p:spTgt spid="50179">
                                            <p:txEl>
                                              <p:pRg st="5" end="5"/>
                                            </p:txEl>
                                          </p:spTgt>
                                        </p:tgtEl>
                                        <p:attrNameLst>
                                          <p:attrName>style.visibility</p:attrName>
                                        </p:attrNameLst>
                                      </p:cBhvr>
                                      <p:to>
                                        <p:strVal val="visible"/>
                                      </p:to>
                                    </p:set>
                                    <p:anim to="" calcmode="lin" valueType="num">
                                      <p:cBhvr>
                                        <p:cTn id="32" dur="1" fill="hold"/>
                                        <p:tgtEl>
                                          <p:spTgt spid="50179">
                                            <p:txEl>
                                              <p:pRg st="5" end="5"/>
                                            </p:txEl>
                                          </p:spTgt>
                                        </p:tgtEl>
                                        <p:attrNameLst>
                                          <p:attrName/>
                                        </p:attrNameLst>
                                      </p:cBhvr>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4" presetClass="entr" presetSubtype="0" fill="hold" grpId="0" nodeType="clickEffect">
                                  <p:stCondLst>
                                    <p:cond delay="0"/>
                                  </p:stCondLst>
                                  <p:childTnLst>
                                    <p:set>
                                      <p:cBhvr>
                                        <p:cTn id="36" dur="1" fill="hold">
                                          <p:stCondLst>
                                            <p:cond delay="499"/>
                                          </p:stCondLst>
                                        </p:cTn>
                                        <p:tgtEl>
                                          <p:spTgt spid="50179">
                                            <p:txEl>
                                              <p:pRg st="6" end="6"/>
                                            </p:txEl>
                                          </p:spTgt>
                                        </p:tgtEl>
                                        <p:attrNameLst>
                                          <p:attrName>style.visibility</p:attrName>
                                        </p:attrNameLst>
                                      </p:cBhvr>
                                      <p:to>
                                        <p:strVal val="visible"/>
                                      </p:to>
                                    </p:set>
                                    <p:anim to="" calcmode="lin" valueType="num">
                                      <p:cBhvr>
                                        <p:cTn id="37" dur="1" fill="hold"/>
                                        <p:tgtEl>
                                          <p:spTgt spid="50179">
                                            <p:txEl>
                                              <p:pRg st="6" end="6"/>
                                            </p:txEl>
                                          </p:spTgt>
                                        </p:tgtEl>
                                        <p:attrNameLst>
                                          <p:attrName/>
                                        </p:attrNameLst>
                                      </p:cBhvr>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4" presetClass="entr" presetSubtype="0" fill="hold" grpId="0" nodeType="clickEffect">
                                  <p:stCondLst>
                                    <p:cond delay="0"/>
                                  </p:stCondLst>
                                  <p:childTnLst>
                                    <p:set>
                                      <p:cBhvr>
                                        <p:cTn id="41" dur="1" fill="hold">
                                          <p:stCondLst>
                                            <p:cond delay="499"/>
                                          </p:stCondLst>
                                        </p:cTn>
                                        <p:tgtEl>
                                          <p:spTgt spid="50179">
                                            <p:txEl>
                                              <p:pRg st="7" end="7"/>
                                            </p:txEl>
                                          </p:spTgt>
                                        </p:tgtEl>
                                        <p:attrNameLst>
                                          <p:attrName>style.visibility</p:attrName>
                                        </p:attrNameLst>
                                      </p:cBhvr>
                                      <p:to>
                                        <p:strVal val="visible"/>
                                      </p:to>
                                    </p:set>
                                    <p:anim to="" calcmode="lin" valueType="num">
                                      <p:cBhvr>
                                        <p:cTn id="42" dur="1" fill="hold"/>
                                        <p:tgtEl>
                                          <p:spTgt spid="50179">
                                            <p:txEl>
                                              <p:pRg st="7" end="7"/>
                                            </p:txEl>
                                          </p:spTgt>
                                        </p:tgtEl>
                                        <p:attrNameLst>
                                          <p:attrName/>
                                        </p:attrNameLst>
                                      </p:cBhvr>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4" presetClass="entr" presetSubtype="0" fill="hold" grpId="0" nodeType="clickEffect">
                                  <p:stCondLst>
                                    <p:cond delay="0"/>
                                  </p:stCondLst>
                                  <p:childTnLst>
                                    <p:set>
                                      <p:cBhvr>
                                        <p:cTn id="46" dur="1" fill="hold">
                                          <p:stCondLst>
                                            <p:cond delay="499"/>
                                          </p:stCondLst>
                                        </p:cTn>
                                        <p:tgtEl>
                                          <p:spTgt spid="50179">
                                            <p:txEl>
                                              <p:pRg st="8" end="8"/>
                                            </p:txEl>
                                          </p:spTgt>
                                        </p:tgtEl>
                                        <p:attrNameLst>
                                          <p:attrName>style.visibility</p:attrName>
                                        </p:attrNameLst>
                                      </p:cBhvr>
                                      <p:to>
                                        <p:strVal val="visible"/>
                                      </p:to>
                                    </p:set>
                                    <p:anim to="" calcmode="lin" valueType="num">
                                      <p:cBhvr>
                                        <p:cTn id="47" dur="1" fill="hold"/>
                                        <p:tgtEl>
                                          <p:spTgt spid="50179">
                                            <p:txEl>
                                              <p:pRg st="8" end="8"/>
                                            </p:txEl>
                                          </p:spTgt>
                                        </p:tgtEl>
                                        <p:attrNameLst>
                                          <p:attrName/>
                                        </p:attrNameLst>
                                      </p:cBhvr>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4" presetClass="entr" presetSubtype="0" fill="hold" grpId="0" nodeType="clickEffect">
                                  <p:stCondLst>
                                    <p:cond delay="0"/>
                                  </p:stCondLst>
                                  <p:childTnLst>
                                    <p:set>
                                      <p:cBhvr>
                                        <p:cTn id="51" dur="1" fill="hold">
                                          <p:stCondLst>
                                            <p:cond delay="499"/>
                                          </p:stCondLst>
                                        </p:cTn>
                                        <p:tgtEl>
                                          <p:spTgt spid="50179">
                                            <p:txEl>
                                              <p:pRg st="9" end="9"/>
                                            </p:txEl>
                                          </p:spTgt>
                                        </p:tgtEl>
                                        <p:attrNameLst>
                                          <p:attrName>style.visibility</p:attrName>
                                        </p:attrNameLst>
                                      </p:cBhvr>
                                      <p:to>
                                        <p:strVal val="visible"/>
                                      </p:to>
                                    </p:set>
                                    <p:anim to="" calcmode="lin" valueType="num">
                                      <p:cBhvr>
                                        <p:cTn id="52" dur="1" fill="hold"/>
                                        <p:tgtEl>
                                          <p:spTgt spid="50179">
                                            <p:txEl>
                                              <p:pRg st="9" end="9"/>
                                            </p:txEl>
                                          </p:spTgt>
                                        </p:tgtEl>
                                        <p:attrNameLst>
                                          <p:attrName/>
                                        </p:attrNameLst>
                                      </p:cBhvr>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4" presetClass="entr" presetSubtype="0" fill="hold" grpId="0" nodeType="clickEffect">
                                  <p:stCondLst>
                                    <p:cond delay="0"/>
                                  </p:stCondLst>
                                  <p:childTnLst>
                                    <p:set>
                                      <p:cBhvr>
                                        <p:cTn id="56" dur="1" fill="hold">
                                          <p:stCondLst>
                                            <p:cond delay="499"/>
                                          </p:stCondLst>
                                        </p:cTn>
                                        <p:tgtEl>
                                          <p:spTgt spid="50179">
                                            <p:txEl>
                                              <p:pRg st="10" end="10"/>
                                            </p:txEl>
                                          </p:spTgt>
                                        </p:tgtEl>
                                        <p:attrNameLst>
                                          <p:attrName>style.visibility</p:attrName>
                                        </p:attrNameLst>
                                      </p:cBhvr>
                                      <p:to>
                                        <p:strVal val="visible"/>
                                      </p:to>
                                    </p:set>
                                    <p:anim to="" calcmode="lin" valueType="num">
                                      <p:cBhvr>
                                        <p:cTn id="57" dur="1" fill="hold"/>
                                        <p:tgtEl>
                                          <p:spTgt spid="50179">
                                            <p:txEl>
                                              <p:pRg st="10" end="10"/>
                                            </p:txEl>
                                          </p:spTgt>
                                        </p:tgtEl>
                                        <p:attrNameLst>
                                          <p:attrName/>
                                        </p:attrNameLst>
                                      </p:cBhvr>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4" presetClass="entr" presetSubtype="0" fill="hold" grpId="0" nodeType="clickEffect">
                                  <p:stCondLst>
                                    <p:cond delay="0"/>
                                  </p:stCondLst>
                                  <p:childTnLst>
                                    <p:set>
                                      <p:cBhvr>
                                        <p:cTn id="61" dur="1" fill="hold">
                                          <p:stCondLst>
                                            <p:cond delay="499"/>
                                          </p:stCondLst>
                                        </p:cTn>
                                        <p:tgtEl>
                                          <p:spTgt spid="50179">
                                            <p:txEl>
                                              <p:pRg st="11" end="11"/>
                                            </p:txEl>
                                          </p:spTgt>
                                        </p:tgtEl>
                                        <p:attrNameLst>
                                          <p:attrName>style.visibility</p:attrName>
                                        </p:attrNameLst>
                                      </p:cBhvr>
                                      <p:to>
                                        <p:strVal val="visible"/>
                                      </p:to>
                                    </p:set>
                                    <p:anim to="" calcmode="lin" valueType="num">
                                      <p:cBhvr>
                                        <p:cTn id="62" dur="1" fill="hold"/>
                                        <p:tgtEl>
                                          <p:spTgt spid="50179">
                                            <p:txEl>
                                              <p:pRg st="11" end="11"/>
                                            </p:txEl>
                                          </p:spTgt>
                                        </p:tgtEl>
                                        <p:attrNameLst>
                                          <p:attrName/>
                                        </p:attrNameLst>
                                      </p:cBhvr>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4" presetClass="entr" presetSubtype="0" fill="hold" grpId="0" nodeType="clickEffect">
                                  <p:stCondLst>
                                    <p:cond delay="0"/>
                                  </p:stCondLst>
                                  <p:childTnLst>
                                    <p:set>
                                      <p:cBhvr>
                                        <p:cTn id="66" dur="1" fill="hold">
                                          <p:stCondLst>
                                            <p:cond delay="499"/>
                                          </p:stCondLst>
                                        </p:cTn>
                                        <p:tgtEl>
                                          <p:spTgt spid="50179">
                                            <p:txEl>
                                              <p:pRg st="12" end="12"/>
                                            </p:txEl>
                                          </p:spTgt>
                                        </p:tgtEl>
                                        <p:attrNameLst>
                                          <p:attrName>style.visibility</p:attrName>
                                        </p:attrNameLst>
                                      </p:cBhvr>
                                      <p:to>
                                        <p:strVal val="visible"/>
                                      </p:to>
                                    </p:set>
                                    <p:anim to="" calcmode="lin" valueType="num">
                                      <p:cBhvr>
                                        <p:cTn id="67" dur="1" fill="hold"/>
                                        <p:tgtEl>
                                          <p:spTgt spid="50179">
                                            <p:txEl>
                                              <p:pRg st="12" end="1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bldLvl="4"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7730" name="Rectangle 2"/>
          <p:cNvSpPr>
            <a:spLocks noGrp="1" noChangeArrowheads="1"/>
          </p:cNvSpPr>
          <p:nvPr>
            <p:ph type="title" idx="4294967295"/>
          </p:nvPr>
        </p:nvSpPr>
        <p:spPr>
          <a:xfrm>
            <a:off x="1514856" y="-152400"/>
            <a:ext cx="7391400" cy="1371600"/>
          </a:xfrm>
          <a:noFill/>
        </p:spPr>
        <p:txBody>
          <a:bodyPr/>
          <a:lstStyle/>
          <a:p>
            <a:pPr algn="ctr" eaLnBrk="1" hangingPunct="1">
              <a:lnSpc>
                <a:spcPct val="115000"/>
              </a:lnSpc>
              <a:defRPr/>
            </a:pPr>
            <a:r>
              <a:rPr lang="en-US" dirty="0">
                <a:effectLst>
                  <a:outerShdw blurRad="38100" dist="38100" dir="2700000" algn="tl">
                    <a:srgbClr val="C0C0C0"/>
                  </a:outerShdw>
                </a:effectLst>
              </a:rPr>
              <a:t>RELATION BETWEEN RETURN AND RISK </a:t>
            </a:r>
            <a:endParaRPr lang="en-US" sz="1800" dirty="0">
              <a:effectLst>
                <a:outerShdw blurRad="38100" dist="38100" dir="2700000" algn="tl">
                  <a:srgbClr val="C0C0C0"/>
                </a:outerShdw>
              </a:effectLst>
            </a:endParaRPr>
          </a:p>
        </p:txBody>
      </p:sp>
      <p:sp>
        <p:nvSpPr>
          <p:cNvPr id="457731" name="Rectangle 3"/>
          <p:cNvSpPr>
            <a:spLocks noGrp="1" noChangeArrowheads="1"/>
          </p:cNvSpPr>
          <p:nvPr>
            <p:ph type="body" idx="4294967295"/>
          </p:nvPr>
        </p:nvSpPr>
        <p:spPr>
          <a:xfrm>
            <a:off x="1676401" y="1143000"/>
            <a:ext cx="8939213" cy="5672138"/>
          </a:xfrm>
        </p:spPr>
        <p:txBody>
          <a:bodyPr/>
          <a:lstStyle/>
          <a:p>
            <a:pPr>
              <a:spcBef>
                <a:spcPts val="1200"/>
              </a:spcBef>
              <a:spcAft>
                <a:spcPts val="600"/>
              </a:spcAft>
            </a:pPr>
            <a:r>
              <a:rPr lang="en-US" altLang="en-US" sz="2400" dirty="0"/>
              <a:t>Can we say that a person who has taken high risk will get higher return?</a:t>
            </a:r>
          </a:p>
          <a:p>
            <a:pPr>
              <a:spcBef>
                <a:spcPts val="1200"/>
              </a:spcBef>
              <a:spcAft>
                <a:spcPts val="600"/>
              </a:spcAft>
            </a:pPr>
            <a:r>
              <a:rPr lang="en-US" altLang="en-US" sz="2400" dirty="0"/>
              <a:t>Should a person go for higher risk if he/she has to earn higher return?</a:t>
            </a:r>
          </a:p>
          <a:p>
            <a:pPr>
              <a:spcBef>
                <a:spcPts val="1200"/>
              </a:spcBef>
              <a:spcAft>
                <a:spcPts val="600"/>
              </a:spcAft>
            </a:pPr>
            <a:r>
              <a:rPr lang="en-US" altLang="en-US" sz="2400" dirty="0"/>
              <a:t>Should a person be compensated by higher return for taking higher risk?</a:t>
            </a:r>
          </a:p>
          <a:p>
            <a:pPr>
              <a:spcBef>
                <a:spcPts val="1200"/>
              </a:spcBef>
              <a:spcAft>
                <a:spcPts val="600"/>
              </a:spcAft>
            </a:pPr>
            <a:r>
              <a:rPr lang="en-US" altLang="en-US" sz="2400" dirty="0"/>
              <a:t>Is it HIGH RISK            HIGH RETURN? </a:t>
            </a:r>
            <a:r>
              <a:rPr lang="en-US" altLang="en-US" sz="2400" i="1" dirty="0"/>
              <a:t>Or, </a:t>
            </a:r>
            <a:r>
              <a:rPr lang="en-US" altLang="en-US" sz="2400" dirty="0"/>
              <a:t>Is it HIGH RETURN             HIGH RISK?</a:t>
            </a:r>
          </a:p>
          <a:p>
            <a:pPr>
              <a:lnSpc>
                <a:spcPct val="90000"/>
              </a:lnSpc>
              <a:spcBef>
                <a:spcPts val="1200"/>
              </a:spcBef>
              <a:spcAft>
                <a:spcPts val="600"/>
              </a:spcAft>
            </a:pPr>
            <a:r>
              <a:rPr lang="en-US" altLang="en-US" sz="2400" b="1" u="sng" dirty="0">
                <a:solidFill>
                  <a:srgbClr val="FF3300"/>
                </a:solidFill>
              </a:rPr>
              <a:t>PESO PROBLEM:</a:t>
            </a:r>
            <a:r>
              <a:rPr lang="en-US" altLang="en-US" sz="2400" dirty="0"/>
              <a:t> </a:t>
            </a:r>
            <a:r>
              <a:rPr lang="en-US" altLang="en-US" sz="2400" b="1" i="1" dirty="0">
                <a:solidFill>
                  <a:srgbClr val="006600"/>
                </a:solidFill>
                <a:latin typeface="Book Antiqua" panose="02040602050305030304" pitchFamily="18" charset="0"/>
              </a:rPr>
              <a:t>A situation in which what appear to be abnormally high returns on an investment are in fact compensation for bearing the risk of an event that has not yet taken place.</a:t>
            </a:r>
            <a:endParaRPr lang="en-US" altLang="en-US" sz="2400" dirty="0"/>
          </a:p>
        </p:txBody>
      </p:sp>
      <p:sp>
        <p:nvSpPr>
          <p:cNvPr id="60420" name="Line 4"/>
          <p:cNvSpPr>
            <a:spLocks noChangeShapeType="1"/>
          </p:cNvSpPr>
          <p:nvPr/>
        </p:nvSpPr>
        <p:spPr bwMode="auto">
          <a:xfrm>
            <a:off x="4654550" y="4267200"/>
            <a:ext cx="838200" cy="0"/>
          </a:xfrm>
          <a:prstGeom prst="line">
            <a:avLst/>
          </a:prstGeom>
          <a:noFill/>
          <a:ln w="76200" cmpd="tri">
            <a:solidFill>
              <a:srgbClr val="A500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0421" name="Line 5"/>
          <p:cNvSpPr>
            <a:spLocks noChangeShapeType="1"/>
          </p:cNvSpPr>
          <p:nvPr/>
        </p:nvSpPr>
        <p:spPr bwMode="auto">
          <a:xfrm>
            <a:off x="3657600" y="4648200"/>
            <a:ext cx="838200" cy="0"/>
          </a:xfrm>
          <a:prstGeom prst="line">
            <a:avLst/>
          </a:prstGeom>
          <a:noFill/>
          <a:ln w="76200" cmpd="tri">
            <a:solidFill>
              <a:srgbClr val="A5002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Tree>
    <p:extLst>
      <p:ext uri="{BB962C8B-B14F-4D97-AF65-F5344CB8AC3E}">
        <p14:creationId xmlns:p14="http://schemas.microsoft.com/office/powerpoint/2010/main" val="3762689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457730"/>
                                        </p:tgtEl>
                                        <p:attrNameLst>
                                          <p:attrName>style.visibility</p:attrName>
                                        </p:attrNameLst>
                                      </p:cBhvr>
                                      <p:to>
                                        <p:strVal val="visible"/>
                                      </p:to>
                                    </p:set>
                                    <p:anim to="" calcmode="lin" valueType="num">
                                      <p:cBhvr>
                                        <p:cTn id="7" dur="1" fill="hold"/>
                                        <p:tgtEl>
                                          <p:spTgt spid="457730"/>
                                        </p:tgtEl>
                                        <p:attrNameLst>
                                          <p:attrName/>
                                        </p:attrNameLst>
                                      </p:cBhvr>
                                    </p:anim>
                                  </p:childTnLst>
                                </p:cTn>
                              </p:par>
                            </p:childTnLst>
                          </p:cTn>
                        </p:par>
                        <p:par>
                          <p:cTn id="8" fill="hold" nodeType="afterGroup">
                            <p:stCondLst>
                              <p:cond delay="500"/>
                            </p:stCondLst>
                            <p:childTnLst>
                              <p:par>
                                <p:cTn id="9" presetID="24" presetClass="entr" presetSubtype="0" fill="hold" grpId="0" nodeType="afterEffect">
                                  <p:stCondLst>
                                    <p:cond delay="0"/>
                                  </p:stCondLst>
                                  <p:childTnLst>
                                    <p:set>
                                      <p:cBhvr>
                                        <p:cTn id="10" dur="1" fill="hold">
                                          <p:stCondLst>
                                            <p:cond delay="499"/>
                                          </p:stCondLst>
                                        </p:cTn>
                                        <p:tgtEl>
                                          <p:spTgt spid="457731">
                                            <p:txEl>
                                              <p:pRg st="0" end="0"/>
                                            </p:txEl>
                                          </p:spTgt>
                                        </p:tgtEl>
                                        <p:attrNameLst>
                                          <p:attrName>style.visibility</p:attrName>
                                        </p:attrNameLst>
                                      </p:cBhvr>
                                      <p:to>
                                        <p:strVal val="visible"/>
                                      </p:to>
                                    </p:set>
                                    <p:anim to="" calcmode="lin" valueType="num">
                                      <p:cBhvr>
                                        <p:cTn id="11" dur="1" fill="hold"/>
                                        <p:tgtEl>
                                          <p:spTgt spid="457731">
                                            <p:txEl>
                                              <p:pRg st="0" end="0"/>
                                            </p:txEl>
                                          </p:spTgt>
                                        </p:tgtEl>
                                        <p:attrNameLst>
                                          <p:attrName/>
                                        </p:attrNameLst>
                                      </p:cBhvr>
                                    </p:anim>
                                  </p:childTnLst>
                                </p:cTn>
                              </p:par>
                            </p:childTnLst>
                          </p:cTn>
                        </p:par>
                        <p:par>
                          <p:cTn id="12" fill="hold" nodeType="afterGroup">
                            <p:stCondLst>
                              <p:cond delay="1000"/>
                            </p:stCondLst>
                            <p:childTnLst>
                              <p:par>
                                <p:cTn id="13" presetID="24" presetClass="entr" presetSubtype="0" fill="hold" grpId="0" nodeType="afterEffect">
                                  <p:stCondLst>
                                    <p:cond delay="0"/>
                                  </p:stCondLst>
                                  <p:childTnLst>
                                    <p:set>
                                      <p:cBhvr>
                                        <p:cTn id="14" dur="1" fill="hold">
                                          <p:stCondLst>
                                            <p:cond delay="499"/>
                                          </p:stCondLst>
                                        </p:cTn>
                                        <p:tgtEl>
                                          <p:spTgt spid="457731">
                                            <p:txEl>
                                              <p:pRg st="1" end="1"/>
                                            </p:txEl>
                                          </p:spTgt>
                                        </p:tgtEl>
                                        <p:attrNameLst>
                                          <p:attrName>style.visibility</p:attrName>
                                        </p:attrNameLst>
                                      </p:cBhvr>
                                      <p:to>
                                        <p:strVal val="visible"/>
                                      </p:to>
                                    </p:set>
                                    <p:anim to="" calcmode="lin" valueType="num">
                                      <p:cBhvr>
                                        <p:cTn id="15" dur="1" fill="hold"/>
                                        <p:tgtEl>
                                          <p:spTgt spid="457731">
                                            <p:txEl>
                                              <p:pRg st="1" end="1"/>
                                            </p:txEl>
                                          </p:spTgt>
                                        </p:tgtEl>
                                        <p:attrNameLst>
                                          <p:attrName/>
                                        </p:attrNameLst>
                                      </p:cBhvr>
                                    </p:anim>
                                  </p:childTnLst>
                                </p:cTn>
                              </p:par>
                            </p:childTnLst>
                          </p:cTn>
                        </p:par>
                        <p:par>
                          <p:cTn id="16" fill="hold" nodeType="afterGroup">
                            <p:stCondLst>
                              <p:cond delay="1500"/>
                            </p:stCondLst>
                            <p:childTnLst>
                              <p:par>
                                <p:cTn id="17" presetID="24" presetClass="entr" presetSubtype="0" fill="hold" grpId="0" nodeType="afterEffect">
                                  <p:stCondLst>
                                    <p:cond delay="0"/>
                                  </p:stCondLst>
                                  <p:childTnLst>
                                    <p:set>
                                      <p:cBhvr>
                                        <p:cTn id="18" dur="1" fill="hold">
                                          <p:stCondLst>
                                            <p:cond delay="499"/>
                                          </p:stCondLst>
                                        </p:cTn>
                                        <p:tgtEl>
                                          <p:spTgt spid="457731">
                                            <p:txEl>
                                              <p:pRg st="2" end="2"/>
                                            </p:txEl>
                                          </p:spTgt>
                                        </p:tgtEl>
                                        <p:attrNameLst>
                                          <p:attrName>style.visibility</p:attrName>
                                        </p:attrNameLst>
                                      </p:cBhvr>
                                      <p:to>
                                        <p:strVal val="visible"/>
                                      </p:to>
                                    </p:set>
                                    <p:anim to="" calcmode="lin" valueType="num">
                                      <p:cBhvr>
                                        <p:cTn id="19" dur="1" fill="hold"/>
                                        <p:tgtEl>
                                          <p:spTgt spid="457731">
                                            <p:txEl>
                                              <p:pRg st="2" end="2"/>
                                            </p:txEl>
                                          </p:spTgt>
                                        </p:tgtEl>
                                        <p:attrNameLst>
                                          <p:attrName/>
                                        </p:attrNameLst>
                                      </p:cBhvr>
                                    </p:anim>
                                  </p:childTnLst>
                                </p:cTn>
                              </p:par>
                            </p:childTnLst>
                          </p:cTn>
                        </p:par>
                        <p:par>
                          <p:cTn id="20" fill="hold" nodeType="afterGroup">
                            <p:stCondLst>
                              <p:cond delay="2000"/>
                            </p:stCondLst>
                            <p:childTnLst>
                              <p:par>
                                <p:cTn id="21" presetID="24" presetClass="entr" presetSubtype="0" fill="hold" grpId="0" nodeType="afterEffect">
                                  <p:stCondLst>
                                    <p:cond delay="0"/>
                                  </p:stCondLst>
                                  <p:childTnLst>
                                    <p:set>
                                      <p:cBhvr>
                                        <p:cTn id="22" dur="1" fill="hold">
                                          <p:stCondLst>
                                            <p:cond delay="499"/>
                                          </p:stCondLst>
                                        </p:cTn>
                                        <p:tgtEl>
                                          <p:spTgt spid="457731">
                                            <p:txEl>
                                              <p:pRg st="3" end="3"/>
                                            </p:txEl>
                                          </p:spTgt>
                                        </p:tgtEl>
                                        <p:attrNameLst>
                                          <p:attrName>style.visibility</p:attrName>
                                        </p:attrNameLst>
                                      </p:cBhvr>
                                      <p:to>
                                        <p:strVal val="visible"/>
                                      </p:to>
                                    </p:set>
                                    <p:anim to="" calcmode="lin" valueType="num">
                                      <p:cBhvr>
                                        <p:cTn id="23" dur="1" fill="hold"/>
                                        <p:tgtEl>
                                          <p:spTgt spid="457731">
                                            <p:txEl>
                                              <p:pRg st="3" end="3"/>
                                            </p:txEl>
                                          </p:spTgt>
                                        </p:tgtEl>
                                        <p:attrNameLst>
                                          <p:attrName/>
                                        </p:attrNameLst>
                                      </p:cBhvr>
                                    </p:anim>
                                  </p:childTnLst>
                                </p:cTn>
                              </p:par>
                            </p:childTnLst>
                          </p:cTn>
                        </p:par>
                        <p:par>
                          <p:cTn id="24" fill="hold" nodeType="afterGroup">
                            <p:stCondLst>
                              <p:cond delay="2500"/>
                            </p:stCondLst>
                            <p:childTnLst>
                              <p:par>
                                <p:cTn id="25" presetID="24" presetClass="entr" presetSubtype="0" fill="hold" grpId="0" nodeType="afterEffect">
                                  <p:stCondLst>
                                    <p:cond delay="0"/>
                                  </p:stCondLst>
                                  <p:childTnLst>
                                    <p:set>
                                      <p:cBhvr>
                                        <p:cTn id="26" dur="1" fill="hold">
                                          <p:stCondLst>
                                            <p:cond delay="499"/>
                                          </p:stCondLst>
                                        </p:cTn>
                                        <p:tgtEl>
                                          <p:spTgt spid="457731">
                                            <p:txEl>
                                              <p:pRg st="4" end="4"/>
                                            </p:txEl>
                                          </p:spTgt>
                                        </p:tgtEl>
                                        <p:attrNameLst>
                                          <p:attrName>style.visibility</p:attrName>
                                        </p:attrNameLst>
                                      </p:cBhvr>
                                      <p:to>
                                        <p:strVal val="visible"/>
                                      </p:to>
                                    </p:set>
                                    <p:anim to="" calcmode="lin" valueType="num">
                                      <p:cBhvr>
                                        <p:cTn id="27" dur="1" fill="hold"/>
                                        <p:tgtEl>
                                          <p:spTgt spid="457731">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0" grpId="0"/>
      <p:bldP spid="457731" grpId="0" build="p" bldLvl="5" autoUpdateAnimBg="0"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55448"/>
            <a:ext cx="7315200" cy="857250"/>
          </a:xfrm>
        </p:spPr>
        <p:txBody>
          <a:bodyPr>
            <a:normAutofit fontScale="90000"/>
          </a:bodyPr>
          <a:lstStyle/>
          <a:p>
            <a:r>
              <a:rPr lang="en-US" altLang="ko-KR" dirty="0"/>
              <a:t>In the Ultimate Analysis, the structure of Finance is…</a:t>
            </a:r>
            <a:endParaRPr lang="ko-KR" altLang="en-US" dirty="0"/>
          </a:p>
        </p:txBody>
      </p:sp>
      <p:graphicFrame>
        <p:nvGraphicFramePr>
          <p:cNvPr id="4" name="Diagram 3"/>
          <p:cNvGraphicFramePr/>
          <p:nvPr>
            <p:extLst>
              <p:ext uri="{D42A27DB-BD31-4B8C-83A1-F6EECF244321}">
                <p14:modId xmlns:p14="http://schemas.microsoft.com/office/powerpoint/2010/main" val="820362657"/>
              </p:ext>
            </p:extLst>
          </p:nvPr>
        </p:nvGraphicFramePr>
        <p:xfrm>
          <a:off x="1981200" y="1371600"/>
          <a:ext cx="8534400" cy="5140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Arrow Connector 4"/>
          <p:cNvCxnSpPr/>
          <p:nvPr/>
        </p:nvCxnSpPr>
        <p:spPr>
          <a:xfrm>
            <a:off x="3051048" y="1600200"/>
            <a:ext cx="2511552" cy="180212"/>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048000" y="2838070"/>
            <a:ext cx="2438400" cy="286131"/>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048000" y="4648200"/>
            <a:ext cx="3886200"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695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676400" y="116632"/>
            <a:ext cx="6781800" cy="873968"/>
          </a:xfrm>
        </p:spPr>
        <p:txBody>
          <a:bodyPr/>
          <a:lstStyle/>
          <a:p>
            <a:pPr algn="ctr" eaLnBrk="1" hangingPunct="1"/>
            <a:r>
              <a:rPr lang="en-US" sz="5400" dirty="0"/>
              <a:t>What next…?</a:t>
            </a:r>
          </a:p>
        </p:txBody>
      </p:sp>
      <p:pic>
        <p:nvPicPr>
          <p:cNvPr id="187395" name="Picture 3" descr="MCj04238280000[1]"/>
          <p:cNvPicPr>
            <a:picLocks noChangeAspect="1" noChangeArrowheads="1"/>
          </p:cNvPicPr>
          <p:nvPr/>
        </p:nvPicPr>
        <p:blipFill>
          <a:blip r:embed="rId2"/>
          <a:srcRect/>
          <a:stretch>
            <a:fillRect/>
          </a:stretch>
        </p:blipFill>
        <p:spPr bwMode="auto">
          <a:xfrm>
            <a:off x="4267200" y="2209800"/>
            <a:ext cx="3886200" cy="3892550"/>
          </a:xfrm>
          <a:prstGeom prst="rect">
            <a:avLst/>
          </a:prstGeom>
          <a:noFill/>
          <a:ln w="9525">
            <a:noFill/>
            <a:miter lim="800000"/>
            <a:headEnd/>
            <a:tailEnd/>
          </a:ln>
        </p:spPr>
      </p:pic>
    </p:spTree>
    <p:extLst>
      <p:ext uri="{BB962C8B-B14F-4D97-AF65-F5344CB8AC3E}">
        <p14:creationId xmlns:p14="http://schemas.microsoft.com/office/powerpoint/2010/main" val="3481514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187395"/>
                                        </p:tgtEl>
                                        <p:attrNameLst>
                                          <p:attrName>style.visibility</p:attrName>
                                        </p:attrNameLst>
                                      </p:cBhvr>
                                      <p:to>
                                        <p:strVal val="visible"/>
                                      </p:to>
                                    </p:set>
                                    <p:anim calcmode="lin" valueType="num">
                                      <p:cBhvr>
                                        <p:cTn id="7" dur="1000" fill="hold"/>
                                        <p:tgtEl>
                                          <p:spTgt spid="187395"/>
                                        </p:tgtEl>
                                        <p:attrNameLst>
                                          <p:attrName>ppt_w</p:attrName>
                                        </p:attrNameLst>
                                      </p:cBhvr>
                                      <p:tavLst>
                                        <p:tav tm="0">
                                          <p:val>
                                            <p:fltVal val="0"/>
                                          </p:val>
                                        </p:tav>
                                        <p:tav tm="100000">
                                          <p:val>
                                            <p:strVal val="#ppt_w"/>
                                          </p:val>
                                        </p:tav>
                                      </p:tavLst>
                                    </p:anim>
                                    <p:anim calcmode="lin" valueType="num">
                                      <p:cBhvr>
                                        <p:cTn id="8" dur="1000" fill="hold"/>
                                        <p:tgtEl>
                                          <p:spTgt spid="187395"/>
                                        </p:tgtEl>
                                        <p:attrNameLst>
                                          <p:attrName>ppt_h</p:attrName>
                                        </p:attrNameLst>
                                      </p:cBhvr>
                                      <p:tavLst>
                                        <p:tav tm="0">
                                          <p:val>
                                            <p:fltVal val="0"/>
                                          </p:val>
                                        </p:tav>
                                        <p:tav tm="100000">
                                          <p:val>
                                            <p:strVal val="#ppt_h"/>
                                          </p:val>
                                        </p:tav>
                                      </p:tavLst>
                                    </p:anim>
                                    <p:anim calcmode="lin" valueType="num">
                                      <p:cBhvr>
                                        <p:cTn id="9" dur="1000" fill="hold"/>
                                        <p:tgtEl>
                                          <p:spTgt spid="18739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8739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1752600" y="0"/>
            <a:ext cx="6781800" cy="1008112"/>
          </a:xfrm>
        </p:spPr>
        <p:txBody>
          <a:bodyPr/>
          <a:lstStyle/>
          <a:p>
            <a:pPr>
              <a:defRPr/>
            </a:pPr>
            <a:r>
              <a:rPr lang="en-US" sz="3600" dirty="0">
                <a:solidFill>
                  <a:srgbClr val="FFFFFF"/>
                </a:solidFill>
              </a:rPr>
              <a:t>Time to think and </a:t>
            </a:r>
            <a:r>
              <a:rPr lang="en-US" sz="2000" dirty="0">
                <a:solidFill>
                  <a:srgbClr val="FFFFFF"/>
                </a:solidFill>
              </a:rPr>
              <a:t>start talking </a:t>
            </a:r>
            <a:r>
              <a:rPr lang="en-US" sz="3600" dirty="0">
                <a:solidFill>
                  <a:srgbClr val="FFFFFF"/>
                </a:solidFill>
              </a:rPr>
              <a:t>about …FINANCE!!!</a:t>
            </a:r>
            <a:endParaRPr lang="en-US" sz="4400" dirty="0"/>
          </a:p>
        </p:txBody>
      </p:sp>
      <p:pic>
        <p:nvPicPr>
          <p:cNvPr id="2052" name="Picture 4"/>
          <p:cNvPicPr>
            <a:picLocks noChangeAspect="1" noChangeArrowheads="1"/>
          </p:cNvPicPr>
          <p:nvPr/>
        </p:nvPicPr>
        <p:blipFill>
          <a:blip r:embed="rId2"/>
          <a:srcRect b="5882"/>
          <a:stretch>
            <a:fillRect/>
          </a:stretch>
        </p:blipFill>
        <p:spPr bwMode="auto">
          <a:xfrm>
            <a:off x="1905000" y="1981200"/>
            <a:ext cx="4038600" cy="4419600"/>
          </a:xfrm>
          <a:prstGeom prst="rect">
            <a:avLst/>
          </a:prstGeom>
          <a:noFill/>
          <a:ln w="9525">
            <a:noFill/>
            <a:miter lim="800000"/>
            <a:headEnd/>
            <a:tailEnd/>
          </a:ln>
        </p:spPr>
      </p:pic>
      <p:pic>
        <p:nvPicPr>
          <p:cNvPr id="2053" name="Picture 5"/>
          <p:cNvPicPr>
            <a:picLocks noChangeAspect="1" noChangeArrowheads="1"/>
          </p:cNvPicPr>
          <p:nvPr/>
        </p:nvPicPr>
        <p:blipFill>
          <a:blip r:embed="rId3"/>
          <a:srcRect/>
          <a:stretch>
            <a:fillRect/>
          </a:stretch>
        </p:blipFill>
        <p:spPr bwMode="auto">
          <a:xfrm>
            <a:off x="1859153" y="1600200"/>
            <a:ext cx="1524000" cy="1344612"/>
          </a:xfrm>
          <a:prstGeom prst="rect">
            <a:avLst/>
          </a:prstGeom>
          <a:noFill/>
          <a:ln w="9525">
            <a:noFill/>
            <a:miter lim="800000"/>
            <a:headEnd/>
            <a:tailEnd/>
          </a:ln>
        </p:spPr>
      </p:pic>
      <p:pic>
        <p:nvPicPr>
          <p:cNvPr id="2054" name="Picture 6"/>
          <p:cNvPicPr>
            <a:picLocks noChangeAspect="1" noChangeArrowheads="1"/>
          </p:cNvPicPr>
          <p:nvPr/>
        </p:nvPicPr>
        <p:blipFill>
          <a:blip r:embed="rId4"/>
          <a:srcRect/>
          <a:stretch>
            <a:fillRect/>
          </a:stretch>
        </p:blipFill>
        <p:spPr bwMode="auto">
          <a:xfrm>
            <a:off x="6019801" y="1981200"/>
            <a:ext cx="3968969" cy="4419600"/>
          </a:xfrm>
          <a:prstGeom prst="rect">
            <a:avLst/>
          </a:prstGeom>
          <a:noFill/>
          <a:ln w="9525">
            <a:noFill/>
            <a:miter lim="800000"/>
            <a:headEnd/>
            <a:tailEnd/>
          </a:ln>
        </p:spPr>
      </p:pic>
    </p:spTree>
    <p:extLst>
      <p:ext uri="{BB962C8B-B14F-4D97-AF65-F5344CB8AC3E}">
        <p14:creationId xmlns:p14="http://schemas.microsoft.com/office/powerpoint/2010/main" val="31440421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2053"/>
                                        </p:tgtEl>
                                        <p:attrNameLst>
                                          <p:attrName>style.visibility</p:attrName>
                                        </p:attrNameLst>
                                      </p:cBhvr>
                                      <p:to>
                                        <p:strVal val="visible"/>
                                      </p:to>
                                    </p:set>
                                    <p:anim calcmode="lin" valueType="num">
                                      <p:cBhvr>
                                        <p:cTn id="7" dur="500" fill="hold"/>
                                        <p:tgtEl>
                                          <p:spTgt spid="2053"/>
                                        </p:tgtEl>
                                        <p:attrNameLst>
                                          <p:attrName>ppt_w</p:attrName>
                                        </p:attrNameLst>
                                      </p:cBhvr>
                                      <p:tavLst>
                                        <p:tav tm="0">
                                          <p:val>
                                            <p:fltVal val="0"/>
                                          </p:val>
                                        </p:tav>
                                        <p:tav tm="100000">
                                          <p:val>
                                            <p:strVal val="#ppt_w"/>
                                          </p:val>
                                        </p:tav>
                                      </p:tavLst>
                                    </p:anim>
                                    <p:anim calcmode="lin" valueType="num">
                                      <p:cBhvr>
                                        <p:cTn id="8" dur="500" fill="hold"/>
                                        <p:tgtEl>
                                          <p:spTgt spid="2053"/>
                                        </p:tgtEl>
                                        <p:attrNameLst>
                                          <p:attrName>ppt_h</p:attrName>
                                        </p:attrNameLst>
                                      </p:cBhvr>
                                      <p:tavLst>
                                        <p:tav tm="0">
                                          <p:val>
                                            <p:fltVal val="0"/>
                                          </p:val>
                                        </p:tav>
                                        <p:tav tm="100000">
                                          <p:val>
                                            <p:strVal val="#ppt_h"/>
                                          </p:val>
                                        </p:tav>
                                      </p:tavLst>
                                    </p:anim>
                                    <p:anim calcmode="lin" valueType="num">
                                      <p:cBhvr>
                                        <p:cTn id="9" dur="500" fill="hold"/>
                                        <p:tgtEl>
                                          <p:spTgt spid="2053"/>
                                        </p:tgtEl>
                                        <p:attrNameLst>
                                          <p:attrName>style.rotation</p:attrName>
                                        </p:attrNameLst>
                                      </p:cBhvr>
                                      <p:tavLst>
                                        <p:tav tm="0">
                                          <p:val>
                                            <p:fltVal val="360"/>
                                          </p:val>
                                        </p:tav>
                                        <p:tav tm="100000">
                                          <p:val>
                                            <p:fltVal val="0"/>
                                          </p:val>
                                        </p:tav>
                                      </p:tavLst>
                                    </p:anim>
                                    <p:animEffect transition="in" filter="fade">
                                      <p:cBhvr>
                                        <p:cTn id="10" dur="500"/>
                                        <p:tgtEl>
                                          <p:spTgt spid="2053"/>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 calcmode="lin" valueType="num">
                                      <p:cBhvr>
                                        <p:cTn id="13" dur="500" fill="hold"/>
                                        <p:tgtEl>
                                          <p:spTgt spid="2052"/>
                                        </p:tgtEl>
                                        <p:attrNameLst>
                                          <p:attrName>ppt_w</p:attrName>
                                        </p:attrNameLst>
                                      </p:cBhvr>
                                      <p:tavLst>
                                        <p:tav tm="0">
                                          <p:val>
                                            <p:fltVal val="0"/>
                                          </p:val>
                                        </p:tav>
                                        <p:tav tm="100000">
                                          <p:val>
                                            <p:strVal val="#ppt_w"/>
                                          </p:val>
                                        </p:tav>
                                      </p:tavLst>
                                    </p:anim>
                                    <p:anim calcmode="lin" valueType="num">
                                      <p:cBhvr>
                                        <p:cTn id="14" dur="500" fill="hold"/>
                                        <p:tgtEl>
                                          <p:spTgt spid="2052"/>
                                        </p:tgtEl>
                                        <p:attrNameLst>
                                          <p:attrName>ppt_h</p:attrName>
                                        </p:attrNameLst>
                                      </p:cBhvr>
                                      <p:tavLst>
                                        <p:tav tm="0">
                                          <p:val>
                                            <p:fltVal val="0"/>
                                          </p:val>
                                        </p:tav>
                                        <p:tav tm="100000">
                                          <p:val>
                                            <p:strVal val="#ppt_h"/>
                                          </p:val>
                                        </p:tav>
                                      </p:tavLst>
                                    </p:anim>
                                    <p:anim calcmode="lin" valueType="num">
                                      <p:cBhvr>
                                        <p:cTn id="15" dur="500" fill="hold"/>
                                        <p:tgtEl>
                                          <p:spTgt spid="2052"/>
                                        </p:tgtEl>
                                        <p:attrNameLst>
                                          <p:attrName>style.rotation</p:attrName>
                                        </p:attrNameLst>
                                      </p:cBhvr>
                                      <p:tavLst>
                                        <p:tav tm="0">
                                          <p:val>
                                            <p:fltVal val="360"/>
                                          </p:val>
                                        </p:tav>
                                        <p:tav tm="100000">
                                          <p:val>
                                            <p:fltVal val="0"/>
                                          </p:val>
                                        </p:tav>
                                      </p:tavLst>
                                    </p:anim>
                                    <p:animEffect transition="in" filter="fade">
                                      <p:cBhvr>
                                        <p:cTn id="16" dur="500"/>
                                        <p:tgtEl>
                                          <p:spTgt spid="2052"/>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p:cTn id="19" dur="500" fill="hold"/>
                                        <p:tgtEl>
                                          <p:spTgt spid="2054"/>
                                        </p:tgtEl>
                                        <p:attrNameLst>
                                          <p:attrName>ppt_w</p:attrName>
                                        </p:attrNameLst>
                                      </p:cBhvr>
                                      <p:tavLst>
                                        <p:tav tm="0">
                                          <p:val>
                                            <p:fltVal val="0"/>
                                          </p:val>
                                        </p:tav>
                                        <p:tav tm="100000">
                                          <p:val>
                                            <p:strVal val="#ppt_w"/>
                                          </p:val>
                                        </p:tav>
                                      </p:tavLst>
                                    </p:anim>
                                    <p:anim calcmode="lin" valueType="num">
                                      <p:cBhvr>
                                        <p:cTn id="20" dur="500" fill="hold"/>
                                        <p:tgtEl>
                                          <p:spTgt spid="2054"/>
                                        </p:tgtEl>
                                        <p:attrNameLst>
                                          <p:attrName>ppt_h</p:attrName>
                                        </p:attrNameLst>
                                      </p:cBhvr>
                                      <p:tavLst>
                                        <p:tav tm="0">
                                          <p:val>
                                            <p:fltVal val="0"/>
                                          </p:val>
                                        </p:tav>
                                        <p:tav tm="100000">
                                          <p:val>
                                            <p:strVal val="#ppt_h"/>
                                          </p:val>
                                        </p:tav>
                                      </p:tavLst>
                                    </p:anim>
                                    <p:anim calcmode="lin" valueType="num">
                                      <p:cBhvr>
                                        <p:cTn id="21" dur="500" fill="hold"/>
                                        <p:tgtEl>
                                          <p:spTgt spid="2054"/>
                                        </p:tgtEl>
                                        <p:attrNameLst>
                                          <p:attrName>style.rotation</p:attrName>
                                        </p:attrNameLst>
                                      </p:cBhvr>
                                      <p:tavLst>
                                        <p:tav tm="0">
                                          <p:val>
                                            <p:fltVal val="360"/>
                                          </p:val>
                                        </p:tav>
                                        <p:tav tm="100000">
                                          <p:val>
                                            <p:fltVal val="0"/>
                                          </p:val>
                                        </p:tav>
                                      </p:tavLst>
                                    </p:anim>
                                    <p:animEffect transition="in" filter="fade">
                                      <p:cBhvr>
                                        <p:cTn id="22"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rrowheads="1"/>
          </p:cNvSpPr>
          <p:nvPr>
            <p:ph type="ctrTitle"/>
          </p:nvPr>
        </p:nvSpPr>
        <p:spPr>
          <a:xfrm>
            <a:off x="1524000" y="4495801"/>
            <a:ext cx="9144000" cy="2239963"/>
          </a:xfrm>
        </p:spPr>
        <p:txBody>
          <a:bodyPr/>
          <a:lstStyle/>
          <a:p>
            <a:pPr algn="ctr" eaLnBrk="1" hangingPunct="1"/>
            <a:r>
              <a:rPr lang="en-US" altLang="zh-CN" sz="4000" dirty="0">
                <a:latin typeface="Arial Rounded MT Bold" pitchFamily="34" charset="0"/>
              </a:rPr>
              <a:t>CAPITAL BUDGETING DECISIONS – </a:t>
            </a:r>
            <a:r>
              <a:rPr lang="en-US" altLang="zh-CN" sz="2000" dirty="0">
                <a:solidFill>
                  <a:srgbClr val="003300"/>
                </a:solidFill>
                <a:latin typeface="Arial Rounded MT Bold" pitchFamily="34" charset="0"/>
              </a:rPr>
              <a:t>LONG-TERM INVESTMENT DECISIONS</a:t>
            </a:r>
            <a:endParaRPr lang="zh-CN" altLang="en-US" sz="4400" dirty="0">
              <a:solidFill>
                <a:srgbClr val="003300"/>
              </a:solidFill>
            </a:endParaRPr>
          </a:p>
        </p:txBody>
      </p:sp>
    </p:spTree>
    <p:extLst>
      <p:ext uri="{BB962C8B-B14F-4D97-AF65-F5344CB8AC3E}">
        <p14:creationId xmlns:p14="http://schemas.microsoft.com/office/powerpoint/2010/main" val="34076903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5"/>
          <p:cNvSpPr>
            <a:spLocks noChangeArrowheads="1"/>
          </p:cNvSpPr>
          <p:nvPr/>
        </p:nvSpPr>
        <p:spPr bwMode="auto">
          <a:xfrm>
            <a:off x="1524000" y="152400"/>
            <a:ext cx="7391400" cy="762000"/>
          </a:xfrm>
          <a:prstGeom prst="rect">
            <a:avLst/>
          </a:prstGeom>
          <a:noFill/>
          <a:ln w="12700">
            <a:noFill/>
            <a:miter lim="800000"/>
            <a:headEnd/>
            <a:tailEnd/>
          </a:ln>
          <a:effectLst/>
        </p:spPr>
        <p:txBody>
          <a:bodyPr lIns="90488" tIns="44450" rIns="90488" bIns="44450" anchor="ctr"/>
          <a:lstStyle/>
          <a:p>
            <a:pPr algn="just" eaLnBrk="1" hangingPunct="1">
              <a:defRPr/>
            </a:pPr>
            <a:r>
              <a:rPr kumimoji="1" lang="en-US" sz="2800" dirty="0">
                <a:solidFill>
                  <a:schemeClr val="bg1"/>
                </a:solidFill>
                <a:effectLst>
                  <a:outerShdw blurRad="38100" dist="38100" dir="2700000" algn="tl">
                    <a:srgbClr val="C0C0C0"/>
                  </a:outerShdw>
                </a:effectLst>
                <a:latin typeface="Helvetica" charset="0"/>
              </a:rPr>
              <a:t>Do not forget that the basic OBJECTIVE of Finance is …</a:t>
            </a:r>
            <a:r>
              <a:rPr kumimoji="1" lang="en-US" sz="3600" dirty="0">
                <a:solidFill>
                  <a:schemeClr val="bg1"/>
                </a:solidFill>
                <a:effectLst>
                  <a:outerShdw blurRad="38100" dist="38100" dir="2700000" algn="tl">
                    <a:srgbClr val="C0C0C0"/>
                  </a:outerShdw>
                </a:effectLst>
                <a:latin typeface="Helvetica" charset="0"/>
              </a:rPr>
              <a:t>VALUE CREATION!!!!!!</a:t>
            </a:r>
            <a:endParaRPr kumimoji="1" lang="en-US" dirty="0">
              <a:solidFill>
                <a:schemeClr val="bg1"/>
              </a:solidFill>
              <a:latin typeface="Helvetica" charset="0"/>
            </a:endParaRPr>
          </a:p>
        </p:txBody>
      </p:sp>
      <p:grpSp>
        <p:nvGrpSpPr>
          <p:cNvPr id="2" name="Group 6"/>
          <p:cNvGrpSpPr>
            <a:grpSpLocks/>
          </p:cNvGrpSpPr>
          <p:nvPr/>
        </p:nvGrpSpPr>
        <p:grpSpPr bwMode="auto">
          <a:xfrm>
            <a:off x="1981200" y="1371600"/>
            <a:ext cx="8077200" cy="4572000"/>
            <a:chOff x="192" y="1104"/>
            <a:chExt cx="5280" cy="2448"/>
          </a:xfrm>
        </p:grpSpPr>
        <p:pic>
          <p:nvPicPr>
            <p:cNvPr id="82948" name="Picture 5" descr="PROFIT"/>
            <p:cNvPicPr>
              <a:picLocks noChangeAspect="1" noChangeArrowheads="1"/>
            </p:cNvPicPr>
            <p:nvPr/>
          </p:nvPicPr>
          <p:blipFill>
            <a:blip r:embed="rId2"/>
            <a:srcRect/>
            <a:stretch>
              <a:fillRect/>
            </a:stretch>
          </p:blipFill>
          <p:spPr bwMode="auto">
            <a:xfrm>
              <a:off x="192" y="1104"/>
              <a:ext cx="5280" cy="2448"/>
            </a:xfrm>
            <a:prstGeom prst="rect">
              <a:avLst/>
            </a:prstGeom>
            <a:noFill/>
            <a:ln w="9525">
              <a:noFill/>
              <a:miter lim="800000"/>
              <a:headEnd/>
              <a:tailEnd/>
            </a:ln>
          </p:spPr>
        </p:pic>
        <p:sp>
          <p:nvSpPr>
            <p:cNvPr id="82949" name="WordArt 4"/>
            <p:cNvSpPr>
              <a:spLocks noChangeArrowheads="1" noChangeShapeType="1" noTextEdit="1"/>
            </p:cNvSpPr>
            <p:nvPr/>
          </p:nvSpPr>
          <p:spPr bwMode="auto">
            <a:xfrm>
              <a:off x="624" y="1317"/>
              <a:ext cx="4272" cy="1851"/>
            </a:xfrm>
            <a:prstGeom prst="rect">
              <a:avLst/>
            </a:prstGeom>
          </p:spPr>
          <p:txBody>
            <a:bodyPr wrap="none" fromWordArt="1">
              <a:prstTxWarp prst="textPlain">
                <a:avLst>
                  <a:gd name="adj" fmla="val 50000"/>
                </a:avLst>
              </a:prstTxWarp>
            </a:bodyPr>
            <a:lstStyle/>
            <a:p>
              <a:pPr>
                <a:defRPr/>
              </a:pPr>
              <a:r>
                <a:rPr kumimoji="1" lang="en-US" sz="3600" kern="10">
                  <a:ln w="28575">
                    <a:solidFill>
                      <a:srgbClr val="003366"/>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Black"/>
                </a:rPr>
                <a:t>A TOOL FOR</a:t>
              </a:r>
            </a:p>
            <a:p>
              <a:pPr>
                <a:defRPr/>
              </a:pPr>
              <a:r>
                <a:rPr kumimoji="1" lang="en-US" sz="3600" kern="10">
                  <a:ln w="28575">
                    <a:solidFill>
                      <a:srgbClr val="003366"/>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Black"/>
                </a:rPr>
                <a:t>VALUE CREATION</a:t>
              </a:r>
            </a:p>
          </p:txBody>
        </p:sp>
      </p:grpSp>
    </p:spTree>
    <p:extLst>
      <p:ext uri="{BB962C8B-B14F-4D97-AF65-F5344CB8AC3E}">
        <p14:creationId xmlns:p14="http://schemas.microsoft.com/office/powerpoint/2010/main" val="2603521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4)">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AutoShape 7"/>
          <p:cNvSpPr>
            <a:spLocks noChangeArrowheads="1"/>
          </p:cNvSpPr>
          <p:nvPr/>
        </p:nvSpPr>
        <p:spPr bwMode="auto">
          <a:xfrm rot="1341769">
            <a:off x="5395914" y="2582864"/>
            <a:ext cx="1919287" cy="769937"/>
          </a:xfrm>
          <a:prstGeom prst="rightArrow">
            <a:avLst>
              <a:gd name="adj1" fmla="val 50000"/>
              <a:gd name="adj2" fmla="val 62320"/>
            </a:avLst>
          </a:prstGeom>
          <a:solidFill>
            <a:srgbClr val="000000"/>
          </a:solidFill>
          <a:ln w="9525">
            <a:solidFill>
              <a:schemeClr val="tx1"/>
            </a:solidFill>
            <a:miter lim="800000"/>
            <a:headEnd/>
            <a:tailEnd/>
          </a:ln>
        </p:spPr>
        <p:txBody>
          <a:bodyPr wrap="none" anchor="ctr"/>
          <a:lstStyle/>
          <a:p>
            <a:pPr>
              <a:defRPr/>
            </a:pPr>
            <a:endParaRPr kumimoji="1" lang="en-US">
              <a:solidFill>
                <a:srgbClr val="003366"/>
              </a:solidFill>
            </a:endParaRPr>
          </a:p>
        </p:txBody>
      </p:sp>
      <p:sp>
        <p:nvSpPr>
          <p:cNvPr id="20488" name="AutoShape 8"/>
          <p:cNvSpPr>
            <a:spLocks noChangeArrowheads="1"/>
          </p:cNvSpPr>
          <p:nvPr/>
        </p:nvSpPr>
        <p:spPr bwMode="auto">
          <a:xfrm rot="-5400000">
            <a:off x="3302000" y="3251200"/>
            <a:ext cx="1176338" cy="769938"/>
          </a:xfrm>
          <a:prstGeom prst="rightArrow">
            <a:avLst>
              <a:gd name="adj1" fmla="val 50000"/>
              <a:gd name="adj2" fmla="val 38196"/>
            </a:avLst>
          </a:prstGeom>
          <a:solidFill>
            <a:srgbClr val="000000"/>
          </a:solidFill>
          <a:ln w="9525">
            <a:solidFill>
              <a:schemeClr val="tx1"/>
            </a:solidFill>
            <a:miter lim="800000"/>
            <a:headEnd/>
            <a:tailEnd/>
          </a:ln>
        </p:spPr>
        <p:txBody>
          <a:bodyPr wrap="none" anchor="ctr"/>
          <a:lstStyle/>
          <a:p>
            <a:pPr>
              <a:defRPr/>
            </a:pPr>
            <a:endParaRPr kumimoji="1" lang="en-US">
              <a:solidFill>
                <a:srgbClr val="003366"/>
              </a:solidFill>
            </a:endParaRPr>
          </a:p>
        </p:txBody>
      </p:sp>
      <p:sp>
        <p:nvSpPr>
          <p:cNvPr id="84994" name="Rectangle 2"/>
          <p:cNvSpPr>
            <a:spLocks noGrp="1" noChangeArrowheads="1"/>
          </p:cNvSpPr>
          <p:nvPr>
            <p:ph type="title"/>
          </p:nvPr>
        </p:nvSpPr>
        <p:spPr>
          <a:xfrm>
            <a:off x="1676400" y="-152400"/>
            <a:ext cx="7378700" cy="1143000"/>
          </a:xfrm>
          <a:noFill/>
        </p:spPr>
        <p:txBody>
          <a:bodyPr/>
          <a:lstStyle/>
          <a:p>
            <a:pPr eaLnBrk="1" hangingPunct="1"/>
            <a:r>
              <a:rPr lang="en-US"/>
              <a:t>VALUE CREATION MODEL</a:t>
            </a:r>
          </a:p>
        </p:txBody>
      </p:sp>
      <p:sp>
        <p:nvSpPr>
          <p:cNvPr id="20484" name="AutoShape 4"/>
          <p:cNvSpPr>
            <a:spLocks noChangeArrowheads="1"/>
          </p:cNvSpPr>
          <p:nvPr/>
        </p:nvSpPr>
        <p:spPr bwMode="auto">
          <a:xfrm>
            <a:off x="7162800" y="3200400"/>
            <a:ext cx="2514600" cy="1447800"/>
          </a:xfrm>
          <a:prstGeom prst="roundRect">
            <a:avLst>
              <a:gd name="adj" fmla="val 40463"/>
            </a:avLst>
          </a:prstGeom>
          <a:solidFill>
            <a:srgbClr val="002060"/>
          </a:solidFill>
          <a:ln w="9525">
            <a:solidFill>
              <a:schemeClr val="tx1"/>
            </a:solidFill>
            <a:round/>
            <a:headEnd/>
            <a:tailEnd/>
          </a:ln>
        </p:spPr>
        <p:txBody>
          <a:bodyPr wrap="none" anchor="ctr"/>
          <a:lstStyle/>
          <a:p>
            <a:pPr algn="ctr">
              <a:defRPr/>
            </a:pPr>
            <a:r>
              <a:rPr kumimoji="1" lang="en-US" sz="3600" b="1">
                <a:solidFill>
                  <a:srgbClr val="FFFFFF"/>
                </a:solidFill>
                <a:latin typeface="Palatino Linotype" pitchFamily="18" charset="0"/>
              </a:rPr>
              <a:t>VALUE </a:t>
            </a:r>
          </a:p>
        </p:txBody>
      </p:sp>
      <p:sp>
        <p:nvSpPr>
          <p:cNvPr id="20485" name="AutoShape 5"/>
          <p:cNvSpPr>
            <a:spLocks noChangeArrowheads="1"/>
          </p:cNvSpPr>
          <p:nvPr/>
        </p:nvSpPr>
        <p:spPr bwMode="auto">
          <a:xfrm>
            <a:off x="2590800" y="1600200"/>
            <a:ext cx="2819400" cy="1447800"/>
          </a:xfrm>
          <a:prstGeom prst="roundRect">
            <a:avLst>
              <a:gd name="adj" fmla="val 40463"/>
            </a:avLst>
          </a:prstGeom>
          <a:solidFill>
            <a:srgbClr val="003300"/>
          </a:solidFill>
          <a:ln w="9525">
            <a:solidFill>
              <a:schemeClr val="tx1"/>
            </a:solidFill>
            <a:round/>
            <a:headEnd/>
            <a:tailEnd/>
          </a:ln>
        </p:spPr>
        <p:txBody>
          <a:bodyPr wrap="none" anchor="ctr"/>
          <a:lstStyle/>
          <a:p>
            <a:pPr algn="ctr">
              <a:defRPr/>
            </a:pPr>
            <a:r>
              <a:rPr kumimoji="1" lang="en-US" sz="2800" b="1">
                <a:solidFill>
                  <a:srgbClr val="FFFFFF"/>
                </a:solidFill>
                <a:latin typeface="Palatino Linotype" pitchFamily="18" charset="0"/>
              </a:rPr>
              <a:t>INVESTMENT</a:t>
            </a:r>
          </a:p>
        </p:txBody>
      </p:sp>
      <p:sp>
        <p:nvSpPr>
          <p:cNvPr id="20486" name="AutoShape 6" descr="Pink tissue paper"/>
          <p:cNvSpPr>
            <a:spLocks noChangeArrowheads="1"/>
          </p:cNvSpPr>
          <p:nvPr/>
        </p:nvSpPr>
        <p:spPr bwMode="auto">
          <a:xfrm>
            <a:off x="2667000" y="4114800"/>
            <a:ext cx="2514600" cy="1447800"/>
          </a:xfrm>
          <a:prstGeom prst="roundRect">
            <a:avLst>
              <a:gd name="adj" fmla="val 40463"/>
            </a:avLst>
          </a:prstGeom>
          <a:blipFill dpi="0" rotWithShape="1">
            <a:blip r:embed="rId3"/>
            <a:srcRect/>
            <a:tile tx="0" ty="0" sx="100000" sy="100000" flip="none" algn="tl"/>
          </a:blipFill>
          <a:ln w="9525">
            <a:solidFill>
              <a:schemeClr val="tx1"/>
            </a:solidFill>
            <a:round/>
            <a:headEnd/>
            <a:tailEnd/>
          </a:ln>
        </p:spPr>
        <p:txBody>
          <a:bodyPr wrap="none" anchor="ctr"/>
          <a:lstStyle/>
          <a:p>
            <a:pPr algn="ctr">
              <a:defRPr/>
            </a:pPr>
            <a:r>
              <a:rPr kumimoji="1" lang="en-US" sz="3600" b="1">
                <a:solidFill>
                  <a:srgbClr val="800000"/>
                </a:solidFill>
                <a:latin typeface="Palatino Linotype" pitchFamily="18" charset="0"/>
              </a:rPr>
              <a:t>CAPITAL</a:t>
            </a:r>
          </a:p>
        </p:txBody>
      </p:sp>
      <p:sp>
        <p:nvSpPr>
          <p:cNvPr id="8" name="Rounded Rectangle 7"/>
          <p:cNvSpPr/>
          <p:nvPr/>
        </p:nvSpPr>
        <p:spPr bwMode="auto">
          <a:xfrm>
            <a:off x="2362200" y="1447800"/>
            <a:ext cx="3276600" cy="1676400"/>
          </a:xfrm>
          <a:prstGeom prst="roundRect">
            <a:avLst/>
          </a:prstGeom>
          <a:solidFill>
            <a:srgbClr val="CCCC99">
              <a:alpha val="34118"/>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sz="1800">
              <a:solidFill>
                <a:srgbClr val="003366"/>
              </a:solidFill>
            </a:endParaRPr>
          </a:p>
        </p:txBody>
      </p:sp>
    </p:spTree>
    <p:extLst>
      <p:ext uri="{BB962C8B-B14F-4D97-AF65-F5344CB8AC3E}">
        <p14:creationId xmlns:p14="http://schemas.microsoft.com/office/powerpoint/2010/main" val="42616001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20484"/>
                                        </p:tgtEl>
                                        <p:attrNameLst>
                                          <p:attrName>style.visibility</p:attrName>
                                        </p:attrNameLst>
                                      </p:cBhvr>
                                      <p:to>
                                        <p:strVal val="visible"/>
                                      </p:to>
                                    </p:set>
                                    <p:anim calcmode="lin" valueType="num">
                                      <p:cBhvr>
                                        <p:cTn id="7" dur="500" fill="hold"/>
                                        <p:tgtEl>
                                          <p:spTgt spid="20484"/>
                                        </p:tgtEl>
                                        <p:attrNameLst>
                                          <p:attrName>ppt_w</p:attrName>
                                        </p:attrNameLst>
                                      </p:cBhvr>
                                      <p:tavLst>
                                        <p:tav tm="0">
                                          <p:val>
                                            <p:fltVal val="0"/>
                                          </p:val>
                                        </p:tav>
                                        <p:tav tm="100000">
                                          <p:val>
                                            <p:strVal val="#ppt_w"/>
                                          </p:val>
                                        </p:tav>
                                      </p:tavLst>
                                    </p:anim>
                                    <p:anim calcmode="lin" valueType="num">
                                      <p:cBhvr>
                                        <p:cTn id="8" dur="500" fill="hold"/>
                                        <p:tgtEl>
                                          <p:spTgt spid="20484"/>
                                        </p:tgtEl>
                                        <p:attrNameLst>
                                          <p:attrName>ppt_h</p:attrName>
                                        </p:attrNameLst>
                                      </p:cBhvr>
                                      <p:tavLst>
                                        <p:tav tm="0">
                                          <p:val>
                                            <p:fltVal val="0"/>
                                          </p:val>
                                        </p:tav>
                                        <p:tav tm="100000">
                                          <p:val>
                                            <p:strVal val="#ppt_h"/>
                                          </p:val>
                                        </p:tav>
                                      </p:tavLst>
                                    </p:anim>
                                    <p:animEffect transition="in" filter="fade">
                                      <p:cBhvr>
                                        <p:cTn id="9" dur="500"/>
                                        <p:tgtEl>
                                          <p:spTgt spid="20484"/>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20485"/>
                                        </p:tgtEl>
                                        <p:attrNameLst>
                                          <p:attrName>style.visibility</p:attrName>
                                        </p:attrNameLst>
                                      </p:cBhvr>
                                      <p:to>
                                        <p:strVal val="visible"/>
                                      </p:to>
                                    </p:set>
                                    <p:anim calcmode="lin" valueType="num">
                                      <p:cBhvr>
                                        <p:cTn id="13" dur="500" fill="hold"/>
                                        <p:tgtEl>
                                          <p:spTgt spid="20485"/>
                                        </p:tgtEl>
                                        <p:attrNameLst>
                                          <p:attrName>ppt_w</p:attrName>
                                        </p:attrNameLst>
                                      </p:cBhvr>
                                      <p:tavLst>
                                        <p:tav tm="0">
                                          <p:val>
                                            <p:fltVal val="0"/>
                                          </p:val>
                                        </p:tav>
                                        <p:tav tm="100000">
                                          <p:val>
                                            <p:strVal val="#ppt_w"/>
                                          </p:val>
                                        </p:tav>
                                      </p:tavLst>
                                    </p:anim>
                                    <p:anim calcmode="lin" valueType="num">
                                      <p:cBhvr>
                                        <p:cTn id="14" dur="500" fill="hold"/>
                                        <p:tgtEl>
                                          <p:spTgt spid="20485"/>
                                        </p:tgtEl>
                                        <p:attrNameLst>
                                          <p:attrName>ppt_h</p:attrName>
                                        </p:attrNameLst>
                                      </p:cBhvr>
                                      <p:tavLst>
                                        <p:tav tm="0">
                                          <p:val>
                                            <p:fltVal val="0"/>
                                          </p:val>
                                        </p:tav>
                                        <p:tav tm="100000">
                                          <p:val>
                                            <p:strVal val="#ppt_h"/>
                                          </p:val>
                                        </p:tav>
                                      </p:tavLst>
                                    </p:anim>
                                    <p:animEffect transition="in" filter="fade">
                                      <p:cBhvr>
                                        <p:cTn id="15" dur="500"/>
                                        <p:tgtEl>
                                          <p:spTgt spid="20485"/>
                                        </p:tgtEl>
                                      </p:cBhvr>
                                    </p:animEffect>
                                  </p:childTnLst>
                                </p:cTn>
                              </p:par>
                            </p:childTnLst>
                          </p:cTn>
                        </p:par>
                        <p:par>
                          <p:cTn id="16" fill="hold">
                            <p:stCondLst>
                              <p:cond delay="1000"/>
                            </p:stCondLst>
                            <p:childTnLst>
                              <p:par>
                                <p:cTn id="17" presetID="53" presetClass="entr" presetSubtype="0" fill="hold" grpId="0" nodeType="afterEffect">
                                  <p:stCondLst>
                                    <p:cond delay="0"/>
                                  </p:stCondLst>
                                  <p:childTnLst>
                                    <p:set>
                                      <p:cBhvr>
                                        <p:cTn id="18" dur="1" fill="hold">
                                          <p:stCondLst>
                                            <p:cond delay="0"/>
                                          </p:stCondLst>
                                        </p:cTn>
                                        <p:tgtEl>
                                          <p:spTgt spid="20486"/>
                                        </p:tgtEl>
                                        <p:attrNameLst>
                                          <p:attrName>style.visibility</p:attrName>
                                        </p:attrNameLst>
                                      </p:cBhvr>
                                      <p:to>
                                        <p:strVal val="visible"/>
                                      </p:to>
                                    </p:set>
                                    <p:anim calcmode="lin" valueType="num">
                                      <p:cBhvr>
                                        <p:cTn id="19" dur="500" fill="hold"/>
                                        <p:tgtEl>
                                          <p:spTgt spid="20486"/>
                                        </p:tgtEl>
                                        <p:attrNameLst>
                                          <p:attrName>ppt_w</p:attrName>
                                        </p:attrNameLst>
                                      </p:cBhvr>
                                      <p:tavLst>
                                        <p:tav tm="0">
                                          <p:val>
                                            <p:fltVal val="0"/>
                                          </p:val>
                                        </p:tav>
                                        <p:tav tm="100000">
                                          <p:val>
                                            <p:strVal val="#ppt_w"/>
                                          </p:val>
                                        </p:tav>
                                      </p:tavLst>
                                    </p:anim>
                                    <p:anim calcmode="lin" valueType="num">
                                      <p:cBhvr>
                                        <p:cTn id="20" dur="500" fill="hold"/>
                                        <p:tgtEl>
                                          <p:spTgt spid="20486"/>
                                        </p:tgtEl>
                                        <p:attrNameLst>
                                          <p:attrName>ppt_h</p:attrName>
                                        </p:attrNameLst>
                                      </p:cBhvr>
                                      <p:tavLst>
                                        <p:tav tm="0">
                                          <p:val>
                                            <p:fltVal val="0"/>
                                          </p:val>
                                        </p:tav>
                                        <p:tav tm="100000">
                                          <p:val>
                                            <p:strVal val="#ppt_h"/>
                                          </p:val>
                                        </p:tav>
                                      </p:tavLst>
                                    </p:anim>
                                    <p:animEffect transition="in" filter="fade">
                                      <p:cBhvr>
                                        <p:cTn id="21" dur="500"/>
                                        <p:tgtEl>
                                          <p:spTgt spid="20486"/>
                                        </p:tgtEl>
                                      </p:cBhvr>
                                    </p:animEffect>
                                  </p:childTnLst>
                                </p:cTn>
                              </p:par>
                            </p:childTnLst>
                          </p:cTn>
                        </p:par>
                        <p:par>
                          <p:cTn id="22" fill="hold">
                            <p:stCondLst>
                              <p:cond delay="1500"/>
                            </p:stCondLst>
                            <p:childTnLst>
                              <p:par>
                                <p:cTn id="23" presetID="22" presetClass="entr" presetSubtype="8" repeatCount="indefinite" fill="hold" grpId="0" nodeType="afterEffect">
                                  <p:stCondLst>
                                    <p:cond delay="0"/>
                                  </p:stCondLst>
                                  <p:childTnLst>
                                    <p:set>
                                      <p:cBhvr>
                                        <p:cTn id="24" dur="1" fill="hold">
                                          <p:stCondLst>
                                            <p:cond delay="0"/>
                                          </p:stCondLst>
                                        </p:cTn>
                                        <p:tgtEl>
                                          <p:spTgt spid="20487"/>
                                        </p:tgtEl>
                                        <p:attrNameLst>
                                          <p:attrName>style.visibility</p:attrName>
                                        </p:attrNameLst>
                                      </p:cBhvr>
                                      <p:to>
                                        <p:strVal val="visible"/>
                                      </p:to>
                                    </p:set>
                                    <p:animEffect transition="in" filter="wipe(left)">
                                      <p:cBhvr>
                                        <p:cTn id="25" dur="1000"/>
                                        <p:tgtEl>
                                          <p:spTgt spid="20487"/>
                                        </p:tgtEl>
                                      </p:cBhvr>
                                    </p:animEffect>
                                  </p:childTnLst>
                                </p:cTn>
                              </p:par>
                            </p:childTnLst>
                          </p:cTn>
                        </p:par>
                        <p:par>
                          <p:cTn id="26" fill="hold">
                            <p:stCondLst>
                              <p:cond delay="2500"/>
                            </p:stCondLst>
                            <p:childTnLst>
                              <p:par>
                                <p:cTn id="27" presetID="22" presetClass="entr" presetSubtype="8" repeatCount="indefinite" fill="hold" grpId="0" nodeType="afterEffect">
                                  <p:stCondLst>
                                    <p:cond delay="0"/>
                                  </p:stCondLst>
                                  <p:childTnLst>
                                    <p:set>
                                      <p:cBhvr>
                                        <p:cTn id="28" dur="1" fill="hold">
                                          <p:stCondLst>
                                            <p:cond delay="0"/>
                                          </p:stCondLst>
                                        </p:cTn>
                                        <p:tgtEl>
                                          <p:spTgt spid="20488"/>
                                        </p:tgtEl>
                                        <p:attrNameLst>
                                          <p:attrName>style.visibility</p:attrName>
                                        </p:attrNameLst>
                                      </p:cBhvr>
                                      <p:to>
                                        <p:strVal val="visible"/>
                                      </p:to>
                                    </p:set>
                                    <p:animEffect transition="in" filter="wipe(left)">
                                      <p:cBhvr>
                                        <p:cTn id="29" dur="1000"/>
                                        <p:tgtEl>
                                          <p:spTgt spid="20488"/>
                                        </p:tgtEl>
                                      </p:cBhvr>
                                    </p:animEffect>
                                  </p:childTnLst>
                                </p:cTn>
                              </p:par>
                            </p:childTnLst>
                          </p:cTn>
                        </p:par>
                        <p:par>
                          <p:cTn id="30" fill="hold">
                            <p:stCondLst>
                              <p:cond delay="3500"/>
                            </p:stCondLst>
                            <p:childTnLst>
                              <p:par>
                                <p:cTn id="31" presetID="8" presetClass="entr" presetSubtype="16" fill="hold" grpId="1"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amond(in)">
                                      <p:cBhvr>
                                        <p:cTn id="33" dur="2000"/>
                                        <p:tgtEl>
                                          <p:spTgt spid="8"/>
                                        </p:tgtEl>
                                      </p:cBhvr>
                                    </p:animEffect>
                                  </p:childTnLst>
                                </p:cTn>
                              </p:par>
                            </p:childTnLst>
                          </p:cTn>
                        </p:par>
                        <p:par>
                          <p:cTn id="34" fill="hold">
                            <p:stCondLst>
                              <p:cond delay="5500"/>
                            </p:stCondLst>
                            <p:childTnLst>
                              <p:par>
                                <p:cTn id="35" presetID="35" presetClass="emph" presetSubtype="0" repeatCount="indefinite" fill="hold" grpId="0" nodeType="afterEffect">
                                  <p:stCondLst>
                                    <p:cond delay="0"/>
                                  </p:stCondLst>
                                  <p:endCondLst>
                                    <p:cond evt="onNext" delay="0">
                                      <p:tgtEl>
                                        <p:sldTgt/>
                                      </p:tgtEl>
                                    </p:cond>
                                  </p:endCondLst>
                                  <p:childTnLst>
                                    <p:anim calcmode="discrete" valueType="str">
                                      <p:cBhvr>
                                        <p:cTn id="36"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7" grpId="0" animBg="1"/>
      <p:bldP spid="20488" grpId="0" animBg="1"/>
      <p:bldP spid="20484" grpId="0" animBg="1"/>
      <p:bldP spid="20485" grpId="0" animBg="1"/>
      <p:bldP spid="20486" grpId="0" animBg="1"/>
      <p:bldP spid="8" grpId="0" animBg="1"/>
      <p:bldP spid="8" grpId="1"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1600200" y="-76200"/>
            <a:ext cx="6096000" cy="1143000"/>
          </a:xfrm>
        </p:spPr>
        <p:txBody>
          <a:bodyPr/>
          <a:lstStyle/>
          <a:p>
            <a:r>
              <a:rPr lang="en-US" dirty="0"/>
              <a:t>THEREFORE, </a:t>
            </a:r>
          </a:p>
        </p:txBody>
      </p:sp>
      <p:sp>
        <p:nvSpPr>
          <p:cNvPr id="109571" name="Rectangle 3"/>
          <p:cNvSpPr>
            <a:spLocks noGrp="1" noChangeArrowheads="1"/>
          </p:cNvSpPr>
          <p:nvPr>
            <p:ph type="body" idx="1"/>
          </p:nvPr>
        </p:nvSpPr>
        <p:spPr>
          <a:xfrm>
            <a:off x="1752600" y="1371600"/>
            <a:ext cx="8686800" cy="5257800"/>
          </a:xfrm>
          <a:solidFill>
            <a:schemeClr val="bg1"/>
          </a:solidFill>
          <a:ln w="76200" cmpd="tri">
            <a:noFill/>
          </a:ln>
        </p:spPr>
        <p:txBody>
          <a:bodyPr/>
          <a:lstStyle/>
          <a:p>
            <a:pPr indent="3175">
              <a:buNone/>
              <a:defRPr/>
            </a:pPr>
            <a:r>
              <a:rPr lang="en-US" sz="3600" b="1" dirty="0">
                <a:solidFill>
                  <a:srgbClr val="006600"/>
                </a:solidFill>
              </a:rPr>
              <a:t>OUR TASK IS …</a:t>
            </a:r>
          </a:p>
          <a:p>
            <a:pPr indent="3175">
              <a:lnSpc>
                <a:spcPct val="110000"/>
              </a:lnSpc>
              <a:buNone/>
              <a:defRPr/>
            </a:pPr>
            <a:r>
              <a:rPr lang="en-US" dirty="0"/>
              <a:t>To understand - how to make</a:t>
            </a:r>
            <a:r>
              <a:rPr lang="en-US" sz="4400" dirty="0"/>
              <a:t> </a:t>
            </a:r>
          </a:p>
          <a:p>
            <a:pPr indent="3175">
              <a:lnSpc>
                <a:spcPct val="110000"/>
              </a:lnSpc>
              <a:buNone/>
              <a:defRPr/>
            </a:pPr>
            <a:r>
              <a:rPr lang="en-US" sz="4000" dirty="0">
                <a:solidFill>
                  <a:srgbClr val="C00000"/>
                </a:solidFill>
                <a:effectLst>
                  <a:outerShdw blurRad="38100" dist="38100" dir="2700000" algn="tl">
                    <a:srgbClr val="000000">
                      <a:alpha val="43137"/>
                    </a:srgbClr>
                  </a:outerShdw>
                </a:effectLst>
                <a:latin typeface="Segoe Print" pitchFamily="2" charset="0"/>
              </a:rPr>
              <a:t>Long Term</a:t>
            </a:r>
            <a:r>
              <a:rPr lang="en-US" sz="3600" dirty="0">
                <a:solidFill>
                  <a:srgbClr val="C00000"/>
                </a:solidFill>
                <a:effectLst>
                  <a:outerShdw blurRad="38100" dist="38100" dir="2700000" algn="tl">
                    <a:srgbClr val="000000">
                      <a:alpha val="43137"/>
                    </a:srgbClr>
                  </a:outerShdw>
                </a:effectLst>
                <a:latin typeface="Segoe Print" pitchFamily="2" charset="0"/>
              </a:rPr>
              <a:t> </a:t>
            </a:r>
            <a:r>
              <a:rPr lang="en-US" sz="4000" dirty="0">
                <a:solidFill>
                  <a:srgbClr val="C00000"/>
                </a:solidFill>
                <a:effectLst>
                  <a:outerShdw blurRad="38100" dist="38100" dir="2700000" algn="tl">
                    <a:srgbClr val="000000">
                      <a:alpha val="43137"/>
                    </a:srgbClr>
                  </a:outerShdw>
                </a:effectLst>
                <a:latin typeface="Segoe Print" pitchFamily="2" charset="0"/>
              </a:rPr>
              <a:t>Investment Decisions With The Objective To </a:t>
            </a:r>
            <a:r>
              <a:rPr lang="en-US" sz="4000" b="1" dirty="0">
                <a:effectLst>
                  <a:outerShdw blurRad="38100" dist="38100" dir="2700000" algn="tl">
                    <a:srgbClr val="000000">
                      <a:alpha val="43137"/>
                    </a:srgbClr>
                  </a:outerShdw>
                </a:effectLst>
                <a:latin typeface="Segoe Print" pitchFamily="2" charset="0"/>
              </a:rPr>
              <a:t>Create Value.</a:t>
            </a:r>
          </a:p>
        </p:txBody>
      </p:sp>
    </p:spTree>
    <p:extLst>
      <p:ext uri="{BB962C8B-B14F-4D97-AF65-F5344CB8AC3E}">
        <p14:creationId xmlns:p14="http://schemas.microsoft.com/office/powerpoint/2010/main" val="253354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109570"/>
                                        </p:tgtEl>
                                        <p:attrNameLst>
                                          <p:attrName>style.visibility</p:attrName>
                                        </p:attrNameLst>
                                      </p:cBhvr>
                                      <p:to>
                                        <p:strVal val="visible"/>
                                      </p:to>
                                    </p:set>
                                    <p:anim to="" calcmode="lin" valueType="num">
                                      <p:cBhvr>
                                        <p:cTn id="7" dur="1" fill="hold"/>
                                        <p:tgtEl>
                                          <p:spTgt spid="109570"/>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109571">
                                            <p:bg/>
                                          </p:spTgt>
                                        </p:tgtEl>
                                        <p:attrNameLst>
                                          <p:attrName>style.visibility</p:attrName>
                                        </p:attrNameLst>
                                      </p:cBhvr>
                                      <p:to>
                                        <p:strVal val="visible"/>
                                      </p:to>
                                    </p:set>
                                    <p:anim to="" calcmode="lin" valueType="num">
                                      <p:cBhvr>
                                        <p:cTn id="11" dur="1" fill="hold"/>
                                        <p:tgtEl>
                                          <p:spTgt spid="109571">
                                            <p:bg/>
                                          </p:spTgt>
                                        </p:tgtEl>
                                        <p:attrNameLst>
                                          <p:attrName/>
                                        </p:attrNameLst>
                                      </p:cBhvr>
                                    </p:anim>
                                  </p:childTnLst>
                                </p:cTn>
                              </p:par>
                            </p:childTnLst>
                          </p:cTn>
                        </p:par>
                      </p:childTnLst>
                    </p:cTn>
                  </p:par>
                  <p:par>
                    <p:cTn id="12" fill="hold">
                      <p:stCondLst>
                        <p:cond delay="indefinite"/>
                      </p:stCondLst>
                      <p:childTnLst>
                        <p:par>
                          <p:cTn id="13" fill="hold">
                            <p:stCondLst>
                              <p:cond delay="0"/>
                            </p:stCondLst>
                            <p:childTnLst>
                              <p:par>
                                <p:cTn id="14" presetID="24" presetClass="entr" presetSubtype="0" fill="hold" grpId="0" nodeType="clickEffect">
                                  <p:stCondLst>
                                    <p:cond delay="0"/>
                                  </p:stCondLst>
                                  <p:childTnLst>
                                    <p:set>
                                      <p:cBhvr>
                                        <p:cTn id="15" dur="1" fill="hold">
                                          <p:stCondLst>
                                            <p:cond delay="0"/>
                                          </p:stCondLst>
                                        </p:cTn>
                                        <p:tgtEl>
                                          <p:spTgt spid="109571">
                                            <p:txEl>
                                              <p:pRg st="0" end="0"/>
                                            </p:txEl>
                                          </p:spTgt>
                                        </p:tgtEl>
                                        <p:attrNameLst>
                                          <p:attrName>style.visibility</p:attrName>
                                        </p:attrNameLst>
                                      </p:cBhvr>
                                      <p:to>
                                        <p:strVal val="visible"/>
                                      </p:to>
                                    </p:set>
                                    <p:anim to="" calcmode="lin" valueType="num">
                                      <p:cBhvr>
                                        <p:cTn id="16" dur="1" fill="hold"/>
                                        <p:tgtEl>
                                          <p:spTgt spid="109571">
                                            <p:txEl>
                                              <p:pRg st="0" end="0"/>
                                            </p:txEl>
                                          </p:spTgt>
                                        </p:tgtEl>
                                        <p:attrNameLst>
                                          <p:attrName/>
                                        </p:attrNameLst>
                                      </p:cBhvr>
                                    </p:anim>
                                  </p:childTnLst>
                                </p:cTn>
                              </p:par>
                            </p:childTnLst>
                          </p:cTn>
                        </p:par>
                        <p:par>
                          <p:cTn id="17" fill="hold">
                            <p:stCondLst>
                              <p:cond delay="0"/>
                            </p:stCondLst>
                            <p:childTnLst>
                              <p:par>
                                <p:cTn id="18" presetID="24" presetClass="entr" presetSubtype="0" fill="hold" grpId="0" nodeType="afterEffect">
                                  <p:stCondLst>
                                    <p:cond delay="0"/>
                                  </p:stCondLst>
                                  <p:childTnLst>
                                    <p:set>
                                      <p:cBhvr>
                                        <p:cTn id="19" dur="1" fill="hold">
                                          <p:stCondLst>
                                            <p:cond delay="0"/>
                                          </p:stCondLst>
                                        </p:cTn>
                                        <p:tgtEl>
                                          <p:spTgt spid="109571">
                                            <p:txEl>
                                              <p:pRg st="1" end="1"/>
                                            </p:txEl>
                                          </p:spTgt>
                                        </p:tgtEl>
                                        <p:attrNameLst>
                                          <p:attrName>style.visibility</p:attrName>
                                        </p:attrNameLst>
                                      </p:cBhvr>
                                      <p:to>
                                        <p:strVal val="visible"/>
                                      </p:to>
                                    </p:set>
                                    <p:anim to="" calcmode="lin" valueType="num">
                                      <p:cBhvr>
                                        <p:cTn id="20" dur="1" fill="hold"/>
                                        <p:tgtEl>
                                          <p:spTgt spid="109571">
                                            <p:txEl>
                                              <p:pRg st="1" end="1"/>
                                            </p:txEl>
                                          </p:spTgt>
                                        </p:tgtEl>
                                        <p:attrNameLst>
                                          <p:attrName/>
                                        </p:attrNameLst>
                                      </p:cBhvr>
                                    </p:anim>
                                  </p:childTnLst>
                                </p:cTn>
                              </p:par>
                            </p:childTnLst>
                          </p:cTn>
                        </p:par>
                        <p:par>
                          <p:cTn id="21" fill="hold">
                            <p:stCondLst>
                              <p:cond delay="0"/>
                            </p:stCondLst>
                            <p:childTnLst>
                              <p:par>
                                <p:cTn id="22" presetID="24" presetClass="entr" presetSubtype="0" fill="hold" grpId="0" nodeType="afterEffect">
                                  <p:stCondLst>
                                    <p:cond delay="0"/>
                                  </p:stCondLst>
                                  <p:childTnLst>
                                    <p:set>
                                      <p:cBhvr>
                                        <p:cTn id="23" dur="1" fill="hold">
                                          <p:stCondLst>
                                            <p:cond delay="0"/>
                                          </p:stCondLst>
                                        </p:cTn>
                                        <p:tgtEl>
                                          <p:spTgt spid="109571">
                                            <p:txEl>
                                              <p:pRg st="2" end="2"/>
                                            </p:txEl>
                                          </p:spTgt>
                                        </p:tgtEl>
                                        <p:attrNameLst>
                                          <p:attrName>style.visibility</p:attrName>
                                        </p:attrNameLst>
                                      </p:cBhvr>
                                      <p:to>
                                        <p:strVal val="visible"/>
                                      </p:to>
                                    </p:set>
                                    <p:anim to="" calcmode="lin" valueType="num">
                                      <p:cBhvr>
                                        <p:cTn id="24" dur="1" fill="hold"/>
                                        <p:tgtEl>
                                          <p:spTgt spid="109571">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p:bldP spid="109571" grpId="0" build="p" bldLvl="5"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A Case Study …</a:t>
            </a:r>
            <a:endParaRPr lang="ko-KR" altLang="en-US" dirty="0"/>
          </a:p>
        </p:txBody>
      </p:sp>
      <p:sp>
        <p:nvSpPr>
          <p:cNvPr id="4" name="Content Placeholder 3"/>
          <p:cNvSpPr>
            <a:spLocks noGrp="1"/>
          </p:cNvSpPr>
          <p:nvPr>
            <p:ph idx="1"/>
          </p:nvPr>
        </p:nvSpPr>
        <p:spPr>
          <a:xfrm>
            <a:off x="1524000" y="1124744"/>
            <a:ext cx="9144000" cy="5580856"/>
          </a:xfrm>
        </p:spPr>
        <p:txBody>
          <a:bodyPr/>
          <a:lstStyle/>
          <a:p>
            <a:pPr marL="0" algn="just">
              <a:lnSpc>
                <a:spcPct val="115000"/>
              </a:lnSpc>
              <a:spcBef>
                <a:spcPts val="1200"/>
              </a:spcBef>
              <a:spcAft>
                <a:spcPts val="1200"/>
              </a:spcAft>
            </a:pPr>
            <a:r>
              <a:rPr lang="en-US" sz="1300" dirty="0">
                <a:latin typeface="Consolas" panose="020B0609020204030204" pitchFamily="49" charset="0"/>
                <a:ea typeface="Times New Roman" panose="02020603050405020304" pitchFamily="18" charset="0"/>
                <a:cs typeface="Times New Roman" panose="02020603050405020304" pitchFamily="18" charset="0"/>
              </a:rPr>
              <a:t>A Solar Energy Company is considering to install a Solar Power Project in Tamil Nadu. It is going to be a photovoltaic power station spread over an area of 2,500 acres in a place in </a:t>
            </a:r>
            <a:r>
              <a:rPr lang="en-US" sz="1300" dirty="0" err="1">
                <a:latin typeface="Consolas" panose="020B0609020204030204" pitchFamily="49" charset="0"/>
                <a:ea typeface="Times New Roman" panose="02020603050405020304" pitchFamily="18" charset="0"/>
                <a:cs typeface="Times New Roman" panose="02020603050405020304" pitchFamily="18" charset="0"/>
              </a:rPr>
              <a:t>Ramanathapuram</a:t>
            </a:r>
            <a:r>
              <a:rPr lang="en-US" sz="1300" dirty="0">
                <a:latin typeface="Consolas" panose="020B0609020204030204" pitchFamily="49" charset="0"/>
                <a:ea typeface="Times New Roman" panose="02020603050405020304" pitchFamily="18" charset="0"/>
                <a:cs typeface="Times New Roman" panose="02020603050405020304" pitchFamily="18" charset="0"/>
              </a:rPr>
              <a:t> district, 90 km from Madurai, in the state of Tamil Nadu, India. The project is expected to be commissioned by the end of 2019. With a generating capacity of 648 </a:t>
            </a:r>
            <a:r>
              <a:rPr lang="en-US" sz="1300" dirty="0" err="1">
                <a:latin typeface="Consolas" panose="020B0609020204030204" pitchFamily="49" charset="0"/>
                <a:ea typeface="Times New Roman" panose="02020603050405020304" pitchFamily="18" charset="0"/>
                <a:cs typeface="Times New Roman" panose="02020603050405020304" pitchFamily="18" charset="0"/>
              </a:rPr>
              <a:t>MWp</a:t>
            </a:r>
            <a:r>
              <a:rPr lang="en-US" sz="1300" dirty="0">
                <a:latin typeface="Consolas" panose="020B0609020204030204" pitchFamily="49" charset="0"/>
                <a:ea typeface="Times New Roman" panose="02020603050405020304" pitchFamily="18" charset="0"/>
                <a:cs typeface="Times New Roman" panose="02020603050405020304" pitchFamily="18" charset="0"/>
              </a:rPr>
              <a:t> at a single location, it is going to be one of the world's largest solar park.</a:t>
            </a:r>
            <a:endParaRPr lang="en-US" sz="1300" dirty="0">
              <a:latin typeface="Bookman Old Style" panose="02050604050505020204" pitchFamily="18" charset="0"/>
              <a:ea typeface="Times New Roman" panose="02020603050405020304" pitchFamily="18" charset="0"/>
              <a:cs typeface="Times New Roman" panose="02020603050405020304" pitchFamily="18" charset="0"/>
            </a:endParaRPr>
          </a:p>
          <a:p>
            <a:pPr marL="0" algn="just">
              <a:lnSpc>
                <a:spcPct val="115000"/>
              </a:lnSpc>
              <a:spcBef>
                <a:spcPts val="1200"/>
              </a:spcBef>
              <a:spcAft>
                <a:spcPts val="1200"/>
              </a:spcAft>
            </a:pPr>
            <a:r>
              <a:rPr lang="en-US" sz="1300" dirty="0">
                <a:latin typeface="Consolas" panose="020B0609020204030204" pitchFamily="49" charset="0"/>
                <a:ea typeface="Times New Roman" panose="02020603050405020304" pitchFamily="18" charset="0"/>
                <a:cs typeface="Times New Roman" panose="02020603050405020304" pitchFamily="18" charset="0"/>
              </a:rPr>
              <a:t>The commissioned five sub-stations of the Project are supposed to connect the solar park with the National Grid. The Solar Power Project would require an investment of around ₹4,850 crore. The solar plant will consist of 2.5 million solar modules, 380,000 foundations, 27,000 </a:t>
            </a:r>
            <a:r>
              <a:rPr lang="en-US" sz="1300" dirty="0" err="1">
                <a:latin typeface="Consolas" panose="020B0609020204030204" pitchFamily="49" charset="0"/>
                <a:ea typeface="Times New Roman" panose="02020603050405020304" pitchFamily="18" charset="0"/>
                <a:cs typeface="Times New Roman" panose="02020603050405020304" pitchFamily="18" charset="0"/>
              </a:rPr>
              <a:t>metres</a:t>
            </a:r>
            <a:r>
              <a:rPr lang="en-US" sz="1300" dirty="0">
                <a:latin typeface="Consolas" panose="020B0609020204030204" pitchFamily="49" charset="0"/>
                <a:ea typeface="Times New Roman" panose="02020603050405020304" pitchFamily="18" charset="0"/>
                <a:cs typeface="Times New Roman" panose="02020603050405020304" pitchFamily="18" charset="0"/>
              </a:rPr>
              <a:t> of structures, 576 inverters, 154 transformers, and almost 6,000 km of cables. Construction of the structures needed to mount the solar panels would require about 30,000 </a:t>
            </a:r>
            <a:r>
              <a:rPr lang="en-US" sz="1300" dirty="0" err="1">
                <a:latin typeface="Consolas" panose="020B0609020204030204" pitchFamily="49" charset="0"/>
                <a:ea typeface="Times New Roman" panose="02020603050405020304" pitchFamily="18" charset="0"/>
                <a:cs typeface="Times New Roman" panose="02020603050405020304" pitchFamily="18" charset="0"/>
              </a:rPr>
              <a:t>tonnes</a:t>
            </a:r>
            <a:r>
              <a:rPr lang="en-US" sz="1300" dirty="0">
                <a:latin typeface="Consolas" panose="020B0609020204030204" pitchFamily="49" charset="0"/>
                <a:ea typeface="Times New Roman" panose="02020603050405020304" pitchFamily="18" charset="0"/>
                <a:cs typeface="Times New Roman" panose="02020603050405020304" pitchFamily="18" charset="0"/>
              </a:rPr>
              <a:t> of </a:t>
            </a:r>
            <a:r>
              <a:rPr lang="en-US" sz="1300" dirty="0" err="1">
                <a:latin typeface="Consolas" panose="020B0609020204030204" pitchFamily="49" charset="0"/>
                <a:ea typeface="Times New Roman" panose="02020603050405020304" pitchFamily="18" charset="0"/>
                <a:cs typeface="Times New Roman" panose="02020603050405020304" pitchFamily="18" charset="0"/>
              </a:rPr>
              <a:t>galvanised</a:t>
            </a:r>
            <a:r>
              <a:rPr lang="en-US" sz="1300" dirty="0">
                <a:latin typeface="Consolas" panose="020B0609020204030204" pitchFamily="49" charset="0"/>
                <a:ea typeface="Times New Roman" panose="02020603050405020304" pitchFamily="18" charset="0"/>
                <a:cs typeface="Times New Roman" panose="02020603050405020304" pitchFamily="18" charset="0"/>
              </a:rPr>
              <a:t> steel. Around 8,000 workers may install an average of 11 MW of capacity per day to complete the project within 9-10 months.</a:t>
            </a:r>
            <a:endParaRPr lang="en-US" sz="1300" dirty="0">
              <a:latin typeface="Bookman Old Style" panose="02050604050505020204" pitchFamily="18" charset="0"/>
              <a:ea typeface="Times New Roman" panose="02020603050405020304" pitchFamily="18" charset="0"/>
              <a:cs typeface="Times New Roman" panose="02020603050405020304" pitchFamily="18" charset="0"/>
            </a:endParaRPr>
          </a:p>
          <a:p>
            <a:pPr marL="0" algn="just">
              <a:lnSpc>
                <a:spcPct val="115000"/>
              </a:lnSpc>
              <a:spcBef>
                <a:spcPts val="1200"/>
              </a:spcBef>
              <a:spcAft>
                <a:spcPts val="1200"/>
              </a:spcAft>
            </a:pPr>
            <a:r>
              <a:rPr lang="en-US" sz="1300" dirty="0">
                <a:latin typeface="Consolas" panose="020B0609020204030204" pitchFamily="49" charset="0"/>
                <a:ea typeface="Times New Roman" panose="02020603050405020304" pitchFamily="18" charset="0"/>
                <a:cs typeface="Times New Roman" panose="02020603050405020304" pitchFamily="18" charset="0"/>
              </a:rPr>
              <a:t>The entire solar park would be connected to a 400 kV substation of the Tamil Nadu Transmission Corp. The solar panels will be cleaned daily by a self-charged robotic system.</a:t>
            </a:r>
            <a:endParaRPr lang="en-US" sz="1300" dirty="0">
              <a:latin typeface="Bookman Old Style" panose="02050604050505020204" pitchFamily="18" charset="0"/>
              <a:ea typeface="Times New Roman" panose="02020603050405020304" pitchFamily="18" charset="0"/>
              <a:cs typeface="Times New Roman" panose="02020603050405020304" pitchFamily="18" charset="0"/>
            </a:endParaRPr>
          </a:p>
          <a:p>
            <a:pPr marL="0" algn="just">
              <a:lnSpc>
                <a:spcPct val="115000"/>
              </a:lnSpc>
              <a:spcBef>
                <a:spcPts val="1200"/>
              </a:spcBef>
              <a:spcAft>
                <a:spcPts val="1200"/>
              </a:spcAft>
            </a:pPr>
            <a:r>
              <a:rPr lang="en-US" sz="1300" dirty="0">
                <a:latin typeface="Consolas" panose="020B0609020204030204" pitchFamily="49" charset="0"/>
                <a:ea typeface="Times New Roman" panose="02020603050405020304" pitchFamily="18" charset="0"/>
                <a:cs typeface="Times New Roman" panose="02020603050405020304" pitchFamily="18" charset="0"/>
              </a:rPr>
              <a:t>Given the solar resources, it is expected that an annual generation of 1.35 </a:t>
            </a:r>
            <a:r>
              <a:rPr lang="en-US" sz="1300" dirty="0" err="1">
                <a:latin typeface="Consolas" panose="020B0609020204030204" pitchFamily="49" charset="0"/>
                <a:ea typeface="Times New Roman" panose="02020603050405020304" pitchFamily="18" charset="0"/>
                <a:cs typeface="Times New Roman" panose="02020603050405020304" pitchFamily="18" charset="0"/>
              </a:rPr>
              <a:t>TWh</a:t>
            </a:r>
            <a:r>
              <a:rPr lang="en-US" sz="1300" dirty="0">
                <a:latin typeface="Consolas" panose="020B0609020204030204" pitchFamily="49" charset="0"/>
                <a:ea typeface="Times New Roman" panose="02020603050405020304" pitchFamily="18" charset="0"/>
                <a:cs typeface="Times New Roman" panose="02020603050405020304" pitchFamily="18" charset="0"/>
              </a:rPr>
              <a:t>/</a:t>
            </a:r>
            <a:r>
              <a:rPr lang="en-US" sz="1300" dirty="0" err="1">
                <a:latin typeface="Consolas" panose="020B0609020204030204" pitchFamily="49" charset="0"/>
                <a:ea typeface="Times New Roman" panose="02020603050405020304" pitchFamily="18" charset="0"/>
                <a:cs typeface="Times New Roman" panose="02020603050405020304" pitchFamily="18" charset="0"/>
              </a:rPr>
              <a:t>yr</a:t>
            </a:r>
            <a:r>
              <a:rPr lang="en-US" sz="1300" dirty="0">
                <a:latin typeface="Consolas" panose="020B0609020204030204" pitchFamily="49" charset="0"/>
                <a:ea typeface="Times New Roman" panose="02020603050405020304" pitchFamily="18" charset="0"/>
                <a:cs typeface="Times New Roman" panose="02020603050405020304" pitchFamily="18" charset="0"/>
              </a:rPr>
              <a:t> may be possible. It is assumed that technical life time of project would be 25 years. The expected tariff on the average is expected to be </a:t>
            </a:r>
            <a:r>
              <a:rPr lang="en-US" sz="1300" dirty="0" err="1">
                <a:latin typeface="Consolas" panose="020B0609020204030204" pitchFamily="49" charset="0"/>
                <a:ea typeface="Times New Roman" panose="02020603050405020304" pitchFamily="18" charset="0"/>
                <a:cs typeface="Times New Roman" panose="02020603050405020304" pitchFamily="18" charset="0"/>
              </a:rPr>
              <a:t>Rs</a:t>
            </a:r>
            <a:r>
              <a:rPr lang="en-US" sz="1300" dirty="0">
                <a:latin typeface="Consolas" panose="020B0609020204030204" pitchFamily="49" charset="0"/>
                <a:ea typeface="Times New Roman" panose="02020603050405020304" pitchFamily="18" charset="0"/>
                <a:cs typeface="Times New Roman" panose="02020603050405020304" pitchFamily="18" charset="0"/>
              </a:rPr>
              <a:t>. 5.50 kWh.</a:t>
            </a:r>
            <a:endParaRPr lang="en-US" sz="1300" dirty="0">
              <a:latin typeface="Bookman Old Style" panose="02050604050505020204" pitchFamily="18" charset="0"/>
              <a:ea typeface="Times New Roman" panose="02020603050405020304" pitchFamily="18" charset="0"/>
              <a:cs typeface="Times New Roman" panose="02020603050405020304" pitchFamily="18" charset="0"/>
            </a:endParaRPr>
          </a:p>
          <a:p>
            <a:pPr marL="0" algn="just">
              <a:lnSpc>
                <a:spcPct val="115000"/>
              </a:lnSpc>
              <a:spcBef>
                <a:spcPts val="1200"/>
              </a:spcBef>
              <a:spcAft>
                <a:spcPts val="1200"/>
              </a:spcAft>
            </a:pPr>
            <a:r>
              <a:rPr lang="en-US" sz="1300" b="1" dirty="0">
                <a:solidFill>
                  <a:srgbClr val="C00000"/>
                </a:solidFill>
                <a:latin typeface="Consolas" panose="020B0609020204030204" pitchFamily="49" charset="0"/>
                <a:ea typeface="Times New Roman" panose="02020603050405020304" pitchFamily="18" charset="0"/>
                <a:cs typeface="Times New Roman" panose="02020603050405020304" pitchFamily="18" charset="0"/>
              </a:rPr>
              <a:t>Do you think that this project of the Solar Energy Company will be worth taking?</a:t>
            </a:r>
            <a:endParaRPr lang="en-US" sz="1300" b="1" dirty="0">
              <a:solidFill>
                <a:srgbClr val="C00000"/>
              </a:solidFill>
              <a:latin typeface="Bookman Old Style" panose="02050604050505020204" pitchFamily="18" charset="0"/>
              <a:ea typeface="Times New Roman" panose="02020603050405020304" pitchFamily="18" charset="0"/>
              <a:cs typeface="Times New Roman" panose="02020603050405020304" pitchFamily="18" charset="0"/>
            </a:endParaRPr>
          </a:p>
          <a:p>
            <a:r>
              <a:rPr lang="en-US" sz="1300" dirty="0">
                <a:latin typeface="Consolas" panose="020B0609020204030204" pitchFamily="49" charset="0"/>
                <a:ea typeface="Times New Roman" panose="02020603050405020304" pitchFamily="18" charset="0"/>
                <a:cs typeface="Times New Roman" panose="02020603050405020304" pitchFamily="18" charset="0"/>
              </a:rPr>
              <a:t>It is an investment decision – Capital Budgeting Decision.</a:t>
            </a:r>
            <a:endParaRPr lang="ko-KR" altLang="en-US" sz="1300" dirty="0"/>
          </a:p>
        </p:txBody>
      </p:sp>
    </p:spTree>
    <p:extLst>
      <p:ext uri="{BB962C8B-B14F-4D97-AF65-F5344CB8AC3E}">
        <p14:creationId xmlns:p14="http://schemas.microsoft.com/office/powerpoint/2010/main" val="1642675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0" y="0"/>
            <a:ext cx="9144000" cy="6858000"/>
          </a:xfrm>
          <a:prstGeom prst="rect">
            <a:avLst/>
          </a:prstGeom>
          <a:solidFill>
            <a:schemeClr val="bg1"/>
          </a:solidFill>
        </p:spPr>
      </p:pic>
      <p:sp>
        <p:nvSpPr>
          <p:cNvPr id="55300" name="Oval 4"/>
          <p:cNvSpPr>
            <a:spLocks noChangeArrowheads="1"/>
          </p:cNvSpPr>
          <p:nvPr/>
        </p:nvSpPr>
        <p:spPr bwMode="auto">
          <a:xfrm>
            <a:off x="1981200" y="5867400"/>
            <a:ext cx="2057400" cy="609600"/>
          </a:xfrm>
          <a:prstGeom prst="ellipse">
            <a:avLst/>
          </a:prstGeom>
          <a:solidFill>
            <a:srgbClr val="993300"/>
          </a:solidFill>
          <a:ln w="9525">
            <a:solidFill>
              <a:srgbClr val="993300"/>
            </a:solidFill>
            <a:round/>
            <a:headEnd/>
            <a:tailEnd/>
          </a:ln>
        </p:spPr>
        <p:txBody>
          <a:bodyPr anchor="ctr"/>
          <a:lstStyle/>
          <a:p>
            <a:pPr algn="ctr">
              <a:lnSpc>
                <a:spcPct val="90000"/>
              </a:lnSpc>
            </a:pPr>
            <a:r>
              <a:rPr lang="en-US" sz="1800">
                <a:solidFill>
                  <a:schemeClr val="bg1"/>
                </a:solidFill>
                <a:latin typeface="Arial Black" pitchFamily="34" charset="0"/>
              </a:rPr>
              <a:t>READ &amp; THINK!!!</a:t>
            </a:r>
            <a:endParaRPr lang="en-US" sz="2000" b="1">
              <a:solidFill>
                <a:schemeClr val="bg1"/>
              </a:solidFill>
              <a:latin typeface="Arial Black"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afterEffect">
                                  <p:stCondLst>
                                    <p:cond delay="0"/>
                                  </p:stCondLst>
                                  <p:childTnLst>
                                    <p:set>
                                      <p:cBhvr>
                                        <p:cTn id="6" dur="1" fill="hold">
                                          <p:stCondLst>
                                            <p:cond delay="0"/>
                                          </p:stCondLst>
                                        </p:cTn>
                                        <p:tgtEl>
                                          <p:spTgt spid="55300"/>
                                        </p:tgtEl>
                                        <p:attrNameLst>
                                          <p:attrName>style.visibility</p:attrName>
                                        </p:attrNameLst>
                                      </p:cBhvr>
                                      <p:to>
                                        <p:strVal val="visible"/>
                                      </p:to>
                                    </p:set>
                                    <p:anim calcmode="lin" valueType="num">
                                      <p:cBhvr>
                                        <p:cTn id="7" dur="5000" fill="hold"/>
                                        <p:tgtEl>
                                          <p:spTgt spid="55300"/>
                                        </p:tgtEl>
                                        <p:attrNameLst>
                                          <p:attrName>ppt_w</p:attrName>
                                        </p:attrNameLst>
                                      </p:cBhvr>
                                      <p:tavLst>
                                        <p:tav tm="0" fmla="#ppt_w*sin(2.5*pi*$)">
                                          <p:val>
                                            <p:fltVal val="0"/>
                                          </p:val>
                                        </p:tav>
                                        <p:tav tm="100000">
                                          <p:val>
                                            <p:fltVal val="1"/>
                                          </p:val>
                                        </p:tav>
                                      </p:tavLst>
                                    </p:anim>
                                    <p:anim calcmode="lin" valueType="num">
                                      <p:cBhvr>
                                        <p:cTn id="8" dur="5000" fill="hold"/>
                                        <p:tgtEl>
                                          <p:spTgt spid="55300"/>
                                        </p:tgtEl>
                                        <p:attrNameLst>
                                          <p:attrName>ppt_h</p:attrName>
                                        </p:attrNameLst>
                                      </p:cBhvr>
                                      <p:tavLst>
                                        <p:tav tm="0">
                                          <p:val>
                                            <p:strVal val="#ppt_h"/>
                                          </p:val>
                                        </p:tav>
                                        <p:tav tm="100000">
                                          <p:val>
                                            <p:strVal val="#ppt_h"/>
                                          </p:val>
                                        </p:tav>
                                      </p:tavLst>
                                    </p:anim>
                                  </p:childTnLst>
                                </p:cTn>
                              </p:par>
                              <p:par>
                                <p:cTn id="9" presetID="5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250" fill="hold"/>
                                        <p:tgtEl>
                                          <p:spTgt spid="3"/>
                                        </p:tgtEl>
                                        <p:attrNameLst>
                                          <p:attrName>ppt_w</p:attrName>
                                        </p:attrNameLst>
                                      </p:cBhvr>
                                      <p:tavLst>
                                        <p:tav tm="0">
                                          <p:val>
                                            <p:fltVal val="0"/>
                                          </p:val>
                                        </p:tav>
                                        <p:tav tm="100000">
                                          <p:val>
                                            <p:strVal val="#ppt_w"/>
                                          </p:val>
                                        </p:tav>
                                      </p:tavLst>
                                    </p:anim>
                                    <p:anim calcmode="lin" valueType="num">
                                      <p:cBhvr>
                                        <p:cTn id="12" dur="250" fill="hold"/>
                                        <p:tgtEl>
                                          <p:spTgt spid="3"/>
                                        </p:tgtEl>
                                        <p:attrNameLst>
                                          <p:attrName>ppt_h</p:attrName>
                                        </p:attrNameLst>
                                      </p:cBhvr>
                                      <p:tavLst>
                                        <p:tav tm="0">
                                          <p:val>
                                            <p:fltVal val="0"/>
                                          </p:val>
                                        </p:tav>
                                        <p:tav tm="100000">
                                          <p:val>
                                            <p:strVal val="#ppt_h"/>
                                          </p:val>
                                        </p:tav>
                                      </p:tavLst>
                                    </p:anim>
                                    <p:animEffect transition="in" filter="fade">
                                      <p:cBhvr>
                                        <p:cTn id="13"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0" y="0"/>
            <a:ext cx="7162800" cy="1008112"/>
          </a:xfrm>
        </p:spPr>
        <p:txBody>
          <a:bodyPr>
            <a:noAutofit/>
          </a:bodyPr>
          <a:lstStyle/>
          <a:p>
            <a:r>
              <a:rPr lang="en-US" sz="3200" dirty="0"/>
              <a:t>CAPITAL BUDGETING DECISIONS</a:t>
            </a:r>
          </a:p>
        </p:txBody>
      </p:sp>
      <p:sp>
        <p:nvSpPr>
          <p:cNvPr id="6" name="Content Placeholder 5"/>
          <p:cNvSpPr>
            <a:spLocks noGrp="1"/>
          </p:cNvSpPr>
          <p:nvPr>
            <p:ph sz="half" idx="1"/>
          </p:nvPr>
        </p:nvSpPr>
        <p:spPr>
          <a:xfrm>
            <a:off x="1667256" y="1161320"/>
            <a:ext cx="4047744" cy="5315680"/>
          </a:xfrm>
          <a:solidFill>
            <a:schemeClr val="bg1">
              <a:lumMod val="95000"/>
            </a:schemeClr>
          </a:solidFill>
        </p:spPr>
        <p:txBody>
          <a:bodyPr>
            <a:noAutofit/>
          </a:bodyPr>
          <a:lstStyle/>
          <a:p>
            <a:pPr marL="0" indent="0" algn="just">
              <a:buNone/>
            </a:pPr>
            <a:r>
              <a:rPr lang="en-US" sz="1800" b="1" u="sng" dirty="0"/>
              <a:t>Capital Budgeting Decisions: </a:t>
            </a:r>
          </a:p>
          <a:p>
            <a:pPr lvl="0" algn="just" rtl="0"/>
            <a:endParaRPr lang="en-US" sz="1600" dirty="0"/>
          </a:p>
          <a:p>
            <a:pPr lvl="0" algn="just" rtl="0"/>
            <a:r>
              <a:rPr lang="en-US" sz="1600" dirty="0"/>
              <a:t>The capital budgeting decisions are related to the allocation of investible funds to different long-term assets.</a:t>
            </a:r>
          </a:p>
          <a:p>
            <a:pPr lvl="0" algn="just" rtl="0"/>
            <a:endParaRPr lang="en-US" sz="1600" dirty="0"/>
          </a:p>
          <a:p>
            <a:pPr lvl="0" algn="just" rtl="0"/>
            <a:endParaRPr lang="en-US" sz="1600" dirty="0"/>
          </a:p>
          <a:p>
            <a:pPr lvl="0" algn="just" rtl="0"/>
            <a:r>
              <a:rPr lang="en-US" sz="1600" dirty="0">
                <a:solidFill>
                  <a:srgbClr val="003300"/>
                </a:solidFill>
              </a:rPr>
              <a:t>They denote a situation where the lump-sum funds are invested in the initial stages of a project and the returns are expected over a long period.</a:t>
            </a:r>
          </a:p>
          <a:p>
            <a:pPr lvl="0" algn="just" rtl="0"/>
            <a:endParaRPr lang="en-US" sz="1600" dirty="0">
              <a:solidFill>
                <a:srgbClr val="003300"/>
              </a:solidFill>
            </a:endParaRPr>
          </a:p>
          <a:p>
            <a:pPr lvl="0" algn="just"/>
            <a:r>
              <a:rPr lang="en-US" sz="1600" dirty="0">
                <a:ln w="0"/>
                <a:solidFill>
                  <a:schemeClr val="tx1"/>
                </a:solidFill>
                <a:effectLst>
                  <a:outerShdw blurRad="38100" dist="19050" dir="2700000" algn="tl" rotWithShape="0">
                    <a:schemeClr val="dk1">
                      <a:alpha val="40000"/>
                    </a:schemeClr>
                  </a:outerShdw>
                </a:effectLst>
              </a:rPr>
              <a:t>The underlying philosophy of capital budgeting decisions is - </a:t>
            </a:r>
            <a:r>
              <a:rPr lang="en-US" sz="1600" dirty="0"/>
              <a:t>“Invest Today, Enjoy Fruit Tomorrow!!!!”</a:t>
            </a:r>
            <a:endParaRPr lang="en-US" sz="1600" dirty="0">
              <a:solidFill>
                <a:srgbClr val="003300"/>
              </a:solidFill>
            </a:endParaRPr>
          </a:p>
        </p:txBody>
      </p:sp>
      <p:sp>
        <p:nvSpPr>
          <p:cNvPr id="2" name="Content Placeholder 1"/>
          <p:cNvSpPr>
            <a:spLocks noGrp="1"/>
          </p:cNvSpPr>
          <p:nvPr>
            <p:ph sz="half" idx="2"/>
          </p:nvPr>
        </p:nvSpPr>
        <p:spPr>
          <a:xfrm>
            <a:off x="5839968" y="1161320"/>
            <a:ext cx="4800600" cy="5315680"/>
          </a:xfrm>
          <a:solidFill>
            <a:schemeClr val="tx2">
              <a:lumMod val="20000"/>
              <a:lumOff val="80000"/>
            </a:schemeClr>
          </a:solidFill>
        </p:spPr>
        <p:txBody>
          <a:bodyPr/>
          <a:lstStyle/>
          <a:p>
            <a:pPr marL="0" indent="0" algn="just">
              <a:spcBef>
                <a:spcPts val="800"/>
              </a:spcBef>
              <a:spcAft>
                <a:spcPts val="600"/>
              </a:spcAft>
              <a:buNone/>
            </a:pPr>
            <a:r>
              <a:rPr lang="en-US" sz="1550" b="1" u="sng" dirty="0"/>
              <a:t>Nature of Capital Budgeting Decision</a:t>
            </a:r>
            <a:r>
              <a:rPr lang="en-US" sz="1550" dirty="0"/>
              <a:t> </a:t>
            </a:r>
          </a:p>
          <a:p>
            <a:pPr algn="just">
              <a:spcBef>
                <a:spcPts val="800"/>
              </a:spcBef>
              <a:spcAft>
                <a:spcPts val="600"/>
              </a:spcAft>
            </a:pPr>
            <a:r>
              <a:rPr lang="en-US" sz="1550" dirty="0"/>
              <a:t>Long - term decisions.</a:t>
            </a:r>
          </a:p>
          <a:p>
            <a:pPr algn="just">
              <a:spcBef>
                <a:spcPts val="800"/>
              </a:spcBef>
              <a:spcAft>
                <a:spcPts val="600"/>
              </a:spcAft>
            </a:pPr>
            <a:r>
              <a:rPr lang="en-US" sz="1550" dirty="0">
                <a:solidFill>
                  <a:schemeClr val="accent3">
                    <a:lumMod val="75000"/>
                  </a:schemeClr>
                </a:solidFill>
              </a:rPr>
              <a:t>Involves one or few times outflow of cash but promises a future stream of cash-inflows.</a:t>
            </a:r>
          </a:p>
          <a:p>
            <a:pPr algn="just">
              <a:spcBef>
                <a:spcPts val="800"/>
              </a:spcBef>
              <a:spcAft>
                <a:spcPts val="600"/>
              </a:spcAft>
            </a:pPr>
            <a:r>
              <a:rPr lang="en-US" sz="1550" dirty="0"/>
              <a:t>Involves huge amount of investment.</a:t>
            </a:r>
          </a:p>
          <a:p>
            <a:pPr algn="just">
              <a:spcBef>
                <a:spcPts val="800"/>
              </a:spcBef>
              <a:spcAft>
                <a:spcPts val="600"/>
              </a:spcAft>
            </a:pPr>
            <a:r>
              <a:rPr lang="en-US" sz="1550" dirty="0">
                <a:solidFill>
                  <a:schemeClr val="accent3">
                    <a:lumMod val="75000"/>
                  </a:schemeClr>
                </a:solidFill>
              </a:rPr>
              <a:t>Generally irreversible decisions; if tried then it is very costly to undone them.</a:t>
            </a:r>
          </a:p>
          <a:p>
            <a:pPr algn="just">
              <a:spcBef>
                <a:spcPts val="800"/>
              </a:spcBef>
              <a:spcAft>
                <a:spcPts val="600"/>
              </a:spcAft>
            </a:pPr>
            <a:r>
              <a:rPr lang="en-US" sz="1550" dirty="0"/>
              <a:t>Determines the assets side of a firm’s balance sheet.</a:t>
            </a:r>
          </a:p>
          <a:p>
            <a:pPr algn="just">
              <a:spcBef>
                <a:spcPts val="800"/>
              </a:spcBef>
              <a:spcAft>
                <a:spcPts val="600"/>
              </a:spcAft>
            </a:pPr>
            <a:r>
              <a:rPr lang="en-US" sz="1550" dirty="0">
                <a:solidFill>
                  <a:schemeClr val="accent3">
                    <a:lumMod val="75000"/>
                  </a:schemeClr>
                </a:solidFill>
              </a:rPr>
              <a:t>Determines the earning capacity of a firm.</a:t>
            </a:r>
          </a:p>
          <a:p>
            <a:pPr algn="just">
              <a:spcBef>
                <a:spcPts val="800"/>
              </a:spcBef>
              <a:spcAft>
                <a:spcPts val="600"/>
              </a:spcAft>
            </a:pPr>
            <a:r>
              <a:rPr lang="en-US" sz="1550" dirty="0"/>
              <a:t>These decisions are highly risky.</a:t>
            </a:r>
          </a:p>
          <a:p>
            <a:pPr algn="just">
              <a:spcBef>
                <a:spcPts val="800"/>
              </a:spcBef>
              <a:spcAft>
                <a:spcPts val="600"/>
              </a:spcAft>
            </a:pPr>
            <a:r>
              <a:rPr lang="en-US" sz="1550" dirty="0">
                <a:solidFill>
                  <a:schemeClr val="accent3">
                    <a:lumMod val="75000"/>
                  </a:schemeClr>
                </a:solidFill>
              </a:rPr>
              <a:t>These decisions are of strategic importance.</a:t>
            </a:r>
          </a:p>
          <a:p>
            <a:pPr algn="just">
              <a:spcBef>
                <a:spcPts val="800"/>
              </a:spcBef>
              <a:spcAft>
                <a:spcPts val="600"/>
              </a:spcAft>
            </a:pPr>
            <a:r>
              <a:rPr lang="en-US" sz="1550" dirty="0"/>
              <a:t>These decisions are taken at comparatively higher levels in the management.</a:t>
            </a:r>
          </a:p>
        </p:txBody>
      </p:sp>
    </p:spTree>
    <p:custDataLst>
      <p:tags r:id="rId1"/>
    </p:custDataLst>
    <p:extLst>
      <p:ext uri="{BB962C8B-B14F-4D97-AF65-F5344CB8AC3E}">
        <p14:creationId xmlns:p14="http://schemas.microsoft.com/office/powerpoint/2010/main" val="11304004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a:t>CAPITAL BUDGETING DECISIONS…</a:t>
            </a:r>
          </a:p>
        </p:txBody>
      </p:sp>
      <p:sp>
        <p:nvSpPr>
          <p:cNvPr id="6" name="Content Placeholder 5"/>
          <p:cNvSpPr>
            <a:spLocks noGrp="1"/>
          </p:cNvSpPr>
          <p:nvPr>
            <p:ph sz="half" idx="1"/>
          </p:nvPr>
        </p:nvSpPr>
        <p:spPr>
          <a:xfrm>
            <a:off x="1676400" y="1219200"/>
            <a:ext cx="4038600" cy="5257800"/>
          </a:xfrm>
          <a:solidFill>
            <a:schemeClr val="bg2">
              <a:lumMod val="95000"/>
            </a:schemeClr>
          </a:solidFill>
        </p:spPr>
        <p:txBody>
          <a:bodyPr>
            <a:noAutofit/>
          </a:bodyPr>
          <a:lstStyle/>
          <a:p>
            <a:pPr marL="0" indent="0">
              <a:spcBef>
                <a:spcPts val="1200"/>
              </a:spcBef>
              <a:spcAft>
                <a:spcPts val="2400"/>
              </a:spcAft>
              <a:buNone/>
            </a:pPr>
            <a:r>
              <a:rPr lang="en-US" sz="2000" b="1" u="sng" dirty="0"/>
              <a:t>Types:</a:t>
            </a:r>
          </a:p>
          <a:p>
            <a:pPr>
              <a:spcBef>
                <a:spcPts val="1200"/>
              </a:spcBef>
              <a:spcAft>
                <a:spcPts val="2400"/>
              </a:spcAft>
            </a:pPr>
            <a:r>
              <a:rPr lang="en-US" sz="2000" dirty="0"/>
              <a:t>Project Selection</a:t>
            </a:r>
          </a:p>
          <a:p>
            <a:pPr algn="just">
              <a:spcBef>
                <a:spcPts val="1200"/>
              </a:spcBef>
              <a:spcAft>
                <a:spcPts val="2400"/>
              </a:spcAft>
            </a:pPr>
            <a:r>
              <a:rPr lang="en-US" sz="2000" dirty="0"/>
              <a:t>Decisions related to Modernization, expansion and renovation etc.</a:t>
            </a:r>
          </a:p>
          <a:p>
            <a:pPr>
              <a:spcBef>
                <a:spcPts val="1200"/>
              </a:spcBef>
              <a:spcAft>
                <a:spcPts val="2400"/>
              </a:spcAft>
            </a:pPr>
            <a:r>
              <a:rPr lang="en-US" sz="2000" dirty="0"/>
              <a:t>Purchase of Machines</a:t>
            </a:r>
          </a:p>
          <a:p>
            <a:pPr>
              <a:spcBef>
                <a:spcPts val="1200"/>
              </a:spcBef>
              <a:spcAft>
                <a:spcPts val="2400"/>
              </a:spcAft>
            </a:pPr>
            <a:r>
              <a:rPr lang="en-US" sz="2000" dirty="0"/>
              <a:t>Replacement of machines</a:t>
            </a:r>
          </a:p>
        </p:txBody>
      </p:sp>
      <p:sp>
        <p:nvSpPr>
          <p:cNvPr id="2" name="Content Placeholder 1"/>
          <p:cNvSpPr>
            <a:spLocks noGrp="1"/>
          </p:cNvSpPr>
          <p:nvPr>
            <p:ph sz="half" idx="2"/>
          </p:nvPr>
        </p:nvSpPr>
        <p:spPr>
          <a:xfrm>
            <a:off x="6172200" y="1219200"/>
            <a:ext cx="4343400" cy="5257800"/>
          </a:xfrm>
          <a:solidFill>
            <a:schemeClr val="tx2">
              <a:lumMod val="20000"/>
              <a:lumOff val="80000"/>
            </a:schemeClr>
          </a:solidFill>
        </p:spPr>
        <p:txBody>
          <a:bodyPr/>
          <a:lstStyle/>
          <a:p>
            <a:pPr marL="0" indent="0">
              <a:spcBef>
                <a:spcPts val="1800"/>
              </a:spcBef>
              <a:spcAft>
                <a:spcPts val="2400"/>
              </a:spcAft>
              <a:buNone/>
            </a:pPr>
            <a:r>
              <a:rPr lang="en-US" sz="1800" b="1" u="sng" dirty="0"/>
              <a:t>Where do we see the IMPACT of Capital Budgeting Decisions???</a:t>
            </a:r>
          </a:p>
          <a:p>
            <a:pPr>
              <a:spcBef>
                <a:spcPts val="1800"/>
              </a:spcBef>
              <a:spcAft>
                <a:spcPts val="2400"/>
              </a:spcAft>
            </a:pPr>
            <a:r>
              <a:rPr lang="en-US" sz="1800" dirty="0"/>
              <a:t>… on the Assets side of the balance sheet – </a:t>
            </a:r>
            <a:r>
              <a:rPr lang="en-US" sz="1800" b="1" u="sng" dirty="0">
                <a:solidFill>
                  <a:schemeClr val="accent3">
                    <a:lumMod val="75000"/>
                  </a:schemeClr>
                </a:solidFill>
              </a:rPr>
              <a:t>FIXED ASSETS</a:t>
            </a:r>
            <a:r>
              <a:rPr lang="en-US" sz="1800" dirty="0"/>
              <a:t>.</a:t>
            </a:r>
          </a:p>
          <a:p>
            <a:pPr>
              <a:spcBef>
                <a:spcPts val="1800"/>
              </a:spcBef>
              <a:spcAft>
                <a:spcPts val="2400"/>
              </a:spcAft>
            </a:pPr>
            <a:r>
              <a:rPr lang="en-US" sz="1800" dirty="0"/>
              <a:t>… on </a:t>
            </a:r>
            <a:r>
              <a:rPr lang="en-US" sz="1800" b="1" u="sng" dirty="0">
                <a:solidFill>
                  <a:schemeClr val="accent3">
                    <a:lumMod val="75000"/>
                  </a:schemeClr>
                </a:solidFill>
              </a:rPr>
              <a:t>the CAPACITY </a:t>
            </a:r>
            <a:r>
              <a:rPr lang="en-US" sz="1800" dirty="0"/>
              <a:t>of the firm to do the business.</a:t>
            </a:r>
          </a:p>
          <a:p>
            <a:pPr>
              <a:spcBef>
                <a:spcPts val="1800"/>
              </a:spcBef>
              <a:spcAft>
                <a:spcPts val="2400"/>
              </a:spcAft>
            </a:pPr>
            <a:r>
              <a:rPr lang="en-US" sz="1800" dirty="0"/>
              <a:t>… on the </a:t>
            </a:r>
            <a:r>
              <a:rPr lang="en-US" sz="1800" b="1" u="sng" dirty="0">
                <a:solidFill>
                  <a:schemeClr val="accent3">
                    <a:lumMod val="75000"/>
                  </a:schemeClr>
                </a:solidFill>
              </a:rPr>
              <a:t>GROWTH</a:t>
            </a:r>
            <a:r>
              <a:rPr lang="en-US" sz="1800" dirty="0"/>
              <a:t> of the firm.</a:t>
            </a:r>
          </a:p>
          <a:p>
            <a:pPr>
              <a:spcBef>
                <a:spcPts val="1800"/>
              </a:spcBef>
              <a:spcAft>
                <a:spcPts val="2400"/>
              </a:spcAft>
            </a:pPr>
            <a:r>
              <a:rPr lang="en-US" sz="1800" dirty="0"/>
              <a:t>… on the </a:t>
            </a:r>
            <a:r>
              <a:rPr lang="en-US" sz="1800" b="1" u="sng" dirty="0">
                <a:solidFill>
                  <a:schemeClr val="accent3">
                    <a:lumMod val="75000"/>
                  </a:schemeClr>
                </a:solidFill>
              </a:rPr>
              <a:t>RISK</a:t>
            </a:r>
            <a:r>
              <a:rPr lang="en-US" sz="1800" dirty="0"/>
              <a:t> of the firm.</a:t>
            </a:r>
          </a:p>
          <a:p>
            <a:pPr>
              <a:spcBef>
                <a:spcPts val="1800"/>
              </a:spcBef>
              <a:spcAft>
                <a:spcPts val="2400"/>
              </a:spcAft>
            </a:pPr>
            <a:r>
              <a:rPr lang="en-US" sz="1800" dirty="0"/>
              <a:t>… on the </a:t>
            </a:r>
            <a:r>
              <a:rPr lang="en-US" sz="1800" b="1" u="sng" dirty="0">
                <a:solidFill>
                  <a:schemeClr val="accent3">
                    <a:lumMod val="75000"/>
                  </a:schemeClr>
                </a:solidFill>
              </a:rPr>
              <a:t>PROFITS</a:t>
            </a:r>
            <a:r>
              <a:rPr lang="en-US" sz="1800" dirty="0"/>
              <a:t> of the firm.</a:t>
            </a:r>
          </a:p>
        </p:txBody>
      </p:sp>
    </p:spTree>
    <p:custDataLst>
      <p:tags r:id="rId1"/>
    </p:custDataLst>
    <p:extLst>
      <p:ext uri="{BB962C8B-B14F-4D97-AF65-F5344CB8AC3E}">
        <p14:creationId xmlns:p14="http://schemas.microsoft.com/office/powerpoint/2010/main" val="1078310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67000" y="152400"/>
            <a:ext cx="8686800" cy="990600"/>
          </a:xfrm>
        </p:spPr>
        <p:txBody>
          <a:bodyPr>
            <a:noAutofit/>
          </a:bodyPr>
          <a:lstStyle/>
          <a:p>
            <a:r>
              <a:rPr lang="en-US" sz="2874" dirty="0"/>
              <a:t>Where do we see the IMPACT of Capital Budgeting Decisions???</a:t>
            </a:r>
          </a:p>
        </p:txBody>
      </p:sp>
      <p:sp>
        <p:nvSpPr>
          <p:cNvPr id="5" name="Content Placeholder 4"/>
          <p:cNvSpPr>
            <a:spLocks noGrp="1"/>
          </p:cNvSpPr>
          <p:nvPr>
            <p:ph idx="1"/>
          </p:nvPr>
        </p:nvSpPr>
        <p:spPr>
          <a:xfrm>
            <a:off x="2743200" y="1371600"/>
            <a:ext cx="7620000" cy="5257800"/>
          </a:xfrm>
          <a:solidFill>
            <a:schemeClr val="accent2">
              <a:lumMod val="20000"/>
              <a:lumOff val="80000"/>
            </a:schemeClr>
          </a:solidFill>
        </p:spPr>
        <p:txBody>
          <a:bodyPr>
            <a:noAutofit/>
          </a:bodyPr>
          <a:lstStyle/>
          <a:p>
            <a:pPr>
              <a:spcBef>
                <a:spcPts val="1800"/>
              </a:spcBef>
              <a:spcAft>
                <a:spcPts val="2400"/>
              </a:spcAft>
            </a:pPr>
            <a:r>
              <a:rPr lang="en-US" sz="2527" dirty="0"/>
              <a:t>… on the Assets side of the balance sheet – </a:t>
            </a:r>
            <a:r>
              <a:rPr lang="en-US" sz="2527" b="1" u="sng" dirty="0">
                <a:solidFill>
                  <a:schemeClr val="accent3">
                    <a:lumMod val="75000"/>
                  </a:schemeClr>
                </a:solidFill>
              </a:rPr>
              <a:t>FIXED ASSETS</a:t>
            </a:r>
            <a:r>
              <a:rPr lang="en-US" sz="2527" dirty="0"/>
              <a:t>.</a:t>
            </a:r>
            <a:endParaRPr lang="en-US" sz="2401" dirty="0"/>
          </a:p>
          <a:p>
            <a:pPr>
              <a:spcBef>
                <a:spcPts val="1800"/>
              </a:spcBef>
              <a:spcAft>
                <a:spcPts val="2400"/>
              </a:spcAft>
            </a:pPr>
            <a:r>
              <a:rPr lang="en-US" sz="2527" dirty="0"/>
              <a:t>… on </a:t>
            </a:r>
            <a:r>
              <a:rPr lang="en-US" sz="2527" b="1" u="sng" dirty="0">
                <a:solidFill>
                  <a:schemeClr val="accent3">
                    <a:lumMod val="75000"/>
                  </a:schemeClr>
                </a:solidFill>
              </a:rPr>
              <a:t>the CAPACITY </a:t>
            </a:r>
            <a:r>
              <a:rPr lang="en-US" sz="2527" dirty="0"/>
              <a:t>of the firm to do the business.</a:t>
            </a:r>
            <a:endParaRPr lang="en-US" sz="2401" dirty="0"/>
          </a:p>
          <a:p>
            <a:pPr>
              <a:spcBef>
                <a:spcPts val="1800"/>
              </a:spcBef>
              <a:spcAft>
                <a:spcPts val="2400"/>
              </a:spcAft>
            </a:pPr>
            <a:r>
              <a:rPr lang="en-US" sz="2527" dirty="0"/>
              <a:t>… on the </a:t>
            </a:r>
            <a:r>
              <a:rPr lang="en-US" sz="2527" b="1" u="sng" dirty="0">
                <a:solidFill>
                  <a:schemeClr val="accent3">
                    <a:lumMod val="75000"/>
                  </a:schemeClr>
                </a:solidFill>
              </a:rPr>
              <a:t>GROWTH</a:t>
            </a:r>
            <a:r>
              <a:rPr lang="en-US" sz="2527" dirty="0"/>
              <a:t> of the firm.</a:t>
            </a:r>
            <a:endParaRPr lang="en-US" sz="2401" dirty="0"/>
          </a:p>
          <a:p>
            <a:pPr>
              <a:spcBef>
                <a:spcPts val="1800"/>
              </a:spcBef>
              <a:spcAft>
                <a:spcPts val="2400"/>
              </a:spcAft>
            </a:pPr>
            <a:r>
              <a:rPr lang="en-US" sz="2527" dirty="0"/>
              <a:t>… on the </a:t>
            </a:r>
            <a:r>
              <a:rPr lang="en-US" sz="2527" b="1" u="sng" dirty="0">
                <a:solidFill>
                  <a:schemeClr val="accent3">
                    <a:lumMod val="75000"/>
                  </a:schemeClr>
                </a:solidFill>
              </a:rPr>
              <a:t>RISK</a:t>
            </a:r>
            <a:r>
              <a:rPr lang="en-US" sz="2527" dirty="0"/>
              <a:t> of the firm.</a:t>
            </a:r>
            <a:endParaRPr lang="en-US" sz="2401" dirty="0"/>
          </a:p>
          <a:p>
            <a:pPr>
              <a:spcBef>
                <a:spcPts val="1800"/>
              </a:spcBef>
              <a:spcAft>
                <a:spcPts val="2400"/>
              </a:spcAft>
            </a:pPr>
            <a:r>
              <a:rPr lang="en-US" sz="2527" dirty="0"/>
              <a:t>… on the </a:t>
            </a:r>
            <a:r>
              <a:rPr lang="en-US" sz="2527" b="1" u="sng" dirty="0">
                <a:solidFill>
                  <a:schemeClr val="accent3">
                    <a:lumMod val="75000"/>
                  </a:schemeClr>
                </a:solidFill>
              </a:rPr>
              <a:t>PROFITS</a:t>
            </a:r>
            <a:r>
              <a:rPr lang="en-US" sz="2527" dirty="0"/>
              <a:t> of the firm.</a:t>
            </a:r>
          </a:p>
        </p:txBody>
      </p:sp>
    </p:spTree>
    <p:custDataLst>
      <p:tags r:id="rId1"/>
    </p:custDataLst>
    <p:extLst>
      <p:ext uri="{BB962C8B-B14F-4D97-AF65-F5344CB8AC3E}">
        <p14:creationId xmlns:p14="http://schemas.microsoft.com/office/powerpoint/2010/main" val="3314902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438400" y="1143000"/>
            <a:ext cx="7543800" cy="5334000"/>
          </a:xfrm>
          <a:prstGeom prst="rect">
            <a:avLst/>
          </a:prstGeom>
          <a:noFill/>
        </p:spPr>
        <p:txBody>
          <a:bodyPr/>
          <a:lstStyle/>
          <a:p>
            <a:pPr marL="342900" indent="-342900" eaLnBrk="1" hangingPunct="1">
              <a:lnSpc>
                <a:spcPts val="4400"/>
              </a:lnSpc>
              <a:spcBef>
                <a:spcPct val="20000"/>
              </a:spcBef>
              <a:buFontTx/>
              <a:buChar char="•"/>
              <a:defRPr/>
            </a:pPr>
            <a:r>
              <a:rPr lang="en-US" sz="3200" kern="0" dirty="0">
                <a:solidFill>
                  <a:srgbClr val="002060"/>
                </a:solidFill>
                <a:effectLst>
                  <a:outerShdw blurRad="38100" dist="38100" dir="2700000" algn="tl">
                    <a:srgbClr val="000000">
                      <a:alpha val="43137"/>
                    </a:srgbClr>
                  </a:outerShdw>
                </a:effectLst>
                <a:latin typeface="Calibri" pitchFamily="34" charset="0"/>
                <a:cs typeface="Calibri" pitchFamily="34" charset="0"/>
              </a:rPr>
              <a:t>The phases of Capital Budgeting Process has the following phases:</a:t>
            </a:r>
          </a:p>
          <a:p>
            <a:pPr marL="742950" lvl="1" indent="-285750">
              <a:lnSpc>
                <a:spcPct val="150000"/>
              </a:lnSpc>
              <a:spcBef>
                <a:spcPct val="20000"/>
              </a:spcBef>
              <a:buFontTx/>
              <a:buChar char="–"/>
              <a:defRPr/>
            </a:pPr>
            <a:r>
              <a:rPr kumimoji="1" lang="en-US" sz="3200" kern="0" dirty="0">
                <a:solidFill>
                  <a:srgbClr val="7030A0"/>
                </a:solidFill>
                <a:effectLst>
                  <a:outerShdw blurRad="38100" dist="38100" dir="2700000" algn="tl">
                    <a:srgbClr val="000000">
                      <a:alpha val="43137"/>
                    </a:srgbClr>
                  </a:outerShdw>
                </a:effectLst>
                <a:latin typeface="Calibri" pitchFamily="34" charset="0"/>
                <a:cs typeface="Calibri" pitchFamily="34" charset="0"/>
              </a:rPr>
              <a:t>Identification, </a:t>
            </a:r>
          </a:p>
          <a:p>
            <a:pPr marL="742950" lvl="1" indent="-285750" eaLnBrk="1" hangingPunct="1">
              <a:lnSpc>
                <a:spcPct val="150000"/>
              </a:lnSpc>
              <a:spcBef>
                <a:spcPct val="20000"/>
              </a:spcBef>
              <a:buFontTx/>
              <a:buChar char="–"/>
              <a:defRPr/>
            </a:pPr>
            <a:r>
              <a:rPr lang="en-US" sz="3200" kern="0" dirty="0">
                <a:ln w="0"/>
                <a:effectLst>
                  <a:outerShdw blurRad="38100" dist="19050" dir="2700000" algn="tl" rotWithShape="0">
                    <a:schemeClr val="dk1">
                      <a:alpha val="40000"/>
                    </a:schemeClr>
                  </a:outerShdw>
                </a:effectLst>
                <a:latin typeface="Calibri" pitchFamily="34" charset="0"/>
                <a:cs typeface="Calibri" pitchFamily="34" charset="0"/>
              </a:rPr>
              <a:t>Development, </a:t>
            </a:r>
          </a:p>
          <a:p>
            <a:pPr marL="742950" lvl="1" indent="-285750" eaLnBrk="1" hangingPunct="1">
              <a:lnSpc>
                <a:spcPct val="150000"/>
              </a:lnSpc>
              <a:spcBef>
                <a:spcPct val="20000"/>
              </a:spcBef>
              <a:buFontTx/>
              <a:buChar char="–"/>
              <a:defRPr/>
            </a:pPr>
            <a:r>
              <a:rPr lang="en-US" sz="3200" kern="0" dirty="0">
                <a:solidFill>
                  <a:srgbClr val="7030A0"/>
                </a:solidFill>
                <a:effectLst>
                  <a:outerShdw blurRad="38100" dist="38100" dir="2700000" algn="tl">
                    <a:srgbClr val="000000">
                      <a:alpha val="43137"/>
                    </a:srgbClr>
                  </a:outerShdw>
                </a:effectLst>
                <a:latin typeface="Calibri" pitchFamily="34" charset="0"/>
                <a:cs typeface="Calibri" pitchFamily="34" charset="0"/>
              </a:rPr>
              <a:t>Selection, and </a:t>
            </a:r>
          </a:p>
          <a:p>
            <a:pPr marL="742950" lvl="1" indent="-285750" eaLnBrk="1" hangingPunct="1">
              <a:lnSpc>
                <a:spcPct val="150000"/>
              </a:lnSpc>
              <a:spcBef>
                <a:spcPct val="20000"/>
              </a:spcBef>
              <a:buFontTx/>
              <a:buChar char="–"/>
              <a:defRPr/>
            </a:pPr>
            <a:r>
              <a:rPr lang="en-US" sz="3200" kern="0" dirty="0">
                <a:ln w="0"/>
                <a:effectLst>
                  <a:outerShdw blurRad="38100" dist="19050" dir="2700000" algn="tl" rotWithShape="0">
                    <a:schemeClr val="dk1">
                      <a:alpha val="40000"/>
                    </a:schemeClr>
                  </a:outerShdw>
                </a:effectLst>
                <a:latin typeface="Calibri" pitchFamily="34" charset="0"/>
                <a:cs typeface="Calibri" pitchFamily="34" charset="0"/>
              </a:rPr>
              <a:t>Post-audit</a:t>
            </a:r>
          </a:p>
          <a:p>
            <a:pPr marL="742950" lvl="1" indent="-285750" eaLnBrk="1" hangingPunct="1">
              <a:lnSpc>
                <a:spcPct val="150000"/>
              </a:lnSpc>
              <a:spcBef>
                <a:spcPct val="20000"/>
              </a:spcBef>
              <a:buFontTx/>
              <a:buChar char="–"/>
              <a:defRPr/>
            </a:pPr>
            <a:endParaRPr lang="en-US" sz="2800" kern="0" dirty="0">
              <a:solidFill>
                <a:srgbClr val="7030A0"/>
              </a:solidFill>
              <a:effectLst>
                <a:outerShdw blurRad="38100" dist="38100" dir="2700000" algn="tl">
                  <a:srgbClr val="000000">
                    <a:alpha val="43137"/>
                  </a:srgbClr>
                </a:outerShdw>
              </a:effectLst>
              <a:latin typeface="Calibri" pitchFamily="34" charset="0"/>
              <a:cs typeface="Calibri" pitchFamily="34" charset="0"/>
            </a:endParaRPr>
          </a:p>
        </p:txBody>
      </p:sp>
      <p:sp>
        <p:nvSpPr>
          <p:cNvPr id="4" name="Rounded Rectangle 3"/>
          <p:cNvSpPr/>
          <p:nvPr/>
        </p:nvSpPr>
        <p:spPr bwMode="auto">
          <a:xfrm>
            <a:off x="3276600" y="4191000"/>
            <a:ext cx="1653250" cy="609600"/>
          </a:xfrm>
          <a:prstGeom prst="roundRect">
            <a:avLst/>
          </a:prstGeom>
          <a:solidFill>
            <a:srgbClr val="C00000">
              <a:alpha val="17000"/>
            </a:srgb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sz="1800">
              <a:solidFill>
                <a:prstClr val="black"/>
              </a:solidFill>
            </a:endParaRPr>
          </a:p>
        </p:txBody>
      </p:sp>
      <p:sp>
        <p:nvSpPr>
          <p:cNvPr id="7" name="Title 6"/>
          <p:cNvSpPr>
            <a:spLocks noGrp="1"/>
          </p:cNvSpPr>
          <p:nvPr>
            <p:ph type="title"/>
          </p:nvPr>
        </p:nvSpPr>
        <p:spPr/>
        <p:txBody>
          <a:bodyPr>
            <a:noAutofit/>
          </a:bodyPr>
          <a:lstStyle/>
          <a:p>
            <a:r>
              <a:rPr lang="en-US"/>
              <a:t>Capital Budgeting Process</a:t>
            </a:r>
          </a:p>
        </p:txBody>
      </p:sp>
    </p:spTree>
    <p:custDataLst>
      <p:tags r:id="rId1"/>
    </p:custDataLst>
    <p:extLst>
      <p:ext uri="{BB962C8B-B14F-4D97-AF65-F5344CB8AC3E}">
        <p14:creationId xmlns:p14="http://schemas.microsoft.com/office/powerpoint/2010/main" val="11775344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35" presetClass="emph" presetSubtype="0" repeatCount="5000" fill="hold" nodeType="afterEffect">
                                  <p:stCondLst>
                                    <p:cond delay="0"/>
                                  </p:stCondLst>
                                  <p:childTnLst>
                                    <p:anim calcmode="discrete" valueType="str">
                                      <p:cBhvr>
                                        <p:cTn id="11"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8"/>
          <p:cNvSpPr>
            <a:spLocks noChangeArrowheads="1"/>
          </p:cNvSpPr>
          <p:nvPr/>
        </p:nvSpPr>
        <p:spPr bwMode="auto">
          <a:xfrm>
            <a:off x="2110740" y="4038600"/>
            <a:ext cx="5791200" cy="533400"/>
          </a:xfrm>
          <a:prstGeom prst="rect">
            <a:avLst/>
          </a:prstGeom>
          <a:solidFill>
            <a:schemeClr val="accent3">
              <a:lumMod val="50000"/>
            </a:schemeClr>
          </a:solidFill>
          <a:ln w="9525">
            <a:solidFill>
              <a:srgbClr val="990000"/>
            </a:solidFill>
            <a:miter lim="800000"/>
            <a:headEnd/>
            <a:tailEnd/>
          </a:ln>
        </p:spPr>
        <p:txBody>
          <a:bodyPr wrap="none" anchor="ctr"/>
          <a:lstStyle/>
          <a:p>
            <a:pPr>
              <a:defRPr/>
            </a:pPr>
            <a:endParaRPr kumimoji="1" lang="en-US">
              <a:solidFill>
                <a:prstClr val="black"/>
              </a:solidFill>
            </a:endParaRPr>
          </a:p>
        </p:txBody>
      </p:sp>
      <p:sp>
        <p:nvSpPr>
          <p:cNvPr id="4" name="Rectangle 7"/>
          <p:cNvSpPr>
            <a:spLocks noChangeArrowheads="1"/>
          </p:cNvSpPr>
          <p:nvPr/>
        </p:nvSpPr>
        <p:spPr bwMode="auto">
          <a:xfrm>
            <a:off x="2110740" y="3093244"/>
            <a:ext cx="5791200" cy="640080"/>
          </a:xfrm>
          <a:prstGeom prst="rect">
            <a:avLst/>
          </a:prstGeom>
          <a:solidFill>
            <a:srgbClr val="002060"/>
          </a:solidFill>
          <a:ln w="9525">
            <a:solidFill>
              <a:srgbClr val="0000FF"/>
            </a:solidFill>
            <a:miter lim="800000"/>
            <a:headEnd/>
            <a:tailEnd/>
          </a:ln>
        </p:spPr>
        <p:txBody>
          <a:bodyPr wrap="none" anchor="ctr"/>
          <a:lstStyle/>
          <a:p>
            <a:pPr>
              <a:defRPr/>
            </a:pPr>
            <a:endParaRPr kumimoji="1" lang="en-US">
              <a:solidFill>
                <a:prstClr val="black"/>
              </a:solidFill>
            </a:endParaRPr>
          </a:p>
        </p:txBody>
      </p:sp>
      <p:sp>
        <p:nvSpPr>
          <p:cNvPr id="6" name="Rectangle 5"/>
          <p:cNvSpPr>
            <a:spLocks noChangeArrowheads="1"/>
          </p:cNvSpPr>
          <p:nvPr/>
        </p:nvSpPr>
        <p:spPr bwMode="auto">
          <a:xfrm>
            <a:off x="2110740" y="1198817"/>
            <a:ext cx="5791200" cy="640080"/>
          </a:xfrm>
          <a:prstGeom prst="rect">
            <a:avLst/>
          </a:prstGeom>
          <a:solidFill>
            <a:schemeClr val="tx1"/>
          </a:solidFill>
          <a:ln w="9525">
            <a:solidFill>
              <a:schemeClr val="tx1"/>
            </a:solidFill>
            <a:miter lim="800000"/>
            <a:headEnd/>
            <a:tailEnd/>
          </a:ln>
        </p:spPr>
        <p:txBody>
          <a:bodyPr wrap="none" anchor="ctr"/>
          <a:lstStyle/>
          <a:p>
            <a:pPr>
              <a:defRPr/>
            </a:pPr>
            <a:endParaRPr kumimoji="1" lang="en-US">
              <a:solidFill>
                <a:prstClr val="black"/>
              </a:solidFill>
            </a:endParaRPr>
          </a:p>
        </p:txBody>
      </p:sp>
      <p:sp>
        <p:nvSpPr>
          <p:cNvPr id="5" name="Rectangle 6"/>
          <p:cNvSpPr>
            <a:spLocks noChangeArrowheads="1"/>
          </p:cNvSpPr>
          <p:nvPr/>
        </p:nvSpPr>
        <p:spPr bwMode="auto">
          <a:xfrm>
            <a:off x="2110740" y="2122837"/>
            <a:ext cx="5791200" cy="640080"/>
          </a:xfrm>
          <a:prstGeom prst="rect">
            <a:avLst/>
          </a:prstGeom>
          <a:solidFill>
            <a:schemeClr val="tx2">
              <a:lumMod val="75000"/>
            </a:schemeClr>
          </a:solidFill>
          <a:ln w="9525">
            <a:solidFill>
              <a:srgbClr val="990000"/>
            </a:solidFill>
            <a:miter lim="800000"/>
            <a:headEnd/>
            <a:tailEnd/>
          </a:ln>
        </p:spPr>
        <p:txBody>
          <a:bodyPr wrap="none" anchor="ctr"/>
          <a:lstStyle/>
          <a:p>
            <a:pPr>
              <a:defRPr/>
            </a:pPr>
            <a:endParaRPr kumimoji="1" lang="en-US">
              <a:solidFill>
                <a:prstClr val="black"/>
              </a:solidFill>
            </a:endParaRPr>
          </a:p>
        </p:txBody>
      </p:sp>
      <p:sp>
        <p:nvSpPr>
          <p:cNvPr id="9" name="AutoShape 4"/>
          <p:cNvSpPr>
            <a:spLocks noChangeArrowheads="1"/>
          </p:cNvSpPr>
          <p:nvPr/>
        </p:nvSpPr>
        <p:spPr bwMode="auto">
          <a:xfrm>
            <a:off x="5349240" y="5029200"/>
            <a:ext cx="5105400" cy="1556005"/>
          </a:xfrm>
          <a:prstGeom prst="rightArrow">
            <a:avLst>
              <a:gd name="adj1" fmla="val 50000"/>
              <a:gd name="adj2" fmla="val 64423"/>
            </a:avLst>
          </a:prstGeom>
          <a:solidFill>
            <a:schemeClr val="accent1"/>
          </a:solidFill>
          <a:ln w="19050">
            <a:solidFill>
              <a:schemeClr val="tx1"/>
            </a:solidFill>
            <a:miter lim="800000"/>
            <a:headEnd/>
            <a:tailEnd/>
          </a:ln>
        </p:spPr>
        <p:txBody>
          <a:bodyPr anchor="ctr"/>
          <a:lstStyle/>
          <a:p>
            <a:pPr algn="ctr">
              <a:defRPr/>
            </a:pPr>
            <a:r>
              <a:rPr kumimoji="1" lang="en-US" sz="2200" dirty="0">
                <a:solidFill>
                  <a:srgbClr val="FFFFFF"/>
                </a:solidFill>
                <a:latin typeface="Segoe UI Symbol" panose="020B0502040204020203" pitchFamily="34" charset="0"/>
                <a:ea typeface="Segoe UI Symbol" panose="020B0502040204020203" pitchFamily="34" charset="0"/>
              </a:rPr>
              <a:t>We shall discuss them one by one.</a:t>
            </a:r>
          </a:p>
        </p:txBody>
      </p:sp>
      <p:sp>
        <p:nvSpPr>
          <p:cNvPr id="7" name="Title 6"/>
          <p:cNvSpPr>
            <a:spLocks noGrp="1"/>
          </p:cNvSpPr>
          <p:nvPr>
            <p:ph type="title"/>
          </p:nvPr>
        </p:nvSpPr>
        <p:spPr>
          <a:xfrm>
            <a:off x="1548384" y="25160"/>
            <a:ext cx="6781800" cy="1008112"/>
          </a:xfrm>
        </p:spPr>
        <p:txBody>
          <a:bodyPr>
            <a:noAutofit/>
          </a:bodyPr>
          <a:lstStyle/>
          <a:p>
            <a:r>
              <a:rPr lang="en-US" sz="2874" dirty="0"/>
              <a:t>Proper Evaluation of Capital Budgeting Decisions requires…</a:t>
            </a:r>
          </a:p>
        </p:txBody>
      </p:sp>
      <p:sp>
        <p:nvSpPr>
          <p:cNvPr id="8" name="Rectangle 3"/>
          <p:cNvSpPr txBox="1">
            <a:spLocks noChangeArrowheads="1"/>
          </p:cNvSpPr>
          <p:nvPr/>
        </p:nvSpPr>
        <p:spPr>
          <a:xfrm>
            <a:off x="1752600" y="1162241"/>
            <a:ext cx="6800088" cy="5257800"/>
          </a:xfrm>
          <a:prstGeom prst="rect">
            <a:avLst/>
          </a:prstGeom>
        </p:spPr>
        <p:txBody>
          <a:bodyPr/>
          <a:lstStyle/>
          <a:p>
            <a:pPr marL="342900" indent="-342900" eaLnBrk="1" hangingPunct="1">
              <a:lnSpc>
                <a:spcPct val="90000"/>
              </a:lnSpc>
              <a:spcBef>
                <a:spcPts val="1200"/>
              </a:spcBef>
              <a:spcAft>
                <a:spcPts val="1200"/>
              </a:spcAft>
              <a:buFontTx/>
              <a:buChar char="•"/>
              <a:defRPr/>
            </a:pPr>
            <a:r>
              <a:rPr lang="en-US" kern="0" dirty="0">
                <a:solidFill>
                  <a:prstClr val="white"/>
                </a:solidFill>
                <a:latin typeface="Consolas" panose="020B0609020204030204" pitchFamily="49" charset="0"/>
                <a:cs typeface="Calibri" pitchFamily="34" charset="0"/>
              </a:rPr>
              <a:t>One, proper estimation of cash outlays. </a:t>
            </a:r>
          </a:p>
          <a:p>
            <a:pPr marL="342900" indent="-342900" eaLnBrk="1" hangingPunct="1">
              <a:lnSpc>
                <a:spcPct val="90000"/>
              </a:lnSpc>
              <a:spcBef>
                <a:spcPts val="1200"/>
              </a:spcBef>
              <a:spcAft>
                <a:spcPts val="1200"/>
              </a:spcAft>
              <a:buFontTx/>
              <a:buChar char="•"/>
              <a:defRPr/>
            </a:pPr>
            <a:r>
              <a:rPr lang="en-US" kern="0" dirty="0">
                <a:solidFill>
                  <a:prstClr val="white"/>
                </a:solidFill>
                <a:latin typeface="Consolas" panose="020B0609020204030204" pitchFamily="49" charset="0"/>
                <a:cs typeface="Calibri" pitchFamily="34" charset="0"/>
              </a:rPr>
              <a:t>Second, proper estimation of subsequent cash flows.</a:t>
            </a:r>
          </a:p>
          <a:p>
            <a:pPr marL="342900" indent="-342900" eaLnBrk="1" hangingPunct="1">
              <a:lnSpc>
                <a:spcPct val="90000"/>
              </a:lnSpc>
              <a:spcBef>
                <a:spcPts val="1200"/>
              </a:spcBef>
              <a:spcAft>
                <a:spcPts val="1200"/>
              </a:spcAft>
              <a:buFontTx/>
              <a:buChar char="•"/>
              <a:defRPr/>
            </a:pPr>
            <a:r>
              <a:rPr lang="en-US" kern="0" dirty="0">
                <a:solidFill>
                  <a:prstClr val="white"/>
                </a:solidFill>
                <a:latin typeface="Consolas" panose="020B0609020204030204" pitchFamily="49" charset="0"/>
                <a:cs typeface="Calibri" pitchFamily="34" charset="0"/>
              </a:rPr>
              <a:t>Third, proper choice of selection criteria.</a:t>
            </a:r>
          </a:p>
          <a:p>
            <a:pPr marL="342900" indent="-342900" eaLnBrk="1" hangingPunct="1">
              <a:lnSpc>
                <a:spcPct val="90000"/>
              </a:lnSpc>
              <a:spcBef>
                <a:spcPts val="1200"/>
              </a:spcBef>
              <a:spcAft>
                <a:spcPts val="1200"/>
              </a:spcAft>
              <a:buFontTx/>
              <a:buChar char="•"/>
              <a:defRPr/>
            </a:pPr>
            <a:r>
              <a:rPr lang="en-US" kern="0" dirty="0">
                <a:solidFill>
                  <a:prstClr val="white"/>
                </a:solidFill>
                <a:latin typeface="Consolas" panose="020B0609020204030204" pitchFamily="49" charset="0"/>
                <a:cs typeface="Calibri" pitchFamily="34" charset="0"/>
              </a:rPr>
              <a:t>Fourth, proper evaluation of risk. </a:t>
            </a:r>
          </a:p>
        </p:txBody>
      </p:sp>
    </p:spTree>
    <p:custDataLst>
      <p:tags r:id="rId1"/>
    </p:custDataLst>
    <p:extLst>
      <p:ext uri="{BB962C8B-B14F-4D97-AF65-F5344CB8AC3E}">
        <p14:creationId xmlns:p14="http://schemas.microsoft.com/office/powerpoint/2010/main" val="3344977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to="" calcmode="lin" valueType="num">
                                      <p:cBhvr>
                                        <p:cTn id="7" dur="1" fill="hold"/>
                                        <p:tgtEl>
                                          <p:spTgt spid="8">
                                            <p:txEl>
                                              <p:pRg st="0" end="0"/>
                                            </p:txEl>
                                          </p:spTgt>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 to="" calcmode="lin" valueType="num">
                                      <p:cBhvr>
                                        <p:cTn id="10" dur="1" fill="hold"/>
                                        <p:tgtEl>
                                          <p:spTgt spid="8">
                                            <p:txEl>
                                              <p:pRg st="1" end="1"/>
                                            </p:txEl>
                                          </p:spTgt>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to="" calcmode="lin" valueType="num">
                                      <p:cBhvr>
                                        <p:cTn id="13" dur="1" fill="hold"/>
                                        <p:tgtEl>
                                          <p:spTgt spid="8">
                                            <p:txEl>
                                              <p:pRg st="2" end="2"/>
                                            </p:txEl>
                                          </p:spTgt>
                                        </p:tgtEl>
                                        <p:attrNameLst>
                                          <p:attrName/>
                                        </p:attrNameLst>
                                      </p:cBhvr>
                                    </p:anim>
                                  </p:childTnLst>
                                </p:cTn>
                              </p:par>
                              <p:par>
                                <p:cTn id="14" presetID="24"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 to="" calcmode="lin" valueType="num">
                                      <p:cBhvr>
                                        <p:cTn id="16" dur="1" fill="hold"/>
                                        <p:tgtEl>
                                          <p:spTgt spid="8">
                                            <p:txEl>
                                              <p:pRg st="3" end="3"/>
                                            </p:txEl>
                                          </p:spTgt>
                                        </p:tgtEl>
                                        <p:attrNameLst>
                                          <p:attrName/>
                                        </p:attrNameLst>
                                      </p:cBhvr>
                                    </p:anim>
                                  </p:childTnLst>
                                </p:cTn>
                              </p:par>
                            </p:childTnLst>
                          </p:cTn>
                        </p:par>
                        <p:par>
                          <p:cTn id="17" fill="hold">
                            <p:stCondLst>
                              <p:cond delay="0"/>
                            </p:stCondLst>
                            <p:childTnLst>
                              <p:par>
                                <p:cTn id="18" presetID="53"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par>
                          <p:cTn id="23" fill="hold">
                            <p:stCondLst>
                              <p:cond delay="500"/>
                            </p:stCondLst>
                            <p:childTnLst>
                              <p:par>
                                <p:cTn id="24" presetID="35" presetClass="emph" presetSubtype="0" repeatCount="5000" fill="hold" nodeType="afterEffect">
                                  <p:stCondLst>
                                    <p:cond delay="0"/>
                                  </p:stCondLst>
                                  <p:childTnLst>
                                    <p:anim calcmode="discrete" valueType="str">
                                      <p:cBhvr>
                                        <p:cTn id="25" dur="1000" fill="hold"/>
                                        <p:tgtEl>
                                          <p:spTgt spid="6"/>
                                        </p:tgtEl>
                                        <p:attrNameLst>
                                          <p:attrName>style.visibility</p:attrName>
                                        </p:attrNameLst>
                                      </p:cBhvr>
                                      <p:tavLst>
                                        <p:tav tm="0">
                                          <p:val>
                                            <p:strVal val="hidden"/>
                                          </p:val>
                                        </p:tav>
                                        <p:tav tm="50000">
                                          <p:val>
                                            <p:strVal val="visible"/>
                                          </p:val>
                                        </p:tav>
                                      </p:tavLst>
                                    </p:anim>
                                  </p:childTnLst>
                                </p:cTn>
                              </p:par>
                            </p:childTnLst>
                          </p:cTn>
                        </p:par>
                        <p:par>
                          <p:cTn id="26" fill="hold">
                            <p:stCondLst>
                              <p:cond delay="5500"/>
                            </p:stCondLst>
                            <p:childTnLst>
                              <p:par>
                                <p:cTn id="27" presetID="53"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par>
                          <p:cTn id="32" fill="hold">
                            <p:stCondLst>
                              <p:cond delay="6000"/>
                            </p:stCondLst>
                            <p:childTnLst>
                              <p:par>
                                <p:cTn id="33" presetID="35" presetClass="emph" presetSubtype="0" repeatCount="5000" fill="hold" nodeType="afterEffect">
                                  <p:stCondLst>
                                    <p:cond delay="0"/>
                                  </p:stCondLst>
                                  <p:childTnLst>
                                    <p:anim calcmode="discrete" valueType="str">
                                      <p:cBhvr>
                                        <p:cTn id="34" dur="1000" fill="hold"/>
                                        <p:tgtEl>
                                          <p:spTgt spid="5"/>
                                        </p:tgtEl>
                                        <p:attrNameLst>
                                          <p:attrName>style.visibility</p:attrName>
                                        </p:attrNameLst>
                                      </p:cBhvr>
                                      <p:tavLst>
                                        <p:tav tm="0">
                                          <p:val>
                                            <p:strVal val="hidden"/>
                                          </p:val>
                                        </p:tav>
                                        <p:tav tm="50000">
                                          <p:val>
                                            <p:strVal val="visible"/>
                                          </p:val>
                                        </p:tav>
                                      </p:tavLst>
                                    </p:anim>
                                  </p:childTnLst>
                                </p:cTn>
                              </p:par>
                            </p:childTnLst>
                          </p:cTn>
                        </p:par>
                        <p:par>
                          <p:cTn id="35" fill="hold">
                            <p:stCondLst>
                              <p:cond delay="11000"/>
                            </p:stCondLst>
                            <p:childTnLst>
                              <p:par>
                                <p:cTn id="36" presetID="53" presetClass="entr" presetSubtype="0"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500" fill="hold"/>
                                        <p:tgtEl>
                                          <p:spTgt spid="4"/>
                                        </p:tgtEl>
                                        <p:attrNameLst>
                                          <p:attrName>ppt_w</p:attrName>
                                        </p:attrNameLst>
                                      </p:cBhvr>
                                      <p:tavLst>
                                        <p:tav tm="0">
                                          <p:val>
                                            <p:fltVal val="0"/>
                                          </p:val>
                                        </p:tav>
                                        <p:tav tm="100000">
                                          <p:val>
                                            <p:strVal val="#ppt_w"/>
                                          </p:val>
                                        </p:tav>
                                      </p:tavLst>
                                    </p:anim>
                                    <p:anim calcmode="lin" valueType="num">
                                      <p:cBhvr>
                                        <p:cTn id="39" dur="500" fill="hold"/>
                                        <p:tgtEl>
                                          <p:spTgt spid="4"/>
                                        </p:tgtEl>
                                        <p:attrNameLst>
                                          <p:attrName>ppt_h</p:attrName>
                                        </p:attrNameLst>
                                      </p:cBhvr>
                                      <p:tavLst>
                                        <p:tav tm="0">
                                          <p:val>
                                            <p:fltVal val="0"/>
                                          </p:val>
                                        </p:tav>
                                        <p:tav tm="100000">
                                          <p:val>
                                            <p:strVal val="#ppt_h"/>
                                          </p:val>
                                        </p:tav>
                                      </p:tavLst>
                                    </p:anim>
                                    <p:animEffect transition="in" filter="fade">
                                      <p:cBhvr>
                                        <p:cTn id="40" dur="500"/>
                                        <p:tgtEl>
                                          <p:spTgt spid="4"/>
                                        </p:tgtEl>
                                      </p:cBhvr>
                                    </p:animEffect>
                                  </p:childTnLst>
                                </p:cTn>
                              </p:par>
                            </p:childTnLst>
                          </p:cTn>
                        </p:par>
                        <p:par>
                          <p:cTn id="41" fill="hold">
                            <p:stCondLst>
                              <p:cond delay="11500"/>
                            </p:stCondLst>
                            <p:childTnLst>
                              <p:par>
                                <p:cTn id="42" presetID="35" presetClass="emph" presetSubtype="0" repeatCount="5000" fill="hold" nodeType="afterEffect">
                                  <p:stCondLst>
                                    <p:cond delay="0"/>
                                  </p:stCondLst>
                                  <p:childTnLst>
                                    <p:anim calcmode="discrete" valueType="str">
                                      <p:cBhvr>
                                        <p:cTn id="43" dur="1000" fill="hold"/>
                                        <p:tgtEl>
                                          <p:spTgt spid="4"/>
                                        </p:tgtEl>
                                        <p:attrNameLst>
                                          <p:attrName>style.visibility</p:attrName>
                                        </p:attrNameLst>
                                      </p:cBhvr>
                                      <p:tavLst>
                                        <p:tav tm="0">
                                          <p:val>
                                            <p:strVal val="hidden"/>
                                          </p:val>
                                        </p:tav>
                                        <p:tav tm="50000">
                                          <p:val>
                                            <p:strVal val="visible"/>
                                          </p:val>
                                        </p:tav>
                                      </p:tavLst>
                                    </p:anim>
                                  </p:childTnLst>
                                </p:cTn>
                              </p:par>
                            </p:childTnLst>
                          </p:cTn>
                        </p:par>
                        <p:par>
                          <p:cTn id="44" fill="hold">
                            <p:stCondLst>
                              <p:cond delay="16500"/>
                            </p:stCondLst>
                            <p:childTnLst>
                              <p:par>
                                <p:cTn id="45" presetID="53" presetClass="entr" presetSubtype="0"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p:cTn id="47" dur="500" fill="hold"/>
                                        <p:tgtEl>
                                          <p:spTgt spid="3"/>
                                        </p:tgtEl>
                                        <p:attrNameLst>
                                          <p:attrName>ppt_w</p:attrName>
                                        </p:attrNameLst>
                                      </p:cBhvr>
                                      <p:tavLst>
                                        <p:tav tm="0">
                                          <p:val>
                                            <p:fltVal val="0"/>
                                          </p:val>
                                        </p:tav>
                                        <p:tav tm="100000">
                                          <p:val>
                                            <p:strVal val="#ppt_w"/>
                                          </p:val>
                                        </p:tav>
                                      </p:tavLst>
                                    </p:anim>
                                    <p:anim calcmode="lin" valueType="num">
                                      <p:cBhvr>
                                        <p:cTn id="48" dur="500" fill="hold"/>
                                        <p:tgtEl>
                                          <p:spTgt spid="3"/>
                                        </p:tgtEl>
                                        <p:attrNameLst>
                                          <p:attrName>ppt_h</p:attrName>
                                        </p:attrNameLst>
                                      </p:cBhvr>
                                      <p:tavLst>
                                        <p:tav tm="0">
                                          <p:val>
                                            <p:fltVal val="0"/>
                                          </p:val>
                                        </p:tav>
                                        <p:tav tm="100000">
                                          <p:val>
                                            <p:strVal val="#ppt_h"/>
                                          </p:val>
                                        </p:tav>
                                      </p:tavLst>
                                    </p:anim>
                                    <p:animEffect transition="in" filter="fade">
                                      <p:cBhvr>
                                        <p:cTn id="49" dur="500"/>
                                        <p:tgtEl>
                                          <p:spTgt spid="3"/>
                                        </p:tgtEl>
                                      </p:cBhvr>
                                    </p:animEffect>
                                  </p:childTnLst>
                                </p:cTn>
                              </p:par>
                            </p:childTnLst>
                          </p:cTn>
                        </p:par>
                        <p:par>
                          <p:cTn id="50" fill="hold">
                            <p:stCondLst>
                              <p:cond delay="17000"/>
                            </p:stCondLst>
                            <p:childTnLst>
                              <p:par>
                                <p:cTn id="51" presetID="35" presetClass="emph" presetSubtype="0" repeatCount="5000" fill="hold" nodeType="afterEffect">
                                  <p:stCondLst>
                                    <p:cond delay="0"/>
                                  </p:stCondLst>
                                  <p:childTnLst>
                                    <p:anim calcmode="discrete" valueType="str">
                                      <p:cBhvr>
                                        <p:cTn id="52" dur="1000" fill="hold"/>
                                        <p:tgtEl>
                                          <p:spTgt spid="3"/>
                                        </p:tgtEl>
                                        <p:attrNameLst>
                                          <p:attrName>style.visibility</p:attrName>
                                        </p:attrNameLst>
                                      </p:cBhvr>
                                      <p:tavLst>
                                        <p:tav tm="0">
                                          <p:val>
                                            <p:strVal val="hidden"/>
                                          </p:val>
                                        </p:tav>
                                        <p:tav tm="50000">
                                          <p:val>
                                            <p:strVal val="visible"/>
                                          </p:val>
                                        </p:tav>
                                      </p:tavLst>
                                    </p:anim>
                                  </p:childTnLst>
                                </p:cTn>
                              </p:par>
                            </p:childTnLst>
                          </p:cTn>
                        </p:par>
                        <p:par>
                          <p:cTn id="53" fill="hold">
                            <p:stCondLst>
                              <p:cond delay="22000"/>
                            </p:stCondLst>
                            <p:childTnLst>
                              <p:par>
                                <p:cTn id="54" presetID="24" presetClass="entr" presetSubtype="0" fill="hold" nodeType="afterEffect">
                                  <p:stCondLst>
                                    <p:cond delay="0"/>
                                  </p:stCondLst>
                                  <p:childTnLst>
                                    <p:set>
                                      <p:cBhvr>
                                        <p:cTn id="55" dur="1" fill="hold">
                                          <p:stCondLst>
                                            <p:cond delay="0"/>
                                          </p:stCondLst>
                                        </p:cTn>
                                        <p:tgtEl>
                                          <p:spTgt spid="9"/>
                                        </p:tgtEl>
                                        <p:attrNameLst>
                                          <p:attrName>style.visibility</p:attrName>
                                        </p:attrNameLst>
                                      </p:cBhvr>
                                      <p:to>
                                        <p:strVal val="visible"/>
                                      </p:to>
                                    </p:set>
                                    <p:anim to="" calcmode="lin" valueType="num">
                                      <p:cBhvr>
                                        <p:cTn id="56" dur="1" fill="hold"/>
                                        <p:tgtEl>
                                          <p:spTgt spid="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1600200" y="-76200"/>
            <a:ext cx="7378700" cy="1143000"/>
          </a:xfrm>
        </p:spPr>
        <p:txBody>
          <a:bodyPr/>
          <a:lstStyle/>
          <a:p>
            <a:pPr eaLnBrk="1" hangingPunct="1">
              <a:lnSpc>
                <a:spcPct val="90000"/>
              </a:lnSpc>
            </a:pPr>
            <a:r>
              <a:rPr lang="en-US" sz="3600" dirty="0"/>
              <a:t>First, estimation of the initial cash outlays…</a:t>
            </a:r>
          </a:p>
        </p:txBody>
      </p:sp>
      <p:pic>
        <p:nvPicPr>
          <p:cNvPr id="95235" name="Picture 3" descr="UPARROWS"/>
          <p:cNvPicPr>
            <a:picLocks noGrp="1" noChangeAspect="1" noChangeArrowheads="1"/>
          </p:cNvPicPr>
          <p:nvPr>
            <p:ph idx="1"/>
          </p:nvPr>
        </p:nvPicPr>
        <p:blipFill>
          <a:blip r:embed="rId2">
            <a:duotone>
              <a:prstClr val="black"/>
              <a:srgbClr val="D9C3A5">
                <a:tint val="50000"/>
                <a:satMod val="180000"/>
              </a:srgbClr>
            </a:duotone>
          </a:blip>
          <a:srcRect/>
          <a:stretch>
            <a:fillRect/>
          </a:stretch>
        </p:blipFill>
        <p:spPr>
          <a:xfrm rot="5400000">
            <a:off x="6045200" y="1498600"/>
            <a:ext cx="2006600" cy="6781800"/>
          </a:xfrm>
          <a:noFill/>
        </p:spPr>
      </p:pic>
    </p:spTree>
    <p:extLst>
      <p:ext uri="{BB962C8B-B14F-4D97-AF65-F5344CB8AC3E}">
        <p14:creationId xmlns:p14="http://schemas.microsoft.com/office/powerpoint/2010/main" val="31286903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noFill/>
        </p:spPr>
        <p:txBody>
          <a:bodyPr/>
          <a:lstStyle/>
          <a:p>
            <a:pPr eaLnBrk="1" hangingPunct="1"/>
            <a:r>
              <a:rPr lang="en-US" dirty="0"/>
              <a:t>Please Note that …</a:t>
            </a:r>
          </a:p>
        </p:txBody>
      </p:sp>
      <p:sp>
        <p:nvSpPr>
          <p:cNvPr id="65539" name="Rectangle 3"/>
          <p:cNvSpPr>
            <a:spLocks noGrp="1" noChangeArrowheads="1"/>
          </p:cNvSpPr>
          <p:nvPr>
            <p:ph idx="1"/>
          </p:nvPr>
        </p:nvSpPr>
        <p:spPr/>
        <p:txBody>
          <a:bodyPr/>
          <a:lstStyle/>
          <a:p>
            <a:pPr eaLnBrk="1" hangingPunct="1">
              <a:lnSpc>
                <a:spcPct val="150000"/>
              </a:lnSpc>
              <a:defRPr/>
            </a:pPr>
            <a:r>
              <a:rPr lang="en-US" sz="3200" dirty="0"/>
              <a:t>We have to determine only … </a:t>
            </a:r>
            <a:r>
              <a:rPr lang="en-US" sz="3200" b="1" u="sng" dirty="0">
                <a:solidFill>
                  <a:srgbClr val="003300"/>
                </a:solidFill>
                <a:effectLst>
                  <a:outerShdw blurRad="38100" dist="38100" dir="2700000" algn="tl">
                    <a:srgbClr val="C0C0C0"/>
                  </a:outerShdw>
                </a:effectLst>
              </a:rPr>
              <a:t>INCREMENTAL CASH FLOWS</a:t>
            </a:r>
            <a:r>
              <a:rPr lang="en-US" sz="3200" dirty="0"/>
              <a:t>.</a:t>
            </a:r>
          </a:p>
          <a:p>
            <a:pPr eaLnBrk="1" hangingPunct="1">
              <a:lnSpc>
                <a:spcPct val="150000"/>
              </a:lnSpc>
              <a:defRPr/>
            </a:pPr>
            <a:endParaRPr lang="en-US" sz="3200" dirty="0"/>
          </a:p>
          <a:p>
            <a:pPr>
              <a:lnSpc>
                <a:spcPct val="150000"/>
              </a:lnSpc>
              <a:defRPr/>
            </a:pPr>
            <a:r>
              <a:rPr lang="en-US" sz="3200" dirty="0"/>
              <a:t>We have to determine only … </a:t>
            </a:r>
            <a:r>
              <a:rPr lang="en-US" sz="3200" b="1" u="sng" dirty="0">
                <a:solidFill>
                  <a:srgbClr val="660066"/>
                </a:solidFill>
                <a:effectLst>
                  <a:outerShdw blurRad="38100" dist="38100" dir="2700000" algn="tl">
                    <a:srgbClr val="C0C0C0"/>
                  </a:outerShdw>
                </a:effectLst>
              </a:rPr>
              <a:t>RELEVANT CASH FLOWS</a:t>
            </a:r>
            <a:r>
              <a:rPr lang="en-US" sz="3200" dirty="0"/>
              <a:t>.</a:t>
            </a:r>
          </a:p>
        </p:txBody>
      </p:sp>
    </p:spTree>
    <p:extLst>
      <p:ext uri="{BB962C8B-B14F-4D97-AF65-F5344CB8AC3E}">
        <p14:creationId xmlns:p14="http://schemas.microsoft.com/office/powerpoint/2010/main" val="3768561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52400"/>
            <a:ext cx="7378700" cy="1143000"/>
          </a:xfrm>
        </p:spPr>
        <p:txBody>
          <a:bodyPr/>
          <a:lstStyle/>
          <a:p>
            <a:r>
              <a:rPr lang="en-US" altLang="ko-KR" sz="3600" dirty="0"/>
              <a:t>Please remember the basic Principles of cash flows estimation</a:t>
            </a:r>
            <a:endParaRPr lang="ko-KR" altLang="en-US" sz="36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63645030"/>
              </p:ext>
            </p:extLst>
          </p:nvPr>
        </p:nvGraphicFramePr>
        <p:xfrm>
          <a:off x="1828800" y="1143000"/>
          <a:ext cx="80010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51396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4">
                                            <p:graphicEl>
                                              <a:dgm id="{7C8E1564-BDB8-4FDC-83C0-82314EDB9F37}"/>
                                            </p:graphicEl>
                                          </p:spTgt>
                                        </p:tgtEl>
                                        <p:attrNameLst>
                                          <p:attrName>style.visibility</p:attrName>
                                        </p:attrNameLst>
                                      </p:cBhvr>
                                      <p:to>
                                        <p:strVal val="visible"/>
                                      </p:to>
                                    </p:set>
                                    <p:animEffect transition="in" filter="wipe(left)">
                                      <p:cBhvr>
                                        <p:cTn id="7" dur="500"/>
                                        <p:tgtEl>
                                          <p:spTgt spid="4">
                                            <p:graphicEl>
                                              <a:dgm id="{7C8E1564-BDB8-4FDC-83C0-82314EDB9F37}"/>
                                            </p:graphicEl>
                                          </p:spTgt>
                                        </p:tgtEl>
                                      </p:cBhvr>
                                    </p:animEffect>
                                  </p:childTnLst>
                                </p:cTn>
                              </p:par>
                            </p:childTnLst>
                          </p:cTn>
                        </p:par>
                        <p:par>
                          <p:cTn id="8" fill="hold">
                            <p:stCondLst>
                              <p:cond delay="750"/>
                            </p:stCondLst>
                            <p:childTnLst>
                              <p:par>
                                <p:cTn id="9" presetID="22" presetClass="entr" presetSubtype="8" fill="hold" grpId="0" nodeType="afterEffect">
                                  <p:stCondLst>
                                    <p:cond delay="250"/>
                                  </p:stCondLst>
                                  <p:childTnLst>
                                    <p:set>
                                      <p:cBhvr>
                                        <p:cTn id="10" dur="1" fill="hold">
                                          <p:stCondLst>
                                            <p:cond delay="0"/>
                                          </p:stCondLst>
                                        </p:cTn>
                                        <p:tgtEl>
                                          <p:spTgt spid="4">
                                            <p:graphicEl>
                                              <a:dgm id="{06A19674-3258-4A4C-A59C-F967D9D8DF2F}"/>
                                            </p:graphicEl>
                                          </p:spTgt>
                                        </p:tgtEl>
                                        <p:attrNameLst>
                                          <p:attrName>style.visibility</p:attrName>
                                        </p:attrNameLst>
                                      </p:cBhvr>
                                      <p:to>
                                        <p:strVal val="visible"/>
                                      </p:to>
                                    </p:set>
                                    <p:animEffect transition="in" filter="wipe(left)">
                                      <p:cBhvr>
                                        <p:cTn id="11" dur="500"/>
                                        <p:tgtEl>
                                          <p:spTgt spid="4">
                                            <p:graphicEl>
                                              <a:dgm id="{06A19674-3258-4A4C-A59C-F967D9D8DF2F}"/>
                                            </p:graphicEl>
                                          </p:spTgt>
                                        </p:tgtEl>
                                      </p:cBhvr>
                                    </p:animEffect>
                                  </p:childTnLst>
                                </p:cTn>
                              </p:par>
                            </p:childTnLst>
                          </p:cTn>
                        </p:par>
                        <p:par>
                          <p:cTn id="12" fill="hold">
                            <p:stCondLst>
                              <p:cond delay="1500"/>
                            </p:stCondLst>
                            <p:childTnLst>
                              <p:par>
                                <p:cTn id="13" presetID="22" presetClass="entr" presetSubtype="8" fill="hold" grpId="0" nodeType="afterEffect">
                                  <p:stCondLst>
                                    <p:cond delay="250"/>
                                  </p:stCondLst>
                                  <p:childTnLst>
                                    <p:set>
                                      <p:cBhvr>
                                        <p:cTn id="14" dur="1" fill="hold">
                                          <p:stCondLst>
                                            <p:cond delay="0"/>
                                          </p:stCondLst>
                                        </p:cTn>
                                        <p:tgtEl>
                                          <p:spTgt spid="4">
                                            <p:graphicEl>
                                              <a:dgm id="{14B90B22-8E91-4F9A-B424-1C735B48DF3B}"/>
                                            </p:graphicEl>
                                          </p:spTgt>
                                        </p:tgtEl>
                                        <p:attrNameLst>
                                          <p:attrName>style.visibility</p:attrName>
                                        </p:attrNameLst>
                                      </p:cBhvr>
                                      <p:to>
                                        <p:strVal val="visible"/>
                                      </p:to>
                                    </p:set>
                                    <p:animEffect transition="in" filter="wipe(left)">
                                      <p:cBhvr>
                                        <p:cTn id="15" dur="500"/>
                                        <p:tgtEl>
                                          <p:spTgt spid="4">
                                            <p:graphicEl>
                                              <a:dgm id="{14B90B22-8E91-4F9A-B424-1C735B48DF3B}"/>
                                            </p:graphicEl>
                                          </p:spTgt>
                                        </p:tgtEl>
                                      </p:cBhvr>
                                    </p:animEffect>
                                  </p:childTnLst>
                                </p:cTn>
                              </p:par>
                            </p:childTnLst>
                          </p:cTn>
                        </p:par>
                        <p:par>
                          <p:cTn id="16" fill="hold">
                            <p:stCondLst>
                              <p:cond delay="2250"/>
                            </p:stCondLst>
                            <p:childTnLst>
                              <p:par>
                                <p:cTn id="17" presetID="22" presetClass="entr" presetSubtype="8" fill="hold" grpId="0" nodeType="afterEffect">
                                  <p:stCondLst>
                                    <p:cond delay="250"/>
                                  </p:stCondLst>
                                  <p:childTnLst>
                                    <p:set>
                                      <p:cBhvr>
                                        <p:cTn id="18" dur="1" fill="hold">
                                          <p:stCondLst>
                                            <p:cond delay="0"/>
                                          </p:stCondLst>
                                        </p:cTn>
                                        <p:tgtEl>
                                          <p:spTgt spid="4">
                                            <p:graphicEl>
                                              <a:dgm id="{85C88F16-1E53-4ECE-AA89-8FF3AB050C66}"/>
                                            </p:graphicEl>
                                          </p:spTgt>
                                        </p:tgtEl>
                                        <p:attrNameLst>
                                          <p:attrName>style.visibility</p:attrName>
                                        </p:attrNameLst>
                                      </p:cBhvr>
                                      <p:to>
                                        <p:strVal val="visible"/>
                                      </p:to>
                                    </p:set>
                                    <p:animEffect transition="in" filter="wipe(left)">
                                      <p:cBhvr>
                                        <p:cTn id="19" dur="500"/>
                                        <p:tgtEl>
                                          <p:spTgt spid="4">
                                            <p:graphicEl>
                                              <a:dgm id="{85C88F16-1E53-4ECE-AA89-8FF3AB050C66}"/>
                                            </p:graphicEl>
                                          </p:spTgt>
                                        </p:tgtEl>
                                      </p:cBhvr>
                                    </p:animEffect>
                                  </p:childTnLst>
                                </p:cTn>
                              </p:par>
                            </p:childTnLst>
                          </p:cTn>
                        </p:par>
                        <p:par>
                          <p:cTn id="20" fill="hold">
                            <p:stCondLst>
                              <p:cond delay="3000"/>
                            </p:stCondLst>
                            <p:childTnLst>
                              <p:par>
                                <p:cTn id="21" presetID="22" presetClass="entr" presetSubtype="8" fill="hold" grpId="0" nodeType="afterEffect">
                                  <p:stCondLst>
                                    <p:cond delay="250"/>
                                  </p:stCondLst>
                                  <p:childTnLst>
                                    <p:set>
                                      <p:cBhvr>
                                        <p:cTn id="22" dur="1" fill="hold">
                                          <p:stCondLst>
                                            <p:cond delay="0"/>
                                          </p:stCondLst>
                                        </p:cTn>
                                        <p:tgtEl>
                                          <p:spTgt spid="4">
                                            <p:graphicEl>
                                              <a:dgm id="{B5242893-C336-43C7-BD7E-503132A1A0EF}"/>
                                            </p:graphicEl>
                                          </p:spTgt>
                                        </p:tgtEl>
                                        <p:attrNameLst>
                                          <p:attrName>style.visibility</p:attrName>
                                        </p:attrNameLst>
                                      </p:cBhvr>
                                      <p:to>
                                        <p:strVal val="visible"/>
                                      </p:to>
                                    </p:set>
                                    <p:animEffect transition="in" filter="wipe(left)">
                                      <p:cBhvr>
                                        <p:cTn id="23" dur="500"/>
                                        <p:tgtEl>
                                          <p:spTgt spid="4">
                                            <p:graphicEl>
                                              <a:dgm id="{B5242893-C336-43C7-BD7E-503132A1A0EF}"/>
                                            </p:graphicEl>
                                          </p:spTgt>
                                        </p:tgtEl>
                                      </p:cBhvr>
                                    </p:animEffect>
                                  </p:childTnLst>
                                </p:cTn>
                              </p:par>
                            </p:childTnLst>
                          </p:cTn>
                        </p:par>
                        <p:par>
                          <p:cTn id="24" fill="hold">
                            <p:stCondLst>
                              <p:cond delay="3750"/>
                            </p:stCondLst>
                            <p:childTnLst>
                              <p:par>
                                <p:cTn id="25" presetID="22" presetClass="entr" presetSubtype="8" fill="hold" grpId="0" nodeType="afterEffect">
                                  <p:stCondLst>
                                    <p:cond delay="250"/>
                                  </p:stCondLst>
                                  <p:childTnLst>
                                    <p:set>
                                      <p:cBhvr>
                                        <p:cTn id="26" dur="1" fill="hold">
                                          <p:stCondLst>
                                            <p:cond delay="0"/>
                                          </p:stCondLst>
                                        </p:cTn>
                                        <p:tgtEl>
                                          <p:spTgt spid="4">
                                            <p:graphicEl>
                                              <a:dgm id="{94BEBDCE-8BF8-40F9-892D-50897A35AAC3}"/>
                                            </p:graphicEl>
                                          </p:spTgt>
                                        </p:tgtEl>
                                        <p:attrNameLst>
                                          <p:attrName>style.visibility</p:attrName>
                                        </p:attrNameLst>
                                      </p:cBhvr>
                                      <p:to>
                                        <p:strVal val="visible"/>
                                      </p:to>
                                    </p:set>
                                    <p:animEffect transition="in" filter="wipe(left)">
                                      <p:cBhvr>
                                        <p:cTn id="27" dur="500"/>
                                        <p:tgtEl>
                                          <p:spTgt spid="4">
                                            <p:graphicEl>
                                              <a:dgm id="{94BEBDCE-8BF8-40F9-892D-50897A35AAC3}"/>
                                            </p:graphicEl>
                                          </p:spTgt>
                                        </p:tgtEl>
                                      </p:cBhvr>
                                    </p:animEffect>
                                  </p:childTnLst>
                                </p:cTn>
                              </p:par>
                            </p:childTnLst>
                          </p:cTn>
                        </p:par>
                        <p:par>
                          <p:cTn id="28" fill="hold">
                            <p:stCondLst>
                              <p:cond delay="4500"/>
                            </p:stCondLst>
                            <p:childTnLst>
                              <p:par>
                                <p:cTn id="29" presetID="22" presetClass="entr" presetSubtype="8" fill="hold" grpId="0" nodeType="afterEffect">
                                  <p:stCondLst>
                                    <p:cond delay="250"/>
                                  </p:stCondLst>
                                  <p:childTnLst>
                                    <p:set>
                                      <p:cBhvr>
                                        <p:cTn id="30" dur="1" fill="hold">
                                          <p:stCondLst>
                                            <p:cond delay="0"/>
                                          </p:stCondLst>
                                        </p:cTn>
                                        <p:tgtEl>
                                          <p:spTgt spid="4">
                                            <p:graphicEl>
                                              <a:dgm id="{3E171162-C307-4124-A98A-14A9B129D3B5}"/>
                                            </p:graphicEl>
                                          </p:spTgt>
                                        </p:tgtEl>
                                        <p:attrNameLst>
                                          <p:attrName>style.visibility</p:attrName>
                                        </p:attrNameLst>
                                      </p:cBhvr>
                                      <p:to>
                                        <p:strVal val="visible"/>
                                      </p:to>
                                    </p:set>
                                    <p:animEffect transition="in" filter="wipe(left)">
                                      <p:cBhvr>
                                        <p:cTn id="31" dur="500"/>
                                        <p:tgtEl>
                                          <p:spTgt spid="4">
                                            <p:graphicEl>
                                              <a:dgm id="{3E171162-C307-4124-A98A-14A9B129D3B5}"/>
                                            </p:graphicEl>
                                          </p:spTgt>
                                        </p:tgtEl>
                                      </p:cBhvr>
                                    </p:animEffect>
                                  </p:childTnLst>
                                </p:cTn>
                              </p:par>
                            </p:childTnLst>
                          </p:cTn>
                        </p:par>
                        <p:par>
                          <p:cTn id="32" fill="hold">
                            <p:stCondLst>
                              <p:cond delay="5250"/>
                            </p:stCondLst>
                            <p:childTnLst>
                              <p:par>
                                <p:cTn id="33" presetID="22" presetClass="entr" presetSubtype="8" fill="hold" grpId="0" nodeType="afterEffect">
                                  <p:stCondLst>
                                    <p:cond delay="250"/>
                                  </p:stCondLst>
                                  <p:childTnLst>
                                    <p:set>
                                      <p:cBhvr>
                                        <p:cTn id="34" dur="1" fill="hold">
                                          <p:stCondLst>
                                            <p:cond delay="0"/>
                                          </p:stCondLst>
                                        </p:cTn>
                                        <p:tgtEl>
                                          <p:spTgt spid="4">
                                            <p:graphicEl>
                                              <a:dgm id="{3A63B6B1-E4AC-4B32-B24D-FC77A5D36976}"/>
                                            </p:graphicEl>
                                          </p:spTgt>
                                        </p:tgtEl>
                                        <p:attrNameLst>
                                          <p:attrName>style.visibility</p:attrName>
                                        </p:attrNameLst>
                                      </p:cBhvr>
                                      <p:to>
                                        <p:strVal val="visible"/>
                                      </p:to>
                                    </p:set>
                                    <p:animEffect transition="in" filter="wipe(left)">
                                      <p:cBhvr>
                                        <p:cTn id="35" dur="500"/>
                                        <p:tgtEl>
                                          <p:spTgt spid="4">
                                            <p:graphicEl>
                                              <a:dgm id="{3A63B6B1-E4AC-4B32-B24D-FC77A5D3697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1524000" y="-76200"/>
            <a:ext cx="7391400" cy="1143000"/>
          </a:xfrm>
        </p:spPr>
        <p:txBody>
          <a:bodyPr/>
          <a:lstStyle/>
          <a:p>
            <a:pPr eaLnBrk="1" hangingPunct="1">
              <a:lnSpc>
                <a:spcPct val="90000"/>
              </a:lnSpc>
            </a:pPr>
            <a:r>
              <a:rPr lang="en-US" sz="3600" dirty="0"/>
              <a:t>Estimation of relevant cash outlays for a capital expenditure  </a:t>
            </a:r>
          </a:p>
        </p:txBody>
      </p:sp>
      <p:sp>
        <p:nvSpPr>
          <p:cNvPr id="92163" name="Rectangle 3"/>
          <p:cNvSpPr>
            <a:spLocks noGrp="1" noChangeArrowheads="1"/>
          </p:cNvSpPr>
          <p:nvPr>
            <p:ph type="body" idx="1"/>
          </p:nvPr>
        </p:nvSpPr>
        <p:spPr>
          <a:xfrm>
            <a:off x="1524000" y="1143000"/>
            <a:ext cx="9040368" cy="5401056"/>
          </a:xfrm>
          <a:noFill/>
        </p:spPr>
        <p:txBody>
          <a:bodyPr/>
          <a:lstStyle/>
          <a:p>
            <a:pPr>
              <a:lnSpc>
                <a:spcPct val="130000"/>
              </a:lnSpc>
              <a:spcAft>
                <a:spcPts val="1200"/>
              </a:spcAft>
              <a:defRPr/>
            </a:pPr>
            <a:r>
              <a:rPr lang="en-US" sz="2000" dirty="0"/>
              <a:t>The cost of a fixed assets comprises -</a:t>
            </a:r>
          </a:p>
          <a:p>
            <a:pPr lvl="2">
              <a:spcAft>
                <a:spcPts val="1200"/>
              </a:spcAft>
              <a:defRPr/>
            </a:pPr>
            <a:r>
              <a:rPr lang="en-US" dirty="0">
                <a:solidFill>
                  <a:srgbClr val="003300"/>
                </a:solidFill>
              </a:rPr>
              <a:t>its purchase price, including import duties and other non-refundable taxes;</a:t>
            </a:r>
          </a:p>
          <a:p>
            <a:pPr lvl="2">
              <a:spcAft>
                <a:spcPts val="1200"/>
              </a:spcAft>
              <a:defRPr/>
            </a:pPr>
            <a:r>
              <a:rPr lang="en-US" dirty="0">
                <a:solidFill>
                  <a:srgbClr val="002060"/>
                </a:solidFill>
              </a:rPr>
              <a:t>cost of bringing the asset to its working condition;</a:t>
            </a:r>
          </a:p>
          <a:p>
            <a:pPr lvl="2">
              <a:spcAft>
                <a:spcPts val="1200"/>
              </a:spcAft>
              <a:defRPr/>
            </a:pPr>
            <a:r>
              <a:rPr lang="en-US" dirty="0">
                <a:solidFill>
                  <a:srgbClr val="003300"/>
                </a:solidFill>
              </a:rPr>
              <a:t>cost of site preparation;</a:t>
            </a:r>
          </a:p>
          <a:p>
            <a:pPr lvl="2">
              <a:spcAft>
                <a:spcPts val="1200"/>
              </a:spcAft>
              <a:defRPr/>
            </a:pPr>
            <a:r>
              <a:rPr lang="en-US" dirty="0">
                <a:solidFill>
                  <a:srgbClr val="002060"/>
                </a:solidFill>
              </a:rPr>
              <a:t>initial delivery and handling charges;</a:t>
            </a:r>
          </a:p>
          <a:p>
            <a:pPr lvl="2">
              <a:spcAft>
                <a:spcPts val="1200"/>
              </a:spcAft>
              <a:defRPr/>
            </a:pPr>
            <a:r>
              <a:rPr lang="en-US" dirty="0">
                <a:solidFill>
                  <a:srgbClr val="003300"/>
                </a:solidFill>
              </a:rPr>
              <a:t>installation cost; </a:t>
            </a:r>
          </a:p>
          <a:p>
            <a:pPr lvl="2">
              <a:spcAft>
                <a:spcPts val="1200"/>
              </a:spcAft>
              <a:defRPr/>
            </a:pPr>
            <a:r>
              <a:rPr lang="en-US" dirty="0">
                <a:solidFill>
                  <a:srgbClr val="002060"/>
                </a:solidFill>
              </a:rPr>
              <a:t>trial run cost</a:t>
            </a:r>
          </a:p>
          <a:p>
            <a:pPr lvl="2">
              <a:spcAft>
                <a:spcPts val="1200"/>
              </a:spcAft>
              <a:defRPr/>
            </a:pPr>
            <a:r>
              <a:rPr lang="en-US" dirty="0"/>
              <a:t>interest cost during construction period; and </a:t>
            </a:r>
          </a:p>
          <a:p>
            <a:pPr lvl="2">
              <a:spcAft>
                <a:spcPts val="1200"/>
              </a:spcAft>
              <a:defRPr/>
            </a:pPr>
            <a:r>
              <a:rPr lang="en-US" dirty="0">
                <a:solidFill>
                  <a:srgbClr val="002060"/>
                </a:solidFill>
              </a:rPr>
              <a:t>professional fees of architects and engineers.</a:t>
            </a:r>
          </a:p>
          <a:p>
            <a:pPr>
              <a:lnSpc>
                <a:spcPct val="130000"/>
              </a:lnSpc>
              <a:spcAft>
                <a:spcPts val="1200"/>
              </a:spcAft>
              <a:defRPr/>
            </a:pPr>
            <a:r>
              <a:rPr lang="en-US" sz="2000" dirty="0">
                <a:solidFill>
                  <a:srgbClr val="003300"/>
                </a:solidFill>
              </a:rPr>
              <a:t>Such a cost be reduced by the inflows from the sale of the old asset.</a:t>
            </a:r>
          </a:p>
          <a:p>
            <a:pPr lvl="1">
              <a:lnSpc>
                <a:spcPct val="130000"/>
              </a:lnSpc>
              <a:spcAft>
                <a:spcPts val="1200"/>
              </a:spcAft>
              <a:defRPr/>
            </a:pPr>
            <a:endParaRPr lang="en-US" sz="1800" dirty="0">
              <a:solidFill>
                <a:srgbClr val="003300"/>
              </a:solidFill>
            </a:endParaRPr>
          </a:p>
        </p:txBody>
      </p:sp>
    </p:spTree>
    <p:extLst>
      <p:ext uri="{BB962C8B-B14F-4D97-AF65-F5344CB8AC3E}">
        <p14:creationId xmlns:p14="http://schemas.microsoft.com/office/powerpoint/2010/main" val="3508637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1752600" y="-152400"/>
            <a:ext cx="7467600" cy="1371600"/>
          </a:xfrm>
        </p:spPr>
        <p:txBody>
          <a:bodyPr/>
          <a:lstStyle/>
          <a:p>
            <a:pPr eaLnBrk="1" hangingPunct="1">
              <a:lnSpc>
                <a:spcPct val="120000"/>
              </a:lnSpc>
            </a:pPr>
            <a:r>
              <a:rPr lang="en-US" dirty="0">
                <a:latin typeface="Verdana" pitchFamily="34" charset="0"/>
              </a:rPr>
              <a:t>Some guiding rules to determine relevant cash flows</a:t>
            </a:r>
          </a:p>
        </p:txBody>
      </p:sp>
      <p:sp>
        <p:nvSpPr>
          <p:cNvPr id="50179" name="Rectangle 3"/>
          <p:cNvSpPr>
            <a:spLocks noGrp="1" noChangeArrowheads="1"/>
          </p:cNvSpPr>
          <p:nvPr>
            <p:ph type="body" idx="1"/>
          </p:nvPr>
        </p:nvSpPr>
        <p:spPr>
          <a:xfrm>
            <a:off x="1752600" y="1143000"/>
            <a:ext cx="8839200" cy="5562600"/>
          </a:xfrm>
          <a:noFill/>
          <a:ln>
            <a:noFill/>
          </a:ln>
        </p:spPr>
        <p:txBody>
          <a:bodyPr/>
          <a:lstStyle/>
          <a:p>
            <a:pPr>
              <a:lnSpc>
                <a:spcPct val="115000"/>
              </a:lnSpc>
              <a:spcBef>
                <a:spcPts val="600"/>
              </a:spcBef>
              <a:spcAft>
                <a:spcPts val="1200"/>
              </a:spcAft>
              <a:defRPr/>
            </a:pPr>
            <a:r>
              <a:rPr lang="en-US" sz="1900" b="1" i="1" dirty="0">
                <a:latin typeface="Bookman Old Style" panose="02050604050505020204" pitchFamily="18" charset="0"/>
              </a:rPr>
              <a:t>Rule#1:</a:t>
            </a:r>
            <a:r>
              <a:rPr lang="en-US" sz="1900" dirty="0">
                <a:latin typeface="Bookman Old Style" panose="02050604050505020204" pitchFamily="18" charset="0"/>
              </a:rPr>
              <a:t> All costs and revenue generated </a:t>
            </a:r>
            <a:r>
              <a:rPr lang="en-US" sz="1900" i="1" u="sng" dirty="0">
                <a:latin typeface="Bookman Old Style" panose="02050604050505020204" pitchFamily="18" charset="0"/>
              </a:rPr>
              <a:t>before/prior to</a:t>
            </a:r>
            <a:r>
              <a:rPr lang="en-US" sz="1900" dirty="0">
                <a:latin typeface="Bookman Old Style" panose="02050604050505020204" pitchFamily="18" charset="0"/>
              </a:rPr>
              <a:t> the investment appraisal decisions should be ignored. It basically means that </a:t>
            </a:r>
            <a:r>
              <a:rPr lang="en-US" sz="1900" b="1" u="sng" dirty="0">
                <a:solidFill>
                  <a:srgbClr val="C00000"/>
                </a:solidFill>
                <a:latin typeface="Bookman Old Style" panose="02050604050505020204" pitchFamily="18" charset="0"/>
              </a:rPr>
              <a:t>ignore SUNK COST</a:t>
            </a:r>
            <a:r>
              <a:rPr lang="en-US" sz="1900" dirty="0">
                <a:latin typeface="Bookman Old Style" panose="02050604050505020204" pitchFamily="18" charset="0"/>
              </a:rPr>
              <a:t>.</a:t>
            </a:r>
          </a:p>
          <a:p>
            <a:pPr>
              <a:lnSpc>
                <a:spcPct val="115000"/>
              </a:lnSpc>
              <a:spcBef>
                <a:spcPts val="600"/>
              </a:spcBef>
              <a:spcAft>
                <a:spcPts val="1200"/>
              </a:spcAft>
              <a:defRPr/>
            </a:pPr>
            <a:r>
              <a:rPr lang="en-US" sz="1900" b="1" i="1" dirty="0">
                <a:solidFill>
                  <a:srgbClr val="7030A0"/>
                </a:solidFill>
                <a:latin typeface="Bookman Old Style" panose="02050604050505020204" pitchFamily="18" charset="0"/>
              </a:rPr>
              <a:t>Rule#2:</a:t>
            </a:r>
            <a:r>
              <a:rPr lang="en-US" sz="1900" dirty="0">
                <a:solidFill>
                  <a:srgbClr val="0000FF"/>
                </a:solidFill>
                <a:latin typeface="Bookman Old Style" panose="02050604050505020204" pitchFamily="18" charset="0"/>
              </a:rPr>
              <a:t> </a:t>
            </a:r>
            <a:r>
              <a:rPr lang="en-US" sz="1900" b="1" u="sng" dirty="0">
                <a:solidFill>
                  <a:srgbClr val="660066"/>
                </a:solidFill>
                <a:latin typeface="Bookman Old Style" panose="02050604050505020204" pitchFamily="18" charset="0"/>
              </a:rPr>
              <a:t>Ignore all non-incremental </a:t>
            </a:r>
            <a:r>
              <a:rPr lang="en-US" sz="1900" b="1" u="sng" dirty="0" err="1">
                <a:solidFill>
                  <a:srgbClr val="660066"/>
                </a:solidFill>
                <a:latin typeface="Bookman Old Style" panose="02050604050505020204" pitchFamily="18" charset="0"/>
              </a:rPr>
              <a:t>cashflows</a:t>
            </a:r>
            <a:r>
              <a:rPr lang="en-US" sz="1900" dirty="0">
                <a:solidFill>
                  <a:srgbClr val="0000FF"/>
                </a:solidFill>
                <a:latin typeface="Bookman Old Style" panose="02050604050505020204" pitchFamily="18" charset="0"/>
              </a:rPr>
              <a:t>. </a:t>
            </a:r>
            <a:r>
              <a:rPr lang="en-US" sz="1900" dirty="0">
                <a:latin typeface="Bookman Old Style" panose="02050604050505020204" pitchFamily="18" charset="0"/>
              </a:rPr>
              <a:t>That is, exclude all those cash flows that would be there whether there is project or not.</a:t>
            </a:r>
          </a:p>
          <a:p>
            <a:pPr>
              <a:lnSpc>
                <a:spcPct val="115000"/>
              </a:lnSpc>
              <a:spcBef>
                <a:spcPts val="600"/>
              </a:spcBef>
              <a:spcAft>
                <a:spcPts val="1200"/>
              </a:spcAft>
              <a:defRPr/>
            </a:pPr>
            <a:r>
              <a:rPr lang="en-US" sz="1900" b="1" i="1" dirty="0">
                <a:solidFill>
                  <a:srgbClr val="660066"/>
                </a:solidFill>
                <a:latin typeface="Bookman Old Style" panose="02050604050505020204" pitchFamily="18" charset="0"/>
              </a:rPr>
              <a:t>Rule#3:</a:t>
            </a:r>
            <a:r>
              <a:rPr lang="en-US" sz="1900" dirty="0">
                <a:solidFill>
                  <a:srgbClr val="660066"/>
                </a:solidFill>
                <a:latin typeface="Bookman Old Style" panose="02050604050505020204" pitchFamily="18" charset="0"/>
              </a:rPr>
              <a:t> </a:t>
            </a:r>
            <a:r>
              <a:rPr lang="en-US" sz="1900" b="1" u="sng" dirty="0">
                <a:solidFill>
                  <a:srgbClr val="660066"/>
                </a:solidFill>
                <a:effectLst>
                  <a:outerShdw blurRad="38100" dist="38100" dir="2700000" algn="tl">
                    <a:srgbClr val="C0C0C0"/>
                  </a:outerShdw>
                </a:effectLst>
                <a:latin typeface="Bookman Old Style" panose="02050604050505020204" pitchFamily="18" charset="0"/>
              </a:rPr>
              <a:t>All allocated costs should be ignored</a:t>
            </a:r>
            <a:r>
              <a:rPr lang="en-US" sz="1900" dirty="0">
                <a:solidFill>
                  <a:srgbClr val="660066"/>
                </a:solidFill>
                <a:latin typeface="Bookman Old Style" panose="02050604050505020204" pitchFamily="18" charset="0"/>
              </a:rPr>
              <a:t>.</a:t>
            </a:r>
          </a:p>
          <a:p>
            <a:pPr algn="just">
              <a:lnSpc>
                <a:spcPct val="115000"/>
              </a:lnSpc>
              <a:spcBef>
                <a:spcPts val="600"/>
              </a:spcBef>
              <a:spcAft>
                <a:spcPts val="1200"/>
              </a:spcAft>
              <a:defRPr/>
            </a:pPr>
            <a:r>
              <a:rPr lang="en-US" sz="1900" b="1" i="1" dirty="0">
                <a:solidFill>
                  <a:srgbClr val="000099"/>
                </a:solidFill>
                <a:latin typeface="Bookman Old Style" panose="02050604050505020204" pitchFamily="18" charset="0"/>
              </a:rPr>
              <a:t>Rule#4:</a:t>
            </a:r>
            <a:r>
              <a:rPr lang="en-US" sz="1900" dirty="0">
                <a:solidFill>
                  <a:srgbClr val="000099"/>
                </a:solidFill>
                <a:latin typeface="Bookman Old Style" panose="02050604050505020204" pitchFamily="18" charset="0"/>
              </a:rPr>
              <a:t> </a:t>
            </a:r>
            <a:r>
              <a:rPr lang="en-US" sz="1900" dirty="0">
                <a:solidFill>
                  <a:srgbClr val="000099"/>
                </a:solidFill>
                <a:effectLst>
                  <a:outerShdw blurRad="38100" dist="38100" dir="2700000" algn="tl">
                    <a:srgbClr val="C0C0C0"/>
                  </a:outerShdw>
                </a:effectLst>
                <a:latin typeface="Bookman Old Style" panose="02050604050505020204" pitchFamily="18" charset="0"/>
              </a:rPr>
              <a:t>Any increase in </a:t>
            </a:r>
            <a:r>
              <a:rPr lang="en-US" sz="1900" b="1" u="sng" dirty="0">
                <a:solidFill>
                  <a:srgbClr val="CC3300"/>
                </a:solidFill>
                <a:effectLst>
                  <a:outerShdw blurRad="38100" dist="38100" dir="2700000" algn="tl">
                    <a:srgbClr val="C0C0C0"/>
                  </a:outerShdw>
                </a:effectLst>
                <a:latin typeface="Bookman Old Style" panose="02050604050505020204" pitchFamily="18" charset="0"/>
              </a:rPr>
              <a:t>net working capital</a:t>
            </a:r>
            <a:r>
              <a:rPr lang="en-US" sz="1900" b="1" dirty="0">
                <a:solidFill>
                  <a:srgbClr val="000099"/>
                </a:solidFill>
                <a:effectLst>
                  <a:outerShdw blurRad="38100" dist="38100" dir="2700000" algn="tl">
                    <a:srgbClr val="C0C0C0"/>
                  </a:outerShdw>
                </a:effectLst>
                <a:latin typeface="Bookman Old Style" panose="02050604050505020204" pitchFamily="18" charset="0"/>
              </a:rPr>
              <a:t> </a:t>
            </a:r>
            <a:r>
              <a:rPr lang="en-US" sz="1900" dirty="0">
                <a:solidFill>
                  <a:srgbClr val="000099"/>
                </a:solidFill>
                <a:effectLst>
                  <a:outerShdw blurRad="38100" dist="38100" dir="2700000" algn="tl">
                    <a:srgbClr val="C0C0C0"/>
                  </a:outerShdw>
                </a:effectLst>
                <a:latin typeface="Bookman Old Style" panose="02050604050505020204" pitchFamily="18" charset="0"/>
              </a:rPr>
              <a:t>due to a project should be taken as a part of Project Cost</a:t>
            </a:r>
            <a:r>
              <a:rPr lang="en-US" sz="1900" dirty="0">
                <a:solidFill>
                  <a:srgbClr val="000099"/>
                </a:solidFill>
                <a:latin typeface="Bookman Old Style" panose="02050604050505020204" pitchFamily="18" charset="0"/>
              </a:rPr>
              <a:t>.</a:t>
            </a:r>
          </a:p>
          <a:p>
            <a:pPr algn="just">
              <a:lnSpc>
                <a:spcPct val="115000"/>
              </a:lnSpc>
              <a:spcBef>
                <a:spcPts val="600"/>
              </a:spcBef>
              <a:spcAft>
                <a:spcPts val="1200"/>
              </a:spcAft>
              <a:defRPr/>
            </a:pPr>
            <a:r>
              <a:rPr lang="en-US" sz="1900" b="1" i="1" dirty="0">
                <a:solidFill>
                  <a:schemeClr val="accent5">
                    <a:lumMod val="50000"/>
                  </a:schemeClr>
                </a:solidFill>
                <a:latin typeface="Bookman Old Style" panose="02050604050505020204" pitchFamily="18" charset="0"/>
              </a:rPr>
              <a:t>Rule#5:</a:t>
            </a:r>
            <a:r>
              <a:rPr lang="en-US" sz="1900" dirty="0">
                <a:solidFill>
                  <a:srgbClr val="000099"/>
                </a:solidFill>
                <a:latin typeface="Bookman Old Style" panose="02050604050505020204" pitchFamily="18" charset="0"/>
              </a:rPr>
              <a:t> </a:t>
            </a:r>
            <a:r>
              <a:rPr lang="en-US" sz="1900" dirty="0"/>
              <a:t>All relevant cash flows are to be considered </a:t>
            </a:r>
            <a:r>
              <a:rPr lang="en-US" sz="1900" dirty="0">
                <a:solidFill>
                  <a:srgbClr val="660066"/>
                </a:solidFill>
                <a:effectLst>
                  <a:outerShdw blurRad="38100" dist="38100" dir="2700000" algn="tl">
                    <a:srgbClr val="C0C0C0"/>
                  </a:outerShdw>
                </a:effectLst>
              </a:rPr>
              <a:t>till the date of operation/ commercial use/available for use.</a:t>
            </a:r>
          </a:p>
          <a:p>
            <a:pPr algn="just">
              <a:lnSpc>
                <a:spcPct val="115000"/>
              </a:lnSpc>
              <a:spcBef>
                <a:spcPts val="600"/>
              </a:spcBef>
              <a:spcAft>
                <a:spcPts val="1200"/>
              </a:spcAft>
              <a:defRPr/>
            </a:pPr>
            <a:r>
              <a:rPr lang="en-US" sz="1900" b="1" i="1" dirty="0">
                <a:solidFill>
                  <a:srgbClr val="B63D00"/>
                </a:solidFill>
                <a:latin typeface="Bookman Old Style" panose="02050604050505020204" pitchFamily="18" charset="0"/>
              </a:rPr>
              <a:t>Rule#6:</a:t>
            </a:r>
            <a:r>
              <a:rPr lang="en-US" sz="1900" dirty="0">
                <a:solidFill>
                  <a:srgbClr val="B63D00"/>
                </a:solidFill>
                <a:latin typeface="Bookman Old Style" panose="02050604050505020204" pitchFamily="18" charset="0"/>
              </a:rPr>
              <a:t> All the cash flows are to be determined from </a:t>
            </a:r>
            <a:r>
              <a:rPr lang="en-US" sz="1900" b="1" u="sng" dirty="0">
                <a:solidFill>
                  <a:srgbClr val="745600"/>
                </a:solidFill>
                <a:effectLst>
                  <a:outerShdw blurRad="38100" dist="38100" dir="2700000" algn="tl">
                    <a:srgbClr val="C0C0C0"/>
                  </a:outerShdw>
                </a:effectLst>
                <a:latin typeface="Bookman Old Style" panose="02050604050505020204" pitchFamily="18" charset="0"/>
              </a:rPr>
              <a:t>the firm’s point of view</a:t>
            </a:r>
            <a:r>
              <a:rPr lang="en-US" sz="1900" dirty="0">
                <a:solidFill>
                  <a:srgbClr val="B63D00"/>
                </a:solidFill>
                <a:latin typeface="Bookman Old Style" panose="02050604050505020204" pitchFamily="18" charset="0"/>
              </a:rPr>
              <a:t> and not from the equity point of view.</a:t>
            </a:r>
            <a:endParaRPr lang="en-US" sz="1900" dirty="0">
              <a:solidFill>
                <a:srgbClr val="0000FF"/>
              </a:solidFill>
              <a:latin typeface="Bookman Old Style" panose="02050604050505020204" pitchFamily="18" charset="0"/>
            </a:endParaRPr>
          </a:p>
          <a:p>
            <a:pPr algn="just">
              <a:lnSpc>
                <a:spcPct val="115000"/>
              </a:lnSpc>
              <a:spcBef>
                <a:spcPts val="600"/>
              </a:spcBef>
              <a:spcAft>
                <a:spcPts val="1200"/>
              </a:spcAft>
              <a:defRPr/>
            </a:pPr>
            <a:endParaRPr lang="en-US" sz="1900" dirty="0">
              <a:solidFill>
                <a:srgbClr val="0000FF"/>
              </a:solidFill>
              <a:latin typeface="Bookman Old Style" panose="02050604050505020204" pitchFamily="18" charset="0"/>
            </a:endParaRPr>
          </a:p>
        </p:txBody>
      </p:sp>
    </p:spTree>
    <p:extLst>
      <p:ext uri="{BB962C8B-B14F-4D97-AF65-F5344CB8AC3E}">
        <p14:creationId xmlns:p14="http://schemas.microsoft.com/office/powerpoint/2010/main" val="3263321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descr="10%"/>
          <p:cNvSpPr>
            <a:spLocks noGrp="1" noChangeArrowheads="1"/>
          </p:cNvSpPr>
          <p:nvPr>
            <p:ph type="title" idx="4294967295"/>
          </p:nvPr>
        </p:nvSpPr>
        <p:spPr>
          <a:xfrm>
            <a:off x="1524000" y="1503362"/>
            <a:ext cx="7315200" cy="2684970"/>
          </a:xfrm>
          <a:noFill/>
        </p:spPr>
        <p:txBody>
          <a:bodyPr anchor="ctr"/>
          <a:lstStyle/>
          <a:p>
            <a:pPr algn="l">
              <a:lnSpc>
                <a:spcPct val="160000"/>
              </a:lnSpc>
              <a:defRPr/>
            </a:pPr>
            <a:r>
              <a:rPr lang="en-US" sz="3600" i="1" dirty="0">
                <a:solidFill>
                  <a:schemeClr val="tx1"/>
                </a:solidFill>
                <a:latin typeface="Bookman Old Style" pitchFamily="18" charset="0"/>
              </a:rPr>
              <a:t>Have you ever wondered </a:t>
            </a:r>
            <a:r>
              <a:rPr lang="en-US" sz="3600" i="1" u="sng" dirty="0">
                <a:solidFill>
                  <a:schemeClr val="accent5">
                    <a:lumMod val="50000"/>
                  </a:schemeClr>
                </a:solidFill>
                <a:latin typeface="Bookman Old Style" pitchFamily="18" charset="0"/>
              </a:rPr>
              <a:t>what decisions of a firm determine </a:t>
            </a:r>
            <a:r>
              <a:rPr lang="en-US" sz="3600" i="1" dirty="0">
                <a:solidFill>
                  <a:schemeClr val="tx1"/>
                </a:solidFill>
                <a:latin typeface="Bookman Old Style" pitchFamily="18" charset="0"/>
              </a:rPr>
              <a:t>the structure of a balance sheet?</a:t>
            </a:r>
          </a:p>
        </p:txBody>
      </p:sp>
      <p:graphicFrame>
        <p:nvGraphicFramePr>
          <p:cNvPr id="4098" name="Object 3"/>
          <p:cNvGraphicFramePr>
            <a:graphicFrameLocks noChangeAspect="1"/>
          </p:cNvGraphicFramePr>
          <p:nvPr/>
        </p:nvGraphicFramePr>
        <p:xfrm>
          <a:off x="9388476" y="2895600"/>
          <a:ext cx="1203325" cy="2286000"/>
        </p:xfrm>
        <a:graphic>
          <a:graphicData uri="http://schemas.openxmlformats.org/presentationml/2006/ole">
            <mc:AlternateContent xmlns:mc="http://schemas.openxmlformats.org/markup-compatibility/2006">
              <mc:Choice xmlns:v="urn:schemas-microsoft-com:vml" Requires="v">
                <p:oleObj name="Clip" r:id="rId2" imgW="1203120" imgH="3322080" progId="">
                  <p:embed/>
                </p:oleObj>
              </mc:Choice>
              <mc:Fallback>
                <p:oleObj name="Clip" r:id="rId2" imgW="1203120" imgH="3322080" progId="">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8476" y="2895600"/>
                        <a:ext cx="1203325" cy="228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4"/>
          <p:cNvGraphicFramePr>
            <a:graphicFrameLocks noChangeAspect="1"/>
          </p:cNvGraphicFramePr>
          <p:nvPr>
            <p:extLst>
              <p:ext uri="{D42A27DB-BD31-4B8C-83A1-F6EECF244321}">
                <p14:modId xmlns:p14="http://schemas.microsoft.com/office/powerpoint/2010/main" val="4077607754"/>
              </p:ext>
            </p:extLst>
          </p:nvPr>
        </p:nvGraphicFramePr>
        <p:xfrm>
          <a:off x="9677400" y="1751014"/>
          <a:ext cx="596900" cy="422275"/>
        </p:xfrm>
        <a:graphic>
          <a:graphicData uri="http://schemas.openxmlformats.org/presentationml/2006/ole">
            <mc:AlternateContent xmlns:mc="http://schemas.openxmlformats.org/markup-compatibility/2006">
              <mc:Choice xmlns:v="urn:schemas-microsoft-com:vml" Requires="v">
                <p:oleObj name="Clip" r:id="rId4" imgW="597600" imgH="423000" progId="">
                  <p:embed/>
                </p:oleObj>
              </mc:Choice>
              <mc:Fallback>
                <p:oleObj name="Clip" r:id="rId4" imgW="597600" imgH="42300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1751014"/>
                        <a:ext cx="596900" cy="422275"/>
                      </a:xfrm>
                      <a:prstGeom prst="rect">
                        <a:avLst/>
                      </a:prstGeom>
                      <a:solidFill>
                        <a:schemeClr val="bg1"/>
                      </a:solidFill>
                    </p:spPr>
                  </p:pic>
                </p:oleObj>
              </mc:Fallback>
            </mc:AlternateContent>
          </a:graphicData>
        </a:graphic>
      </p:graphicFrame>
      <p:graphicFrame>
        <p:nvGraphicFramePr>
          <p:cNvPr id="4100" name="Object 5"/>
          <p:cNvGraphicFramePr>
            <a:graphicFrameLocks noChangeAspect="1"/>
          </p:cNvGraphicFramePr>
          <p:nvPr>
            <p:extLst>
              <p:ext uri="{D42A27DB-BD31-4B8C-83A1-F6EECF244321}">
                <p14:modId xmlns:p14="http://schemas.microsoft.com/office/powerpoint/2010/main" val="3138882031"/>
              </p:ext>
            </p:extLst>
          </p:nvPr>
        </p:nvGraphicFramePr>
        <p:xfrm>
          <a:off x="9781921" y="1982346"/>
          <a:ext cx="596900" cy="422275"/>
        </p:xfrm>
        <a:graphic>
          <a:graphicData uri="http://schemas.openxmlformats.org/presentationml/2006/ole">
            <mc:AlternateContent xmlns:mc="http://schemas.openxmlformats.org/markup-compatibility/2006">
              <mc:Choice xmlns:v="urn:schemas-microsoft-com:vml" Requires="v">
                <p:oleObj name="Clip" r:id="rId6" imgW="597600" imgH="423000" progId="">
                  <p:embed/>
                </p:oleObj>
              </mc:Choice>
              <mc:Fallback>
                <p:oleObj name="Clip" r:id="rId6" imgW="597600" imgH="423000"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1921" y="1982346"/>
                        <a:ext cx="596900" cy="422275"/>
                      </a:xfrm>
                      <a:prstGeom prst="rect">
                        <a:avLst/>
                      </a:prstGeom>
                      <a:solidFill>
                        <a:schemeClr val="bg1"/>
                      </a:solidFill>
                    </p:spPr>
                  </p:pic>
                </p:oleObj>
              </mc:Fallback>
            </mc:AlternateContent>
          </a:graphicData>
        </a:graphic>
      </p:graphicFrame>
      <p:graphicFrame>
        <p:nvGraphicFramePr>
          <p:cNvPr id="4101" name="Object 6"/>
          <p:cNvGraphicFramePr>
            <a:graphicFrameLocks noChangeAspect="1"/>
          </p:cNvGraphicFramePr>
          <p:nvPr>
            <p:extLst>
              <p:ext uri="{D42A27DB-BD31-4B8C-83A1-F6EECF244321}">
                <p14:modId xmlns:p14="http://schemas.microsoft.com/office/powerpoint/2010/main" val="2315259715"/>
              </p:ext>
            </p:extLst>
          </p:nvPr>
        </p:nvGraphicFramePr>
        <p:xfrm>
          <a:off x="9296400" y="1979614"/>
          <a:ext cx="596900" cy="422275"/>
        </p:xfrm>
        <a:graphic>
          <a:graphicData uri="http://schemas.openxmlformats.org/presentationml/2006/ole">
            <mc:AlternateContent xmlns:mc="http://schemas.openxmlformats.org/markup-compatibility/2006">
              <mc:Choice xmlns:v="urn:schemas-microsoft-com:vml" Requires="v">
                <p:oleObj name="Clip" r:id="rId7" imgW="597600" imgH="423000" progId="">
                  <p:embed/>
                </p:oleObj>
              </mc:Choice>
              <mc:Fallback>
                <p:oleObj name="Clip" r:id="rId7" imgW="597600" imgH="423000"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6400" y="1979614"/>
                        <a:ext cx="596900" cy="422275"/>
                      </a:xfrm>
                      <a:prstGeom prst="rect">
                        <a:avLst/>
                      </a:prstGeom>
                      <a:solidFill>
                        <a:schemeClr val="bg1"/>
                      </a:solidFill>
                    </p:spPr>
                  </p:pic>
                </p:oleObj>
              </mc:Fallback>
            </mc:AlternateContent>
          </a:graphicData>
        </a:graphic>
      </p:graphicFrame>
      <p:sp>
        <p:nvSpPr>
          <p:cNvPr id="4109" name="AutoShape 7"/>
          <p:cNvSpPr>
            <a:spLocks noChangeArrowheads="1"/>
          </p:cNvSpPr>
          <p:nvPr/>
        </p:nvSpPr>
        <p:spPr bwMode="auto">
          <a:xfrm>
            <a:off x="8905621" y="1162050"/>
            <a:ext cx="1752600" cy="1600200"/>
          </a:xfrm>
          <a:prstGeom prst="cloudCallout">
            <a:avLst>
              <a:gd name="adj1" fmla="val 13588"/>
              <a:gd name="adj2" fmla="val 65870"/>
            </a:avLst>
          </a:prstGeom>
          <a:solidFill>
            <a:schemeClr val="bg1"/>
          </a:solidFill>
          <a:ln w="9525">
            <a:solidFill>
              <a:schemeClr val="tx1"/>
            </a:solidFill>
            <a:round/>
            <a:headEnd/>
            <a:tailEnd/>
          </a:ln>
        </p:spPr>
        <p:txBody>
          <a:bodyPr wrap="none" anchor="ctr"/>
          <a:lstStyle/>
          <a:p>
            <a:pPr algn="ctr"/>
            <a:endParaRPr lang="en-US"/>
          </a:p>
        </p:txBody>
      </p:sp>
      <p:graphicFrame>
        <p:nvGraphicFramePr>
          <p:cNvPr id="4102" name="Object 8"/>
          <p:cNvGraphicFramePr>
            <a:graphicFrameLocks noChangeAspect="1"/>
          </p:cNvGraphicFramePr>
          <p:nvPr>
            <p:extLst>
              <p:ext uri="{D42A27DB-BD31-4B8C-83A1-F6EECF244321}">
                <p14:modId xmlns:p14="http://schemas.microsoft.com/office/powerpoint/2010/main" val="3908360551"/>
              </p:ext>
            </p:extLst>
          </p:nvPr>
        </p:nvGraphicFramePr>
        <p:xfrm>
          <a:off x="9500362" y="1873887"/>
          <a:ext cx="596900" cy="422275"/>
        </p:xfrm>
        <a:graphic>
          <a:graphicData uri="http://schemas.openxmlformats.org/presentationml/2006/ole">
            <mc:AlternateContent xmlns:mc="http://schemas.openxmlformats.org/markup-compatibility/2006">
              <mc:Choice xmlns:v="urn:schemas-microsoft-com:vml" Requires="v">
                <p:oleObj name="Clip" r:id="rId8" imgW="597600" imgH="423000" progId="">
                  <p:embed/>
                </p:oleObj>
              </mc:Choice>
              <mc:Fallback>
                <p:oleObj name="Clip" r:id="rId8" imgW="597600" imgH="423000" progId="">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0362" y="1873887"/>
                        <a:ext cx="596900" cy="422275"/>
                      </a:xfrm>
                      <a:prstGeom prst="rect">
                        <a:avLst/>
                      </a:prstGeom>
                      <a:solidFill>
                        <a:schemeClr val="bg1"/>
                      </a:solidFill>
                    </p:spPr>
                  </p:pic>
                </p:oleObj>
              </mc:Fallback>
            </mc:AlternateContent>
          </a:graphicData>
        </a:graphic>
      </p:graphicFrame>
      <p:graphicFrame>
        <p:nvGraphicFramePr>
          <p:cNvPr id="4103" name="Object 9"/>
          <p:cNvGraphicFramePr>
            <a:graphicFrameLocks noChangeAspect="1"/>
          </p:cNvGraphicFramePr>
          <p:nvPr>
            <p:extLst>
              <p:ext uri="{D42A27DB-BD31-4B8C-83A1-F6EECF244321}">
                <p14:modId xmlns:p14="http://schemas.microsoft.com/office/powerpoint/2010/main" val="1490774971"/>
              </p:ext>
            </p:extLst>
          </p:nvPr>
        </p:nvGraphicFramePr>
        <p:xfrm>
          <a:off x="9763633" y="2144461"/>
          <a:ext cx="596900" cy="422275"/>
        </p:xfrm>
        <a:graphic>
          <a:graphicData uri="http://schemas.openxmlformats.org/presentationml/2006/ole">
            <mc:AlternateContent xmlns:mc="http://schemas.openxmlformats.org/markup-compatibility/2006">
              <mc:Choice xmlns:v="urn:schemas-microsoft-com:vml" Requires="v">
                <p:oleObj name="Clip" r:id="rId9" imgW="597600" imgH="423000" progId="">
                  <p:embed/>
                </p:oleObj>
              </mc:Choice>
              <mc:Fallback>
                <p:oleObj name="Clip" r:id="rId9" imgW="597600" imgH="423000" progId="">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3633" y="2144461"/>
                        <a:ext cx="596900" cy="422275"/>
                      </a:xfrm>
                      <a:prstGeom prst="rect">
                        <a:avLst/>
                      </a:prstGeom>
                      <a:solidFill>
                        <a:schemeClr val="bg1"/>
                      </a:solidFill>
                    </p:spPr>
                  </p:pic>
                </p:oleObj>
              </mc:Fallback>
            </mc:AlternateContent>
          </a:graphicData>
        </a:graphic>
      </p:graphicFrame>
      <p:graphicFrame>
        <p:nvGraphicFramePr>
          <p:cNvPr id="4104" name="Object 10"/>
          <p:cNvGraphicFramePr>
            <a:graphicFrameLocks noChangeAspect="1"/>
          </p:cNvGraphicFramePr>
          <p:nvPr>
            <p:extLst>
              <p:ext uri="{D42A27DB-BD31-4B8C-83A1-F6EECF244321}">
                <p14:modId xmlns:p14="http://schemas.microsoft.com/office/powerpoint/2010/main" val="3077253426"/>
              </p:ext>
            </p:extLst>
          </p:nvPr>
        </p:nvGraphicFramePr>
        <p:xfrm>
          <a:off x="9220200" y="2132014"/>
          <a:ext cx="596900" cy="422275"/>
        </p:xfrm>
        <a:graphic>
          <a:graphicData uri="http://schemas.openxmlformats.org/presentationml/2006/ole">
            <mc:AlternateContent xmlns:mc="http://schemas.openxmlformats.org/markup-compatibility/2006">
              <mc:Choice xmlns:v="urn:schemas-microsoft-com:vml" Requires="v">
                <p:oleObj name="Clip" r:id="rId10" imgW="597600" imgH="423000" progId="">
                  <p:embed/>
                </p:oleObj>
              </mc:Choice>
              <mc:Fallback>
                <p:oleObj name="Clip" r:id="rId10" imgW="597600" imgH="423000" progId="">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0200" y="2132014"/>
                        <a:ext cx="596900" cy="422275"/>
                      </a:xfrm>
                      <a:prstGeom prst="rect">
                        <a:avLst/>
                      </a:prstGeom>
                      <a:solidFill>
                        <a:schemeClr val="bg1"/>
                      </a:solidFill>
                    </p:spPr>
                  </p:pic>
                </p:oleObj>
              </mc:Fallback>
            </mc:AlternateContent>
          </a:graphicData>
        </a:graphic>
      </p:graphicFrame>
      <p:graphicFrame>
        <p:nvGraphicFramePr>
          <p:cNvPr id="4105" name="Object 11"/>
          <p:cNvGraphicFramePr>
            <a:graphicFrameLocks noChangeAspect="1"/>
          </p:cNvGraphicFramePr>
          <p:nvPr>
            <p:extLst>
              <p:ext uri="{D42A27DB-BD31-4B8C-83A1-F6EECF244321}">
                <p14:modId xmlns:p14="http://schemas.microsoft.com/office/powerpoint/2010/main" val="2612012407"/>
              </p:ext>
            </p:extLst>
          </p:nvPr>
        </p:nvGraphicFramePr>
        <p:xfrm>
          <a:off x="9725914" y="1292226"/>
          <a:ext cx="596900" cy="422275"/>
        </p:xfrm>
        <a:graphic>
          <a:graphicData uri="http://schemas.openxmlformats.org/presentationml/2006/ole">
            <mc:AlternateContent xmlns:mc="http://schemas.openxmlformats.org/markup-compatibility/2006">
              <mc:Choice xmlns:v="urn:schemas-microsoft-com:vml" Requires="v">
                <p:oleObj name="Clip" r:id="rId11" imgW="597600" imgH="423000" progId="">
                  <p:embed/>
                </p:oleObj>
              </mc:Choice>
              <mc:Fallback>
                <p:oleObj name="Clip" r:id="rId11" imgW="597600" imgH="423000" progId="">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5914" y="1292226"/>
                        <a:ext cx="596900" cy="422275"/>
                      </a:xfrm>
                      <a:prstGeom prst="rect">
                        <a:avLst/>
                      </a:prstGeom>
                      <a:solidFill>
                        <a:schemeClr val="bg1"/>
                      </a:solidFill>
                    </p:spPr>
                  </p:pic>
                </p:oleObj>
              </mc:Fallback>
            </mc:AlternateContent>
          </a:graphicData>
        </a:graphic>
      </p:graphicFrame>
      <p:graphicFrame>
        <p:nvGraphicFramePr>
          <p:cNvPr id="4106" name="Object 12"/>
          <p:cNvGraphicFramePr>
            <a:graphicFrameLocks noChangeAspect="1"/>
          </p:cNvGraphicFramePr>
          <p:nvPr>
            <p:extLst>
              <p:ext uri="{D42A27DB-BD31-4B8C-83A1-F6EECF244321}">
                <p14:modId xmlns:p14="http://schemas.microsoft.com/office/powerpoint/2010/main" val="1636548693"/>
              </p:ext>
            </p:extLst>
          </p:nvPr>
        </p:nvGraphicFramePr>
        <p:xfrm>
          <a:off x="9899650" y="1560514"/>
          <a:ext cx="596900" cy="422275"/>
        </p:xfrm>
        <a:graphic>
          <a:graphicData uri="http://schemas.openxmlformats.org/presentationml/2006/ole">
            <mc:AlternateContent xmlns:mc="http://schemas.openxmlformats.org/markup-compatibility/2006">
              <mc:Choice xmlns:v="urn:schemas-microsoft-com:vml" Requires="v">
                <p:oleObj name="Clip" r:id="rId12" imgW="597600" imgH="423000" progId="">
                  <p:embed/>
                </p:oleObj>
              </mc:Choice>
              <mc:Fallback>
                <p:oleObj name="Clip" r:id="rId12" imgW="597600" imgH="423000" progId="">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9650" y="1560514"/>
                        <a:ext cx="596900" cy="422275"/>
                      </a:xfrm>
                      <a:prstGeom prst="rect">
                        <a:avLst/>
                      </a:prstGeom>
                      <a:solidFill>
                        <a:schemeClr val="bg1"/>
                      </a:solidFill>
                    </p:spPr>
                  </p:pic>
                </p:oleObj>
              </mc:Fallback>
            </mc:AlternateContent>
          </a:graphicData>
        </a:graphic>
      </p:graphicFrame>
      <p:graphicFrame>
        <p:nvGraphicFramePr>
          <p:cNvPr id="4107" name="Object 13"/>
          <p:cNvGraphicFramePr>
            <a:graphicFrameLocks noChangeAspect="1"/>
          </p:cNvGraphicFramePr>
          <p:nvPr>
            <p:extLst>
              <p:ext uri="{D42A27DB-BD31-4B8C-83A1-F6EECF244321}">
                <p14:modId xmlns:p14="http://schemas.microsoft.com/office/powerpoint/2010/main" val="2682657816"/>
              </p:ext>
            </p:extLst>
          </p:nvPr>
        </p:nvGraphicFramePr>
        <p:xfrm>
          <a:off x="9120124" y="1602964"/>
          <a:ext cx="596900" cy="422275"/>
        </p:xfrm>
        <a:graphic>
          <a:graphicData uri="http://schemas.openxmlformats.org/presentationml/2006/ole">
            <mc:AlternateContent xmlns:mc="http://schemas.openxmlformats.org/markup-compatibility/2006">
              <mc:Choice xmlns:v="urn:schemas-microsoft-com:vml" Requires="v">
                <p:oleObj name="Clip" r:id="rId13" imgW="597600" imgH="423000" progId="">
                  <p:embed/>
                </p:oleObj>
              </mc:Choice>
              <mc:Fallback>
                <p:oleObj name="Clip" r:id="rId13" imgW="597600" imgH="423000" progId="">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0124" y="1602964"/>
                        <a:ext cx="596900" cy="422275"/>
                      </a:xfrm>
                      <a:prstGeom prst="rect">
                        <a:avLst/>
                      </a:prstGeom>
                      <a:solidFill>
                        <a:schemeClr val="bg1"/>
                      </a:solidFill>
                    </p:spPr>
                  </p:pic>
                </p:oleObj>
              </mc:Fallback>
            </mc:AlternateContent>
          </a:graphicData>
        </a:graphic>
      </p:graphicFrame>
      <p:grpSp>
        <p:nvGrpSpPr>
          <p:cNvPr id="14" name="Group 11"/>
          <p:cNvGrpSpPr/>
          <p:nvPr/>
        </p:nvGrpSpPr>
        <p:grpSpPr>
          <a:xfrm rot="21309213">
            <a:off x="3445479" y="4457003"/>
            <a:ext cx="3967554" cy="557994"/>
            <a:chOff x="228600" y="5088037"/>
            <a:chExt cx="8640500" cy="931763"/>
          </a:xfrm>
        </p:grpSpPr>
        <p:sp>
          <p:nvSpPr>
            <p:cNvPr id="15" name="Freeform 14"/>
            <p:cNvSpPr/>
            <p:nvPr/>
          </p:nvSpPr>
          <p:spPr>
            <a:xfrm>
              <a:off x="228600" y="5088037"/>
              <a:ext cx="8623139" cy="740780"/>
            </a:xfrm>
            <a:custGeom>
              <a:avLst/>
              <a:gdLst>
                <a:gd name="connsiteX0" fmla="*/ 0 w 8623139"/>
                <a:gd name="connsiteY0" fmla="*/ 613458 h 740780"/>
                <a:gd name="connsiteX1" fmla="*/ 92597 w 8623139"/>
                <a:gd name="connsiteY1" fmla="*/ 544010 h 740780"/>
                <a:gd name="connsiteX2" fmla="*/ 138896 w 8623139"/>
                <a:gd name="connsiteY2" fmla="*/ 520861 h 740780"/>
                <a:gd name="connsiteX3" fmla="*/ 219919 w 8623139"/>
                <a:gd name="connsiteY3" fmla="*/ 474562 h 740780"/>
                <a:gd name="connsiteX4" fmla="*/ 277792 w 8623139"/>
                <a:gd name="connsiteY4" fmla="*/ 462988 h 740780"/>
                <a:gd name="connsiteX5" fmla="*/ 358815 w 8623139"/>
                <a:gd name="connsiteY5" fmla="*/ 428264 h 740780"/>
                <a:gd name="connsiteX6" fmla="*/ 405114 w 8623139"/>
                <a:gd name="connsiteY6" fmla="*/ 405114 h 740780"/>
                <a:gd name="connsiteX7" fmla="*/ 474562 w 8623139"/>
                <a:gd name="connsiteY7" fmla="*/ 381965 h 740780"/>
                <a:gd name="connsiteX8" fmla="*/ 636607 w 8623139"/>
                <a:gd name="connsiteY8" fmla="*/ 370390 h 740780"/>
                <a:gd name="connsiteX9" fmla="*/ 659757 w 8623139"/>
                <a:gd name="connsiteY9" fmla="*/ 393539 h 740780"/>
                <a:gd name="connsiteX10" fmla="*/ 694481 w 8623139"/>
                <a:gd name="connsiteY10" fmla="*/ 416689 h 740780"/>
                <a:gd name="connsiteX11" fmla="*/ 763929 w 8623139"/>
                <a:gd name="connsiteY11" fmla="*/ 474562 h 740780"/>
                <a:gd name="connsiteX12" fmla="*/ 787078 w 8623139"/>
                <a:gd name="connsiteY12" fmla="*/ 497712 h 740780"/>
                <a:gd name="connsiteX13" fmla="*/ 879676 w 8623139"/>
                <a:gd name="connsiteY13" fmla="*/ 555585 h 740780"/>
                <a:gd name="connsiteX14" fmla="*/ 995422 w 8623139"/>
                <a:gd name="connsiteY14" fmla="*/ 648183 h 740780"/>
                <a:gd name="connsiteX15" fmla="*/ 1030146 w 8623139"/>
                <a:gd name="connsiteY15" fmla="*/ 671332 h 740780"/>
                <a:gd name="connsiteX16" fmla="*/ 1076445 w 8623139"/>
                <a:gd name="connsiteY16" fmla="*/ 682907 h 740780"/>
                <a:gd name="connsiteX17" fmla="*/ 1099595 w 8623139"/>
                <a:gd name="connsiteY17" fmla="*/ 706056 h 740780"/>
                <a:gd name="connsiteX18" fmla="*/ 1215341 w 8623139"/>
                <a:gd name="connsiteY18" fmla="*/ 740780 h 740780"/>
                <a:gd name="connsiteX19" fmla="*/ 1458410 w 8623139"/>
                <a:gd name="connsiteY19" fmla="*/ 729205 h 740780"/>
                <a:gd name="connsiteX20" fmla="*/ 1562582 w 8623139"/>
                <a:gd name="connsiteY20" fmla="*/ 694481 h 740780"/>
                <a:gd name="connsiteX21" fmla="*/ 1666754 w 8623139"/>
                <a:gd name="connsiteY21" fmla="*/ 659757 h 740780"/>
                <a:gd name="connsiteX22" fmla="*/ 1724628 w 8623139"/>
                <a:gd name="connsiteY22" fmla="*/ 636608 h 740780"/>
                <a:gd name="connsiteX23" fmla="*/ 1805650 w 8623139"/>
                <a:gd name="connsiteY23" fmla="*/ 625033 h 740780"/>
                <a:gd name="connsiteX24" fmla="*/ 1840374 w 8623139"/>
                <a:gd name="connsiteY24" fmla="*/ 601884 h 740780"/>
                <a:gd name="connsiteX25" fmla="*/ 1898248 w 8623139"/>
                <a:gd name="connsiteY25" fmla="*/ 590309 h 740780"/>
                <a:gd name="connsiteX26" fmla="*/ 2013995 w 8623139"/>
                <a:gd name="connsiteY26" fmla="*/ 567160 h 740780"/>
                <a:gd name="connsiteX27" fmla="*/ 2071868 w 8623139"/>
                <a:gd name="connsiteY27" fmla="*/ 544010 h 740780"/>
                <a:gd name="connsiteX28" fmla="*/ 2187615 w 8623139"/>
                <a:gd name="connsiteY28" fmla="*/ 520861 h 740780"/>
                <a:gd name="connsiteX29" fmla="*/ 2407534 w 8623139"/>
                <a:gd name="connsiteY29" fmla="*/ 486137 h 740780"/>
                <a:gd name="connsiteX30" fmla="*/ 2720050 w 8623139"/>
                <a:gd name="connsiteY30" fmla="*/ 497712 h 740780"/>
                <a:gd name="connsiteX31" fmla="*/ 2754774 w 8623139"/>
                <a:gd name="connsiteY31" fmla="*/ 520861 h 740780"/>
                <a:gd name="connsiteX32" fmla="*/ 2824222 w 8623139"/>
                <a:gd name="connsiteY32" fmla="*/ 578734 h 740780"/>
                <a:gd name="connsiteX33" fmla="*/ 2939969 w 8623139"/>
                <a:gd name="connsiteY33" fmla="*/ 648183 h 740780"/>
                <a:gd name="connsiteX34" fmla="*/ 2986268 w 8623139"/>
                <a:gd name="connsiteY34" fmla="*/ 671332 h 740780"/>
                <a:gd name="connsiteX35" fmla="*/ 3044141 w 8623139"/>
                <a:gd name="connsiteY35" fmla="*/ 682907 h 740780"/>
                <a:gd name="connsiteX36" fmla="*/ 3078865 w 8623139"/>
                <a:gd name="connsiteY36" fmla="*/ 706056 h 740780"/>
                <a:gd name="connsiteX37" fmla="*/ 3194612 w 8623139"/>
                <a:gd name="connsiteY37" fmla="*/ 729205 h 740780"/>
                <a:gd name="connsiteX38" fmla="*/ 3240911 w 8623139"/>
                <a:gd name="connsiteY38" fmla="*/ 740780 h 740780"/>
                <a:gd name="connsiteX39" fmla="*/ 3715473 w 8623139"/>
                <a:gd name="connsiteY39" fmla="*/ 717631 h 740780"/>
                <a:gd name="connsiteX40" fmla="*/ 3784921 w 8623139"/>
                <a:gd name="connsiteY40" fmla="*/ 694481 h 740780"/>
                <a:gd name="connsiteX41" fmla="*/ 3935392 w 8623139"/>
                <a:gd name="connsiteY41" fmla="*/ 648183 h 740780"/>
                <a:gd name="connsiteX42" fmla="*/ 4085863 w 8623139"/>
                <a:gd name="connsiteY42" fmla="*/ 578734 h 740780"/>
                <a:gd name="connsiteX43" fmla="*/ 4178460 w 8623139"/>
                <a:gd name="connsiteY43" fmla="*/ 544010 h 740780"/>
                <a:gd name="connsiteX44" fmla="*/ 4271058 w 8623139"/>
                <a:gd name="connsiteY44" fmla="*/ 486137 h 740780"/>
                <a:gd name="connsiteX45" fmla="*/ 4328931 w 8623139"/>
                <a:gd name="connsiteY45" fmla="*/ 462988 h 740780"/>
                <a:gd name="connsiteX46" fmla="*/ 4375230 w 8623139"/>
                <a:gd name="connsiteY46" fmla="*/ 439838 h 740780"/>
                <a:gd name="connsiteX47" fmla="*/ 4467828 w 8623139"/>
                <a:gd name="connsiteY47" fmla="*/ 416689 h 740780"/>
                <a:gd name="connsiteX48" fmla="*/ 4629873 w 8623139"/>
                <a:gd name="connsiteY48" fmla="*/ 439838 h 740780"/>
                <a:gd name="connsiteX49" fmla="*/ 4664597 w 8623139"/>
                <a:gd name="connsiteY49" fmla="*/ 462988 h 740780"/>
                <a:gd name="connsiteX50" fmla="*/ 5197033 w 8623139"/>
                <a:gd name="connsiteY50" fmla="*/ 451413 h 740780"/>
                <a:gd name="connsiteX51" fmla="*/ 5266481 w 8623139"/>
                <a:gd name="connsiteY51" fmla="*/ 428264 h 740780"/>
                <a:gd name="connsiteX52" fmla="*/ 5347503 w 8623139"/>
                <a:gd name="connsiteY52" fmla="*/ 405114 h 740780"/>
                <a:gd name="connsiteX53" fmla="*/ 5451676 w 8623139"/>
                <a:gd name="connsiteY53" fmla="*/ 370390 h 740780"/>
                <a:gd name="connsiteX54" fmla="*/ 5625296 w 8623139"/>
                <a:gd name="connsiteY54" fmla="*/ 324091 h 740780"/>
                <a:gd name="connsiteX55" fmla="*/ 5694744 w 8623139"/>
                <a:gd name="connsiteY55" fmla="*/ 300942 h 740780"/>
                <a:gd name="connsiteX56" fmla="*/ 5764192 w 8623139"/>
                <a:gd name="connsiteY56" fmla="*/ 289367 h 740780"/>
                <a:gd name="connsiteX57" fmla="*/ 5891514 w 8623139"/>
                <a:gd name="connsiteY57" fmla="*/ 243069 h 740780"/>
                <a:gd name="connsiteX58" fmla="*/ 5960962 w 8623139"/>
                <a:gd name="connsiteY58" fmla="*/ 231494 h 740780"/>
                <a:gd name="connsiteX59" fmla="*/ 6018835 w 8623139"/>
                <a:gd name="connsiteY59" fmla="*/ 243069 h 740780"/>
                <a:gd name="connsiteX60" fmla="*/ 6053559 w 8623139"/>
                <a:gd name="connsiteY60" fmla="*/ 254643 h 740780"/>
                <a:gd name="connsiteX61" fmla="*/ 6099858 w 8623139"/>
                <a:gd name="connsiteY61" fmla="*/ 266218 h 740780"/>
                <a:gd name="connsiteX62" fmla="*/ 6180881 w 8623139"/>
                <a:gd name="connsiteY62" fmla="*/ 289367 h 740780"/>
                <a:gd name="connsiteX63" fmla="*/ 6585995 w 8623139"/>
                <a:gd name="connsiteY63" fmla="*/ 277793 h 740780"/>
                <a:gd name="connsiteX64" fmla="*/ 6632293 w 8623139"/>
                <a:gd name="connsiteY64" fmla="*/ 254643 h 740780"/>
                <a:gd name="connsiteX65" fmla="*/ 6667017 w 8623139"/>
                <a:gd name="connsiteY65" fmla="*/ 243069 h 740780"/>
                <a:gd name="connsiteX66" fmla="*/ 6771190 w 8623139"/>
                <a:gd name="connsiteY66" fmla="*/ 219919 h 740780"/>
                <a:gd name="connsiteX67" fmla="*/ 6817488 w 8623139"/>
                <a:gd name="connsiteY67" fmla="*/ 208345 h 740780"/>
                <a:gd name="connsiteX68" fmla="*/ 6910086 w 8623139"/>
                <a:gd name="connsiteY68" fmla="*/ 219919 h 740780"/>
                <a:gd name="connsiteX69" fmla="*/ 6979534 w 8623139"/>
                <a:gd name="connsiteY69" fmla="*/ 231494 h 740780"/>
                <a:gd name="connsiteX70" fmla="*/ 7245752 w 8623139"/>
                <a:gd name="connsiteY70" fmla="*/ 219919 h 740780"/>
                <a:gd name="connsiteX71" fmla="*/ 7292050 w 8623139"/>
                <a:gd name="connsiteY71" fmla="*/ 208345 h 740780"/>
                <a:gd name="connsiteX72" fmla="*/ 7430946 w 8623139"/>
                <a:gd name="connsiteY72" fmla="*/ 162046 h 740780"/>
                <a:gd name="connsiteX73" fmla="*/ 7488820 w 8623139"/>
                <a:gd name="connsiteY73" fmla="*/ 150471 h 740780"/>
                <a:gd name="connsiteX74" fmla="*/ 7523544 w 8623139"/>
                <a:gd name="connsiteY74" fmla="*/ 138896 h 740780"/>
                <a:gd name="connsiteX75" fmla="*/ 7569843 w 8623139"/>
                <a:gd name="connsiteY75" fmla="*/ 127322 h 740780"/>
                <a:gd name="connsiteX76" fmla="*/ 7650865 w 8623139"/>
                <a:gd name="connsiteY76" fmla="*/ 138896 h 740780"/>
                <a:gd name="connsiteX77" fmla="*/ 7685590 w 8623139"/>
                <a:gd name="connsiteY77" fmla="*/ 162046 h 740780"/>
                <a:gd name="connsiteX78" fmla="*/ 7720314 w 8623139"/>
                <a:gd name="connsiteY78" fmla="*/ 173620 h 740780"/>
                <a:gd name="connsiteX79" fmla="*/ 7847635 w 8623139"/>
                <a:gd name="connsiteY79" fmla="*/ 150471 h 740780"/>
                <a:gd name="connsiteX80" fmla="*/ 8021255 w 8623139"/>
                <a:gd name="connsiteY80" fmla="*/ 57874 h 740780"/>
                <a:gd name="connsiteX81" fmla="*/ 8079129 w 8623139"/>
                <a:gd name="connsiteY81" fmla="*/ 34724 h 740780"/>
                <a:gd name="connsiteX82" fmla="*/ 8125428 w 8623139"/>
                <a:gd name="connsiteY82" fmla="*/ 11575 h 740780"/>
                <a:gd name="connsiteX83" fmla="*/ 8218025 w 8623139"/>
                <a:gd name="connsiteY83" fmla="*/ 0 h 740780"/>
                <a:gd name="connsiteX84" fmla="*/ 8275898 w 8623139"/>
                <a:gd name="connsiteY84" fmla="*/ 11575 h 740780"/>
                <a:gd name="connsiteX85" fmla="*/ 8623139 w 8623139"/>
                <a:gd name="connsiteY85"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8623139" h="740780">
                  <a:moveTo>
                    <a:pt x="0" y="613458"/>
                  </a:moveTo>
                  <a:cubicBezTo>
                    <a:pt x="27823" y="591200"/>
                    <a:pt x="60356" y="562434"/>
                    <a:pt x="92597" y="544010"/>
                  </a:cubicBezTo>
                  <a:cubicBezTo>
                    <a:pt x="107578" y="535449"/>
                    <a:pt x="123915" y="529422"/>
                    <a:pt x="138896" y="520861"/>
                  </a:cubicBezTo>
                  <a:cubicBezTo>
                    <a:pt x="174456" y="500541"/>
                    <a:pt x="177948" y="488552"/>
                    <a:pt x="219919" y="474562"/>
                  </a:cubicBezTo>
                  <a:cubicBezTo>
                    <a:pt x="238582" y="468341"/>
                    <a:pt x="258501" y="466846"/>
                    <a:pt x="277792" y="462988"/>
                  </a:cubicBezTo>
                  <a:cubicBezTo>
                    <a:pt x="322460" y="418318"/>
                    <a:pt x="276525" y="455694"/>
                    <a:pt x="358815" y="428264"/>
                  </a:cubicBezTo>
                  <a:cubicBezTo>
                    <a:pt x="375184" y="422808"/>
                    <a:pt x="389093" y="411522"/>
                    <a:pt x="405114" y="405114"/>
                  </a:cubicBezTo>
                  <a:cubicBezTo>
                    <a:pt x="427770" y="396051"/>
                    <a:pt x="474562" y="381965"/>
                    <a:pt x="474562" y="381965"/>
                  </a:cubicBezTo>
                  <a:cubicBezTo>
                    <a:pt x="526768" y="329757"/>
                    <a:pt x="502987" y="341757"/>
                    <a:pt x="636607" y="370390"/>
                  </a:cubicBezTo>
                  <a:cubicBezTo>
                    <a:pt x="647278" y="372677"/>
                    <a:pt x="651236" y="386722"/>
                    <a:pt x="659757" y="393539"/>
                  </a:cubicBezTo>
                  <a:cubicBezTo>
                    <a:pt x="670620" y="402229"/>
                    <a:pt x="683500" y="408148"/>
                    <a:pt x="694481" y="416689"/>
                  </a:cubicBezTo>
                  <a:cubicBezTo>
                    <a:pt x="718267" y="435189"/>
                    <a:pt x="741251" y="454719"/>
                    <a:pt x="763929" y="474562"/>
                  </a:cubicBezTo>
                  <a:cubicBezTo>
                    <a:pt x="772142" y="481748"/>
                    <a:pt x="778198" y="491369"/>
                    <a:pt x="787078" y="497712"/>
                  </a:cubicBezTo>
                  <a:cubicBezTo>
                    <a:pt x="840726" y="536032"/>
                    <a:pt x="836222" y="522159"/>
                    <a:pt x="879676" y="555585"/>
                  </a:cubicBezTo>
                  <a:cubicBezTo>
                    <a:pt x="918839" y="585711"/>
                    <a:pt x="954311" y="620776"/>
                    <a:pt x="995422" y="648183"/>
                  </a:cubicBezTo>
                  <a:cubicBezTo>
                    <a:pt x="1006997" y="655899"/>
                    <a:pt x="1017360" y="665852"/>
                    <a:pt x="1030146" y="671332"/>
                  </a:cubicBezTo>
                  <a:cubicBezTo>
                    <a:pt x="1044768" y="677598"/>
                    <a:pt x="1061012" y="679049"/>
                    <a:pt x="1076445" y="682907"/>
                  </a:cubicBezTo>
                  <a:cubicBezTo>
                    <a:pt x="1084162" y="690623"/>
                    <a:pt x="1089834" y="701176"/>
                    <a:pt x="1099595" y="706056"/>
                  </a:cubicBezTo>
                  <a:cubicBezTo>
                    <a:pt x="1127772" y="720144"/>
                    <a:pt x="1182114" y="732473"/>
                    <a:pt x="1215341" y="740780"/>
                  </a:cubicBezTo>
                  <a:cubicBezTo>
                    <a:pt x="1296364" y="736922"/>
                    <a:pt x="1378007" y="739925"/>
                    <a:pt x="1458410" y="729205"/>
                  </a:cubicBezTo>
                  <a:cubicBezTo>
                    <a:pt x="1494691" y="724367"/>
                    <a:pt x="1527858" y="706056"/>
                    <a:pt x="1562582" y="694481"/>
                  </a:cubicBezTo>
                  <a:lnTo>
                    <a:pt x="1666754" y="659757"/>
                  </a:lnTo>
                  <a:cubicBezTo>
                    <a:pt x="1686045" y="652041"/>
                    <a:pt x="1704471" y="641647"/>
                    <a:pt x="1724628" y="636608"/>
                  </a:cubicBezTo>
                  <a:cubicBezTo>
                    <a:pt x="1751095" y="629991"/>
                    <a:pt x="1778643" y="628891"/>
                    <a:pt x="1805650" y="625033"/>
                  </a:cubicBezTo>
                  <a:cubicBezTo>
                    <a:pt x="1817225" y="617317"/>
                    <a:pt x="1827349" y="606768"/>
                    <a:pt x="1840374" y="601884"/>
                  </a:cubicBezTo>
                  <a:cubicBezTo>
                    <a:pt x="1858795" y="594976"/>
                    <a:pt x="1879162" y="595081"/>
                    <a:pt x="1898248" y="590309"/>
                  </a:cubicBezTo>
                  <a:cubicBezTo>
                    <a:pt x="2005988" y="563374"/>
                    <a:pt x="1815499" y="595515"/>
                    <a:pt x="2013995" y="567160"/>
                  </a:cubicBezTo>
                  <a:cubicBezTo>
                    <a:pt x="2033286" y="559443"/>
                    <a:pt x="2052157" y="550580"/>
                    <a:pt x="2071868" y="544010"/>
                  </a:cubicBezTo>
                  <a:cubicBezTo>
                    <a:pt x="2108711" y="531729"/>
                    <a:pt x="2150015" y="527698"/>
                    <a:pt x="2187615" y="520861"/>
                  </a:cubicBezTo>
                  <a:cubicBezTo>
                    <a:pt x="2350960" y="491161"/>
                    <a:pt x="2081878" y="532658"/>
                    <a:pt x="2407534" y="486137"/>
                  </a:cubicBezTo>
                  <a:cubicBezTo>
                    <a:pt x="2511706" y="489995"/>
                    <a:pt x="2616324" y="487339"/>
                    <a:pt x="2720050" y="497712"/>
                  </a:cubicBezTo>
                  <a:cubicBezTo>
                    <a:pt x="2733892" y="499096"/>
                    <a:pt x="2743911" y="512171"/>
                    <a:pt x="2754774" y="520861"/>
                  </a:cubicBezTo>
                  <a:cubicBezTo>
                    <a:pt x="2817164" y="570772"/>
                    <a:pt x="2723941" y="514267"/>
                    <a:pt x="2824222" y="578734"/>
                  </a:cubicBezTo>
                  <a:cubicBezTo>
                    <a:pt x="2862070" y="603065"/>
                    <a:pt x="2899725" y="628061"/>
                    <a:pt x="2939969" y="648183"/>
                  </a:cubicBezTo>
                  <a:cubicBezTo>
                    <a:pt x="2955402" y="655899"/>
                    <a:pt x="2969899" y="665876"/>
                    <a:pt x="2986268" y="671332"/>
                  </a:cubicBezTo>
                  <a:cubicBezTo>
                    <a:pt x="3004932" y="677553"/>
                    <a:pt x="3024850" y="679049"/>
                    <a:pt x="3044141" y="682907"/>
                  </a:cubicBezTo>
                  <a:cubicBezTo>
                    <a:pt x="3055716" y="690623"/>
                    <a:pt x="3066423" y="699835"/>
                    <a:pt x="3078865" y="706056"/>
                  </a:cubicBezTo>
                  <a:cubicBezTo>
                    <a:pt x="3112825" y="723036"/>
                    <a:pt x="3161092" y="723111"/>
                    <a:pt x="3194612" y="729205"/>
                  </a:cubicBezTo>
                  <a:cubicBezTo>
                    <a:pt x="3210263" y="732051"/>
                    <a:pt x="3225478" y="736922"/>
                    <a:pt x="3240911" y="740780"/>
                  </a:cubicBezTo>
                  <a:cubicBezTo>
                    <a:pt x="3399098" y="733064"/>
                    <a:pt x="3557668" y="731061"/>
                    <a:pt x="3715473" y="717631"/>
                  </a:cubicBezTo>
                  <a:cubicBezTo>
                    <a:pt x="3739787" y="715562"/>
                    <a:pt x="3761598" y="701657"/>
                    <a:pt x="3784921" y="694481"/>
                  </a:cubicBezTo>
                  <a:cubicBezTo>
                    <a:pt x="3845515" y="675836"/>
                    <a:pt x="3877427" y="670477"/>
                    <a:pt x="3935392" y="648183"/>
                  </a:cubicBezTo>
                  <a:cubicBezTo>
                    <a:pt x="4111985" y="580262"/>
                    <a:pt x="3926907" y="646858"/>
                    <a:pt x="4085863" y="578734"/>
                  </a:cubicBezTo>
                  <a:cubicBezTo>
                    <a:pt x="4116162" y="565749"/>
                    <a:pt x="4148976" y="558752"/>
                    <a:pt x="4178460" y="544010"/>
                  </a:cubicBezTo>
                  <a:cubicBezTo>
                    <a:pt x="4211016" y="527732"/>
                    <a:pt x="4237263" y="499655"/>
                    <a:pt x="4271058" y="486137"/>
                  </a:cubicBezTo>
                  <a:cubicBezTo>
                    <a:pt x="4290349" y="478421"/>
                    <a:pt x="4309945" y="471426"/>
                    <a:pt x="4328931" y="462988"/>
                  </a:cubicBezTo>
                  <a:cubicBezTo>
                    <a:pt x="4344699" y="455980"/>
                    <a:pt x="4358861" y="445294"/>
                    <a:pt x="4375230" y="439838"/>
                  </a:cubicBezTo>
                  <a:cubicBezTo>
                    <a:pt x="4405413" y="429777"/>
                    <a:pt x="4467828" y="416689"/>
                    <a:pt x="4467828" y="416689"/>
                  </a:cubicBezTo>
                  <a:cubicBezTo>
                    <a:pt x="4488230" y="418729"/>
                    <a:pt x="4591568" y="423422"/>
                    <a:pt x="4629873" y="439838"/>
                  </a:cubicBezTo>
                  <a:cubicBezTo>
                    <a:pt x="4642659" y="445318"/>
                    <a:pt x="4653022" y="455271"/>
                    <a:pt x="4664597" y="462988"/>
                  </a:cubicBezTo>
                  <a:cubicBezTo>
                    <a:pt x="4842076" y="459130"/>
                    <a:pt x="5019807" y="461638"/>
                    <a:pt x="5197033" y="451413"/>
                  </a:cubicBezTo>
                  <a:cubicBezTo>
                    <a:pt x="5221394" y="450008"/>
                    <a:pt x="5243159" y="435440"/>
                    <a:pt x="5266481" y="428264"/>
                  </a:cubicBezTo>
                  <a:cubicBezTo>
                    <a:pt x="5293327" y="420004"/>
                    <a:pt x="5320693" y="413492"/>
                    <a:pt x="5347503" y="405114"/>
                  </a:cubicBezTo>
                  <a:cubicBezTo>
                    <a:pt x="5382439" y="394196"/>
                    <a:pt x="5416561" y="380718"/>
                    <a:pt x="5451676" y="370390"/>
                  </a:cubicBezTo>
                  <a:cubicBezTo>
                    <a:pt x="5756331" y="280786"/>
                    <a:pt x="5350523" y="408637"/>
                    <a:pt x="5625296" y="324091"/>
                  </a:cubicBezTo>
                  <a:cubicBezTo>
                    <a:pt x="5648618" y="316915"/>
                    <a:pt x="5671071" y="306860"/>
                    <a:pt x="5694744" y="300942"/>
                  </a:cubicBezTo>
                  <a:cubicBezTo>
                    <a:pt x="5717512" y="295250"/>
                    <a:pt x="5741424" y="295059"/>
                    <a:pt x="5764192" y="289367"/>
                  </a:cubicBezTo>
                  <a:cubicBezTo>
                    <a:pt x="6056061" y="216400"/>
                    <a:pt x="5638381" y="312105"/>
                    <a:pt x="5891514" y="243069"/>
                  </a:cubicBezTo>
                  <a:cubicBezTo>
                    <a:pt x="5914156" y="236894"/>
                    <a:pt x="5937813" y="235352"/>
                    <a:pt x="5960962" y="231494"/>
                  </a:cubicBezTo>
                  <a:cubicBezTo>
                    <a:pt x="5980253" y="235352"/>
                    <a:pt x="5999749" y="238298"/>
                    <a:pt x="6018835" y="243069"/>
                  </a:cubicBezTo>
                  <a:cubicBezTo>
                    <a:pt x="6030671" y="246028"/>
                    <a:pt x="6041828" y="251291"/>
                    <a:pt x="6053559" y="254643"/>
                  </a:cubicBezTo>
                  <a:cubicBezTo>
                    <a:pt x="6068855" y="259013"/>
                    <a:pt x="6084511" y="262032"/>
                    <a:pt x="6099858" y="266218"/>
                  </a:cubicBezTo>
                  <a:cubicBezTo>
                    <a:pt x="6126957" y="273608"/>
                    <a:pt x="6153873" y="281651"/>
                    <a:pt x="6180881" y="289367"/>
                  </a:cubicBezTo>
                  <a:cubicBezTo>
                    <a:pt x="6315919" y="285509"/>
                    <a:pt x="6451300" y="288154"/>
                    <a:pt x="6585995" y="277793"/>
                  </a:cubicBezTo>
                  <a:cubicBezTo>
                    <a:pt x="6603199" y="276470"/>
                    <a:pt x="6616434" y="261440"/>
                    <a:pt x="6632293" y="254643"/>
                  </a:cubicBezTo>
                  <a:cubicBezTo>
                    <a:pt x="6643507" y="249837"/>
                    <a:pt x="6655286" y="246421"/>
                    <a:pt x="6667017" y="243069"/>
                  </a:cubicBezTo>
                  <a:cubicBezTo>
                    <a:pt x="6716421" y="228954"/>
                    <a:pt x="6717481" y="231854"/>
                    <a:pt x="6771190" y="219919"/>
                  </a:cubicBezTo>
                  <a:cubicBezTo>
                    <a:pt x="6786719" y="216468"/>
                    <a:pt x="6802055" y="212203"/>
                    <a:pt x="6817488" y="208345"/>
                  </a:cubicBezTo>
                  <a:lnTo>
                    <a:pt x="6910086" y="219919"/>
                  </a:lnTo>
                  <a:cubicBezTo>
                    <a:pt x="6933319" y="223238"/>
                    <a:pt x="6956065" y="231494"/>
                    <a:pt x="6979534" y="231494"/>
                  </a:cubicBezTo>
                  <a:cubicBezTo>
                    <a:pt x="7068357" y="231494"/>
                    <a:pt x="7157013" y="223777"/>
                    <a:pt x="7245752" y="219919"/>
                  </a:cubicBezTo>
                  <a:cubicBezTo>
                    <a:pt x="7261185" y="216061"/>
                    <a:pt x="7276867" y="213090"/>
                    <a:pt x="7292050" y="208345"/>
                  </a:cubicBezTo>
                  <a:cubicBezTo>
                    <a:pt x="7338632" y="193788"/>
                    <a:pt x="7383091" y="171617"/>
                    <a:pt x="7430946" y="162046"/>
                  </a:cubicBezTo>
                  <a:cubicBezTo>
                    <a:pt x="7450237" y="158188"/>
                    <a:pt x="7469734" y="155243"/>
                    <a:pt x="7488820" y="150471"/>
                  </a:cubicBezTo>
                  <a:cubicBezTo>
                    <a:pt x="7500657" y="147512"/>
                    <a:pt x="7511813" y="142248"/>
                    <a:pt x="7523544" y="138896"/>
                  </a:cubicBezTo>
                  <a:cubicBezTo>
                    <a:pt x="7538840" y="134526"/>
                    <a:pt x="7554410" y="131180"/>
                    <a:pt x="7569843" y="127322"/>
                  </a:cubicBezTo>
                  <a:cubicBezTo>
                    <a:pt x="7596850" y="131180"/>
                    <a:pt x="7624734" y="131057"/>
                    <a:pt x="7650865" y="138896"/>
                  </a:cubicBezTo>
                  <a:cubicBezTo>
                    <a:pt x="7664190" y="142893"/>
                    <a:pt x="7673147" y="155825"/>
                    <a:pt x="7685590" y="162046"/>
                  </a:cubicBezTo>
                  <a:cubicBezTo>
                    <a:pt x="7696503" y="167502"/>
                    <a:pt x="7708739" y="169762"/>
                    <a:pt x="7720314" y="173620"/>
                  </a:cubicBezTo>
                  <a:cubicBezTo>
                    <a:pt x="7762754" y="165904"/>
                    <a:pt x="7806073" y="162016"/>
                    <a:pt x="7847635" y="150471"/>
                  </a:cubicBezTo>
                  <a:cubicBezTo>
                    <a:pt x="7995506" y="109396"/>
                    <a:pt x="7862377" y="121426"/>
                    <a:pt x="8021255" y="57874"/>
                  </a:cubicBezTo>
                  <a:cubicBezTo>
                    <a:pt x="8040546" y="50157"/>
                    <a:pt x="8060142" y="43163"/>
                    <a:pt x="8079129" y="34724"/>
                  </a:cubicBezTo>
                  <a:cubicBezTo>
                    <a:pt x="8094896" y="27716"/>
                    <a:pt x="8108689" y="15760"/>
                    <a:pt x="8125428" y="11575"/>
                  </a:cubicBezTo>
                  <a:cubicBezTo>
                    <a:pt x="8155605" y="4031"/>
                    <a:pt x="8187159" y="3858"/>
                    <a:pt x="8218025" y="0"/>
                  </a:cubicBezTo>
                  <a:cubicBezTo>
                    <a:pt x="8237316" y="3858"/>
                    <a:pt x="8256225" y="11575"/>
                    <a:pt x="8275898" y="11575"/>
                  </a:cubicBezTo>
                  <a:cubicBezTo>
                    <a:pt x="8391709" y="11575"/>
                    <a:pt x="8623139" y="0"/>
                    <a:pt x="8623139" y="0"/>
                  </a:cubicBezTo>
                </a:path>
              </a:pathLst>
            </a:cu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234387" y="5151698"/>
              <a:ext cx="8623139" cy="740780"/>
            </a:xfrm>
            <a:custGeom>
              <a:avLst/>
              <a:gdLst>
                <a:gd name="connsiteX0" fmla="*/ 0 w 8623139"/>
                <a:gd name="connsiteY0" fmla="*/ 613458 h 740780"/>
                <a:gd name="connsiteX1" fmla="*/ 92597 w 8623139"/>
                <a:gd name="connsiteY1" fmla="*/ 544010 h 740780"/>
                <a:gd name="connsiteX2" fmla="*/ 138896 w 8623139"/>
                <a:gd name="connsiteY2" fmla="*/ 520861 h 740780"/>
                <a:gd name="connsiteX3" fmla="*/ 219919 w 8623139"/>
                <a:gd name="connsiteY3" fmla="*/ 474562 h 740780"/>
                <a:gd name="connsiteX4" fmla="*/ 277792 w 8623139"/>
                <a:gd name="connsiteY4" fmla="*/ 462988 h 740780"/>
                <a:gd name="connsiteX5" fmla="*/ 358815 w 8623139"/>
                <a:gd name="connsiteY5" fmla="*/ 428264 h 740780"/>
                <a:gd name="connsiteX6" fmla="*/ 405114 w 8623139"/>
                <a:gd name="connsiteY6" fmla="*/ 405114 h 740780"/>
                <a:gd name="connsiteX7" fmla="*/ 474562 w 8623139"/>
                <a:gd name="connsiteY7" fmla="*/ 381965 h 740780"/>
                <a:gd name="connsiteX8" fmla="*/ 636607 w 8623139"/>
                <a:gd name="connsiteY8" fmla="*/ 370390 h 740780"/>
                <a:gd name="connsiteX9" fmla="*/ 659757 w 8623139"/>
                <a:gd name="connsiteY9" fmla="*/ 393539 h 740780"/>
                <a:gd name="connsiteX10" fmla="*/ 694481 w 8623139"/>
                <a:gd name="connsiteY10" fmla="*/ 416689 h 740780"/>
                <a:gd name="connsiteX11" fmla="*/ 763929 w 8623139"/>
                <a:gd name="connsiteY11" fmla="*/ 474562 h 740780"/>
                <a:gd name="connsiteX12" fmla="*/ 787078 w 8623139"/>
                <a:gd name="connsiteY12" fmla="*/ 497712 h 740780"/>
                <a:gd name="connsiteX13" fmla="*/ 879676 w 8623139"/>
                <a:gd name="connsiteY13" fmla="*/ 555585 h 740780"/>
                <a:gd name="connsiteX14" fmla="*/ 995422 w 8623139"/>
                <a:gd name="connsiteY14" fmla="*/ 648183 h 740780"/>
                <a:gd name="connsiteX15" fmla="*/ 1030146 w 8623139"/>
                <a:gd name="connsiteY15" fmla="*/ 671332 h 740780"/>
                <a:gd name="connsiteX16" fmla="*/ 1076445 w 8623139"/>
                <a:gd name="connsiteY16" fmla="*/ 682907 h 740780"/>
                <a:gd name="connsiteX17" fmla="*/ 1099595 w 8623139"/>
                <a:gd name="connsiteY17" fmla="*/ 706056 h 740780"/>
                <a:gd name="connsiteX18" fmla="*/ 1215341 w 8623139"/>
                <a:gd name="connsiteY18" fmla="*/ 740780 h 740780"/>
                <a:gd name="connsiteX19" fmla="*/ 1458410 w 8623139"/>
                <a:gd name="connsiteY19" fmla="*/ 729205 h 740780"/>
                <a:gd name="connsiteX20" fmla="*/ 1562582 w 8623139"/>
                <a:gd name="connsiteY20" fmla="*/ 694481 h 740780"/>
                <a:gd name="connsiteX21" fmla="*/ 1666754 w 8623139"/>
                <a:gd name="connsiteY21" fmla="*/ 659757 h 740780"/>
                <a:gd name="connsiteX22" fmla="*/ 1724628 w 8623139"/>
                <a:gd name="connsiteY22" fmla="*/ 636608 h 740780"/>
                <a:gd name="connsiteX23" fmla="*/ 1805650 w 8623139"/>
                <a:gd name="connsiteY23" fmla="*/ 625033 h 740780"/>
                <a:gd name="connsiteX24" fmla="*/ 1840374 w 8623139"/>
                <a:gd name="connsiteY24" fmla="*/ 601884 h 740780"/>
                <a:gd name="connsiteX25" fmla="*/ 1898248 w 8623139"/>
                <a:gd name="connsiteY25" fmla="*/ 590309 h 740780"/>
                <a:gd name="connsiteX26" fmla="*/ 2013995 w 8623139"/>
                <a:gd name="connsiteY26" fmla="*/ 567160 h 740780"/>
                <a:gd name="connsiteX27" fmla="*/ 2071868 w 8623139"/>
                <a:gd name="connsiteY27" fmla="*/ 544010 h 740780"/>
                <a:gd name="connsiteX28" fmla="*/ 2187615 w 8623139"/>
                <a:gd name="connsiteY28" fmla="*/ 520861 h 740780"/>
                <a:gd name="connsiteX29" fmla="*/ 2407534 w 8623139"/>
                <a:gd name="connsiteY29" fmla="*/ 486137 h 740780"/>
                <a:gd name="connsiteX30" fmla="*/ 2720050 w 8623139"/>
                <a:gd name="connsiteY30" fmla="*/ 497712 h 740780"/>
                <a:gd name="connsiteX31" fmla="*/ 2754774 w 8623139"/>
                <a:gd name="connsiteY31" fmla="*/ 520861 h 740780"/>
                <a:gd name="connsiteX32" fmla="*/ 2824222 w 8623139"/>
                <a:gd name="connsiteY32" fmla="*/ 578734 h 740780"/>
                <a:gd name="connsiteX33" fmla="*/ 2939969 w 8623139"/>
                <a:gd name="connsiteY33" fmla="*/ 648183 h 740780"/>
                <a:gd name="connsiteX34" fmla="*/ 2986268 w 8623139"/>
                <a:gd name="connsiteY34" fmla="*/ 671332 h 740780"/>
                <a:gd name="connsiteX35" fmla="*/ 3044141 w 8623139"/>
                <a:gd name="connsiteY35" fmla="*/ 682907 h 740780"/>
                <a:gd name="connsiteX36" fmla="*/ 3078865 w 8623139"/>
                <a:gd name="connsiteY36" fmla="*/ 706056 h 740780"/>
                <a:gd name="connsiteX37" fmla="*/ 3194612 w 8623139"/>
                <a:gd name="connsiteY37" fmla="*/ 729205 h 740780"/>
                <a:gd name="connsiteX38" fmla="*/ 3240911 w 8623139"/>
                <a:gd name="connsiteY38" fmla="*/ 740780 h 740780"/>
                <a:gd name="connsiteX39" fmla="*/ 3715473 w 8623139"/>
                <a:gd name="connsiteY39" fmla="*/ 717631 h 740780"/>
                <a:gd name="connsiteX40" fmla="*/ 3784921 w 8623139"/>
                <a:gd name="connsiteY40" fmla="*/ 694481 h 740780"/>
                <a:gd name="connsiteX41" fmla="*/ 3935392 w 8623139"/>
                <a:gd name="connsiteY41" fmla="*/ 648183 h 740780"/>
                <a:gd name="connsiteX42" fmla="*/ 4085863 w 8623139"/>
                <a:gd name="connsiteY42" fmla="*/ 578734 h 740780"/>
                <a:gd name="connsiteX43" fmla="*/ 4178460 w 8623139"/>
                <a:gd name="connsiteY43" fmla="*/ 544010 h 740780"/>
                <a:gd name="connsiteX44" fmla="*/ 4271058 w 8623139"/>
                <a:gd name="connsiteY44" fmla="*/ 486137 h 740780"/>
                <a:gd name="connsiteX45" fmla="*/ 4328931 w 8623139"/>
                <a:gd name="connsiteY45" fmla="*/ 462988 h 740780"/>
                <a:gd name="connsiteX46" fmla="*/ 4375230 w 8623139"/>
                <a:gd name="connsiteY46" fmla="*/ 439838 h 740780"/>
                <a:gd name="connsiteX47" fmla="*/ 4467828 w 8623139"/>
                <a:gd name="connsiteY47" fmla="*/ 416689 h 740780"/>
                <a:gd name="connsiteX48" fmla="*/ 4629873 w 8623139"/>
                <a:gd name="connsiteY48" fmla="*/ 439838 h 740780"/>
                <a:gd name="connsiteX49" fmla="*/ 4664597 w 8623139"/>
                <a:gd name="connsiteY49" fmla="*/ 462988 h 740780"/>
                <a:gd name="connsiteX50" fmla="*/ 5197033 w 8623139"/>
                <a:gd name="connsiteY50" fmla="*/ 451413 h 740780"/>
                <a:gd name="connsiteX51" fmla="*/ 5266481 w 8623139"/>
                <a:gd name="connsiteY51" fmla="*/ 428264 h 740780"/>
                <a:gd name="connsiteX52" fmla="*/ 5347503 w 8623139"/>
                <a:gd name="connsiteY52" fmla="*/ 405114 h 740780"/>
                <a:gd name="connsiteX53" fmla="*/ 5451676 w 8623139"/>
                <a:gd name="connsiteY53" fmla="*/ 370390 h 740780"/>
                <a:gd name="connsiteX54" fmla="*/ 5625296 w 8623139"/>
                <a:gd name="connsiteY54" fmla="*/ 324091 h 740780"/>
                <a:gd name="connsiteX55" fmla="*/ 5694744 w 8623139"/>
                <a:gd name="connsiteY55" fmla="*/ 300942 h 740780"/>
                <a:gd name="connsiteX56" fmla="*/ 5764192 w 8623139"/>
                <a:gd name="connsiteY56" fmla="*/ 289367 h 740780"/>
                <a:gd name="connsiteX57" fmla="*/ 5891514 w 8623139"/>
                <a:gd name="connsiteY57" fmla="*/ 243069 h 740780"/>
                <a:gd name="connsiteX58" fmla="*/ 5960962 w 8623139"/>
                <a:gd name="connsiteY58" fmla="*/ 231494 h 740780"/>
                <a:gd name="connsiteX59" fmla="*/ 6018835 w 8623139"/>
                <a:gd name="connsiteY59" fmla="*/ 243069 h 740780"/>
                <a:gd name="connsiteX60" fmla="*/ 6053559 w 8623139"/>
                <a:gd name="connsiteY60" fmla="*/ 254643 h 740780"/>
                <a:gd name="connsiteX61" fmla="*/ 6099858 w 8623139"/>
                <a:gd name="connsiteY61" fmla="*/ 266218 h 740780"/>
                <a:gd name="connsiteX62" fmla="*/ 6180881 w 8623139"/>
                <a:gd name="connsiteY62" fmla="*/ 289367 h 740780"/>
                <a:gd name="connsiteX63" fmla="*/ 6585995 w 8623139"/>
                <a:gd name="connsiteY63" fmla="*/ 277793 h 740780"/>
                <a:gd name="connsiteX64" fmla="*/ 6632293 w 8623139"/>
                <a:gd name="connsiteY64" fmla="*/ 254643 h 740780"/>
                <a:gd name="connsiteX65" fmla="*/ 6667017 w 8623139"/>
                <a:gd name="connsiteY65" fmla="*/ 243069 h 740780"/>
                <a:gd name="connsiteX66" fmla="*/ 6771190 w 8623139"/>
                <a:gd name="connsiteY66" fmla="*/ 219919 h 740780"/>
                <a:gd name="connsiteX67" fmla="*/ 6817488 w 8623139"/>
                <a:gd name="connsiteY67" fmla="*/ 208345 h 740780"/>
                <a:gd name="connsiteX68" fmla="*/ 6910086 w 8623139"/>
                <a:gd name="connsiteY68" fmla="*/ 219919 h 740780"/>
                <a:gd name="connsiteX69" fmla="*/ 6979534 w 8623139"/>
                <a:gd name="connsiteY69" fmla="*/ 231494 h 740780"/>
                <a:gd name="connsiteX70" fmla="*/ 7245752 w 8623139"/>
                <a:gd name="connsiteY70" fmla="*/ 219919 h 740780"/>
                <a:gd name="connsiteX71" fmla="*/ 7292050 w 8623139"/>
                <a:gd name="connsiteY71" fmla="*/ 208345 h 740780"/>
                <a:gd name="connsiteX72" fmla="*/ 7430946 w 8623139"/>
                <a:gd name="connsiteY72" fmla="*/ 162046 h 740780"/>
                <a:gd name="connsiteX73" fmla="*/ 7488820 w 8623139"/>
                <a:gd name="connsiteY73" fmla="*/ 150471 h 740780"/>
                <a:gd name="connsiteX74" fmla="*/ 7523544 w 8623139"/>
                <a:gd name="connsiteY74" fmla="*/ 138896 h 740780"/>
                <a:gd name="connsiteX75" fmla="*/ 7569843 w 8623139"/>
                <a:gd name="connsiteY75" fmla="*/ 127322 h 740780"/>
                <a:gd name="connsiteX76" fmla="*/ 7650865 w 8623139"/>
                <a:gd name="connsiteY76" fmla="*/ 138896 h 740780"/>
                <a:gd name="connsiteX77" fmla="*/ 7685590 w 8623139"/>
                <a:gd name="connsiteY77" fmla="*/ 162046 h 740780"/>
                <a:gd name="connsiteX78" fmla="*/ 7720314 w 8623139"/>
                <a:gd name="connsiteY78" fmla="*/ 173620 h 740780"/>
                <a:gd name="connsiteX79" fmla="*/ 7847635 w 8623139"/>
                <a:gd name="connsiteY79" fmla="*/ 150471 h 740780"/>
                <a:gd name="connsiteX80" fmla="*/ 8021255 w 8623139"/>
                <a:gd name="connsiteY80" fmla="*/ 57874 h 740780"/>
                <a:gd name="connsiteX81" fmla="*/ 8079129 w 8623139"/>
                <a:gd name="connsiteY81" fmla="*/ 34724 h 740780"/>
                <a:gd name="connsiteX82" fmla="*/ 8125428 w 8623139"/>
                <a:gd name="connsiteY82" fmla="*/ 11575 h 740780"/>
                <a:gd name="connsiteX83" fmla="*/ 8218025 w 8623139"/>
                <a:gd name="connsiteY83" fmla="*/ 0 h 740780"/>
                <a:gd name="connsiteX84" fmla="*/ 8275898 w 8623139"/>
                <a:gd name="connsiteY84" fmla="*/ 11575 h 740780"/>
                <a:gd name="connsiteX85" fmla="*/ 8623139 w 8623139"/>
                <a:gd name="connsiteY85"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8623139" h="740780">
                  <a:moveTo>
                    <a:pt x="0" y="613458"/>
                  </a:moveTo>
                  <a:cubicBezTo>
                    <a:pt x="27823" y="591200"/>
                    <a:pt x="60356" y="562434"/>
                    <a:pt x="92597" y="544010"/>
                  </a:cubicBezTo>
                  <a:cubicBezTo>
                    <a:pt x="107578" y="535449"/>
                    <a:pt x="123915" y="529422"/>
                    <a:pt x="138896" y="520861"/>
                  </a:cubicBezTo>
                  <a:cubicBezTo>
                    <a:pt x="174456" y="500541"/>
                    <a:pt x="177948" y="488552"/>
                    <a:pt x="219919" y="474562"/>
                  </a:cubicBezTo>
                  <a:cubicBezTo>
                    <a:pt x="238582" y="468341"/>
                    <a:pt x="258501" y="466846"/>
                    <a:pt x="277792" y="462988"/>
                  </a:cubicBezTo>
                  <a:cubicBezTo>
                    <a:pt x="322460" y="418318"/>
                    <a:pt x="276525" y="455694"/>
                    <a:pt x="358815" y="428264"/>
                  </a:cubicBezTo>
                  <a:cubicBezTo>
                    <a:pt x="375184" y="422808"/>
                    <a:pt x="389093" y="411522"/>
                    <a:pt x="405114" y="405114"/>
                  </a:cubicBezTo>
                  <a:cubicBezTo>
                    <a:pt x="427770" y="396051"/>
                    <a:pt x="474562" y="381965"/>
                    <a:pt x="474562" y="381965"/>
                  </a:cubicBezTo>
                  <a:cubicBezTo>
                    <a:pt x="526768" y="329757"/>
                    <a:pt x="502987" y="341757"/>
                    <a:pt x="636607" y="370390"/>
                  </a:cubicBezTo>
                  <a:cubicBezTo>
                    <a:pt x="647278" y="372677"/>
                    <a:pt x="651236" y="386722"/>
                    <a:pt x="659757" y="393539"/>
                  </a:cubicBezTo>
                  <a:cubicBezTo>
                    <a:pt x="670620" y="402229"/>
                    <a:pt x="683500" y="408148"/>
                    <a:pt x="694481" y="416689"/>
                  </a:cubicBezTo>
                  <a:cubicBezTo>
                    <a:pt x="718267" y="435189"/>
                    <a:pt x="741251" y="454719"/>
                    <a:pt x="763929" y="474562"/>
                  </a:cubicBezTo>
                  <a:cubicBezTo>
                    <a:pt x="772142" y="481748"/>
                    <a:pt x="778198" y="491369"/>
                    <a:pt x="787078" y="497712"/>
                  </a:cubicBezTo>
                  <a:cubicBezTo>
                    <a:pt x="840726" y="536032"/>
                    <a:pt x="836222" y="522159"/>
                    <a:pt x="879676" y="555585"/>
                  </a:cubicBezTo>
                  <a:cubicBezTo>
                    <a:pt x="918839" y="585711"/>
                    <a:pt x="954311" y="620776"/>
                    <a:pt x="995422" y="648183"/>
                  </a:cubicBezTo>
                  <a:cubicBezTo>
                    <a:pt x="1006997" y="655899"/>
                    <a:pt x="1017360" y="665852"/>
                    <a:pt x="1030146" y="671332"/>
                  </a:cubicBezTo>
                  <a:cubicBezTo>
                    <a:pt x="1044768" y="677598"/>
                    <a:pt x="1061012" y="679049"/>
                    <a:pt x="1076445" y="682907"/>
                  </a:cubicBezTo>
                  <a:cubicBezTo>
                    <a:pt x="1084162" y="690623"/>
                    <a:pt x="1089834" y="701176"/>
                    <a:pt x="1099595" y="706056"/>
                  </a:cubicBezTo>
                  <a:cubicBezTo>
                    <a:pt x="1127772" y="720144"/>
                    <a:pt x="1182114" y="732473"/>
                    <a:pt x="1215341" y="740780"/>
                  </a:cubicBezTo>
                  <a:cubicBezTo>
                    <a:pt x="1296364" y="736922"/>
                    <a:pt x="1378007" y="739925"/>
                    <a:pt x="1458410" y="729205"/>
                  </a:cubicBezTo>
                  <a:cubicBezTo>
                    <a:pt x="1494691" y="724367"/>
                    <a:pt x="1527858" y="706056"/>
                    <a:pt x="1562582" y="694481"/>
                  </a:cubicBezTo>
                  <a:lnTo>
                    <a:pt x="1666754" y="659757"/>
                  </a:lnTo>
                  <a:cubicBezTo>
                    <a:pt x="1686045" y="652041"/>
                    <a:pt x="1704471" y="641647"/>
                    <a:pt x="1724628" y="636608"/>
                  </a:cubicBezTo>
                  <a:cubicBezTo>
                    <a:pt x="1751095" y="629991"/>
                    <a:pt x="1778643" y="628891"/>
                    <a:pt x="1805650" y="625033"/>
                  </a:cubicBezTo>
                  <a:cubicBezTo>
                    <a:pt x="1817225" y="617317"/>
                    <a:pt x="1827349" y="606768"/>
                    <a:pt x="1840374" y="601884"/>
                  </a:cubicBezTo>
                  <a:cubicBezTo>
                    <a:pt x="1858795" y="594976"/>
                    <a:pt x="1879162" y="595081"/>
                    <a:pt x="1898248" y="590309"/>
                  </a:cubicBezTo>
                  <a:cubicBezTo>
                    <a:pt x="2005988" y="563374"/>
                    <a:pt x="1815499" y="595515"/>
                    <a:pt x="2013995" y="567160"/>
                  </a:cubicBezTo>
                  <a:cubicBezTo>
                    <a:pt x="2033286" y="559443"/>
                    <a:pt x="2052157" y="550580"/>
                    <a:pt x="2071868" y="544010"/>
                  </a:cubicBezTo>
                  <a:cubicBezTo>
                    <a:pt x="2108711" y="531729"/>
                    <a:pt x="2150015" y="527698"/>
                    <a:pt x="2187615" y="520861"/>
                  </a:cubicBezTo>
                  <a:cubicBezTo>
                    <a:pt x="2350960" y="491161"/>
                    <a:pt x="2081878" y="532658"/>
                    <a:pt x="2407534" y="486137"/>
                  </a:cubicBezTo>
                  <a:cubicBezTo>
                    <a:pt x="2511706" y="489995"/>
                    <a:pt x="2616324" y="487339"/>
                    <a:pt x="2720050" y="497712"/>
                  </a:cubicBezTo>
                  <a:cubicBezTo>
                    <a:pt x="2733892" y="499096"/>
                    <a:pt x="2743911" y="512171"/>
                    <a:pt x="2754774" y="520861"/>
                  </a:cubicBezTo>
                  <a:cubicBezTo>
                    <a:pt x="2817164" y="570772"/>
                    <a:pt x="2723941" y="514267"/>
                    <a:pt x="2824222" y="578734"/>
                  </a:cubicBezTo>
                  <a:cubicBezTo>
                    <a:pt x="2862070" y="603065"/>
                    <a:pt x="2899725" y="628061"/>
                    <a:pt x="2939969" y="648183"/>
                  </a:cubicBezTo>
                  <a:cubicBezTo>
                    <a:pt x="2955402" y="655899"/>
                    <a:pt x="2969899" y="665876"/>
                    <a:pt x="2986268" y="671332"/>
                  </a:cubicBezTo>
                  <a:cubicBezTo>
                    <a:pt x="3004932" y="677553"/>
                    <a:pt x="3024850" y="679049"/>
                    <a:pt x="3044141" y="682907"/>
                  </a:cubicBezTo>
                  <a:cubicBezTo>
                    <a:pt x="3055716" y="690623"/>
                    <a:pt x="3066423" y="699835"/>
                    <a:pt x="3078865" y="706056"/>
                  </a:cubicBezTo>
                  <a:cubicBezTo>
                    <a:pt x="3112825" y="723036"/>
                    <a:pt x="3161092" y="723111"/>
                    <a:pt x="3194612" y="729205"/>
                  </a:cubicBezTo>
                  <a:cubicBezTo>
                    <a:pt x="3210263" y="732051"/>
                    <a:pt x="3225478" y="736922"/>
                    <a:pt x="3240911" y="740780"/>
                  </a:cubicBezTo>
                  <a:cubicBezTo>
                    <a:pt x="3399098" y="733064"/>
                    <a:pt x="3557668" y="731061"/>
                    <a:pt x="3715473" y="717631"/>
                  </a:cubicBezTo>
                  <a:cubicBezTo>
                    <a:pt x="3739787" y="715562"/>
                    <a:pt x="3761598" y="701657"/>
                    <a:pt x="3784921" y="694481"/>
                  </a:cubicBezTo>
                  <a:cubicBezTo>
                    <a:pt x="3845515" y="675836"/>
                    <a:pt x="3877427" y="670477"/>
                    <a:pt x="3935392" y="648183"/>
                  </a:cubicBezTo>
                  <a:cubicBezTo>
                    <a:pt x="4111985" y="580262"/>
                    <a:pt x="3926907" y="646858"/>
                    <a:pt x="4085863" y="578734"/>
                  </a:cubicBezTo>
                  <a:cubicBezTo>
                    <a:pt x="4116162" y="565749"/>
                    <a:pt x="4148976" y="558752"/>
                    <a:pt x="4178460" y="544010"/>
                  </a:cubicBezTo>
                  <a:cubicBezTo>
                    <a:pt x="4211016" y="527732"/>
                    <a:pt x="4237263" y="499655"/>
                    <a:pt x="4271058" y="486137"/>
                  </a:cubicBezTo>
                  <a:cubicBezTo>
                    <a:pt x="4290349" y="478421"/>
                    <a:pt x="4309945" y="471426"/>
                    <a:pt x="4328931" y="462988"/>
                  </a:cubicBezTo>
                  <a:cubicBezTo>
                    <a:pt x="4344699" y="455980"/>
                    <a:pt x="4358861" y="445294"/>
                    <a:pt x="4375230" y="439838"/>
                  </a:cubicBezTo>
                  <a:cubicBezTo>
                    <a:pt x="4405413" y="429777"/>
                    <a:pt x="4467828" y="416689"/>
                    <a:pt x="4467828" y="416689"/>
                  </a:cubicBezTo>
                  <a:cubicBezTo>
                    <a:pt x="4488230" y="418729"/>
                    <a:pt x="4591568" y="423422"/>
                    <a:pt x="4629873" y="439838"/>
                  </a:cubicBezTo>
                  <a:cubicBezTo>
                    <a:pt x="4642659" y="445318"/>
                    <a:pt x="4653022" y="455271"/>
                    <a:pt x="4664597" y="462988"/>
                  </a:cubicBezTo>
                  <a:cubicBezTo>
                    <a:pt x="4842076" y="459130"/>
                    <a:pt x="5019807" y="461638"/>
                    <a:pt x="5197033" y="451413"/>
                  </a:cubicBezTo>
                  <a:cubicBezTo>
                    <a:pt x="5221394" y="450008"/>
                    <a:pt x="5243159" y="435440"/>
                    <a:pt x="5266481" y="428264"/>
                  </a:cubicBezTo>
                  <a:cubicBezTo>
                    <a:pt x="5293327" y="420004"/>
                    <a:pt x="5320693" y="413492"/>
                    <a:pt x="5347503" y="405114"/>
                  </a:cubicBezTo>
                  <a:cubicBezTo>
                    <a:pt x="5382439" y="394196"/>
                    <a:pt x="5416561" y="380718"/>
                    <a:pt x="5451676" y="370390"/>
                  </a:cubicBezTo>
                  <a:cubicBezTo>
                    <a:pt x="5756331" y="280786"/>
                    <a:pt x="5350523" y="408637"/>
                    <a:pt x="5625296" y="324091"/>
                  </a:cubicBezTo>
                  <a:cubicBezTo>
                    <a:pt x="5648618" y="316915"/>
                    <a:pt x="5671071" y="306860"/>
                    <a:pt x="5694744" y="300942"/>
                  </a:cubicBezTo>
                  <a:cubicBezTo>
                    <a:pt x="5717512" y="295250"/>
                    <a:pt x="5741424" y="295059"/>
                    <a:pt x="5764192" y="289367"/>
                  </a:cubicBezTo>
                  <a:cubicBezTo>
                    <a:pt x="6056061" y="216400"/>
                    <a:pt x="5638381" y="312105"/>
                    <a:pt x="5891514" y="243069"/>
                  </a:cubicBezTo>
                  <a:cubicBezTo>
                    <a:pt x="5914156" y="236894"/>
                    <a:pt x="5937813" y="235352"/>
                    <a:pt x="5960962" y="231494"/>
                  </a:cubicBezTo>
                  <a:cubicBezTo>
                    <a:pt x="5980253" y="235352"/>
                    <a:pt x="5999749" y="238298"/>
                    <a:pt x="6018835" y="243069"/>
                  </a:cubicBezTo>
                  <a:cubicBezTo>
                    <a:pt x="6030671" y="246028"/>
                    <a:pt x="6041828" y="251291"/>
                    <a:pt x="6053559" y="254643"/>
                  </a:cubicBezTo>
                  <a:cubicBezTo>
                    <a:pt x="6068855" y="259013"/>
                    <a:pt x="6084511" y="262032"/>
                    <a:pt x="6099858" y="266218"/>
                  </a:cubicBezTo>
                  <a:cubicBezTo>
                    <a:pt x="6126957" y="273608"/>
                    <a:pt x="6153873" y="281651"/>
                    <a:pt x="6180881" y="289367"/>
                  </a:cubicBezTo>
                  <a:cubicBezTo>
                    <a:pt x="6315919" y="285509"/>
                    <a:pt x="6451300" y="288154"/>
                    <a:pt x="6585995" y="277793"/>
                  </a:cubicBezTo>
                  <a:cubicBezTo>
                    <a:pt x="6603199" y="276470"/>
                    <a:pt x="6616434" y="261440"/>
                    <a:pt x="6632293" y="254643"/>
                  </a:cubicBezTo>
                  <a:cubicBezTo>
                    <a:pt x="6643507" y="249837"/>
                    <a:pt x="6655286" y="246421"/>
                    <a:pt x="6667017" y="243069"/>
                  </a:cubicBezTo>
                  <a:cubicBezTo>
                    <a:pt x="6716421" y="228954"/>
                    <a:pt x="6717481" y="231854"/>
                    <a:pt x="6771190" y="219919"/>
                  </a:cubicBezTo>
                  <a:cubicBezTo>
                    <a:pt x="6786719" y="216468"/>
                    <a:pt x="6802055" y="212203"/>
                    <a:pt x="6817488" y="208345"/>
                  </a:cubicBezTo>
                  <a:lnTo>
                    <a:pt x="6910086" y="219919"/>
                  </a:lnTo>
                  <a:cubicBezTo>
                    <a:pt x="6933319" y="223238"/>
                    <a:pt x="6956065" y="231494"/>
                    <a:pt x="6979534" y="231494"/>
                  </a:cubicBezTo>
                  <a:cubicBezTo>
                    <a:pt x="7068357" y="231494"/>
                    <a:pt x="7157013" y="223777"/>
                    <a:pt x="7245752" y="219919"/>
                  </a:cubicBezTo>
                  <a:cubicBezTo>
                    <a:pt x="7261185" y="216061"/>
                    <a:pt x="7276867" y="213090"/>
                    <a:pt x="7292050" y="208345"/>
                  </a:cubicBezTo>
                  <a:cubicBezTo>
                    <a:pt x="7338632" y="193788"/>
                    <a:pt x="7383091" y="171617"/>
                    <a:pt x="7430946" y="162046"/>
                  </a:cubicBezTo>
                  <a:cubicBezTo>
                    <a:pt x="7450237" y="158188"/>
                    <a:pt x="7469734" y="155243"/>
                    <a:pt x="7488820" y="150471"/>
                  </a:cubicBezTo>
                  <a:cubicBezTo>
                    <a:pt x="7500657" y="147512"/>
                    <a:pt x="7511813" y="142248"/>
                    <a:pt x="7523544" y="138896"/>
                  </a:cubicBezTo>
                  <a:cubicBezTo>
                    <a:pt x="7538840" y="134526"/>
                    <a:pt x="7554410" y="131180"/>
                    <a:pt x="7569843" y="127322"/>
                  </a:cubicBezTo>
                  <a:cubicBezTo>
                    <a:pt x="7596850" y="131180"/>
                    <a:pt x="7624734" y="131057"/>
                    <a:pt x="7650865" y="138896"/>
                  </a:cubicBezTo>
                  <a:cubicBezTo>
                    <a:pt x="7664190" y="142893"/>
                    <a:pt x="7673147" y="155825"/>
                    <a:pt x="7685590" y="162046"/>
                  </a:cubicBezTo>
                  <a:cubicBezTo>
                    <a:pt x="7696503" y="167502"/>
                    <a:pt x="7708739" y="169762"/>
                    <a:pt x="7720314" y="173620"/>
                  </a:cubicBezTo>
                  <a:cubicBezTo>
                    <a:pt x="7762754" y="165904"/>
                    <a:pt x="7806073" y="162016"/>
                    <a:pt x="7847635" y="150471"/>
                  </a:cubicBezTo>
                  <a:cubicBezTo>
                    <a:pt x="7995506" y="109396"/>
                    <a:pt x="7862377" y="121426"/>
                    <a:pt x="8021255" y="57874"/>
                  </a:cubicBezTo>
                  <a:cubicBezTo>
                    <a:pt x="8040546" y="50157"/>
                    <a:pt x="8060142" y="43163"/>
                    <a:pt x="8079129" y="34724"/>
                  </a:cubicBezTo>
                  <a:cubicBezTo>
                    <a:pt x="8094896" y="27716"/>
                    <a:pt x="8108689" y="15760"/>
                    <a:pt x="8125428" y="11575"/>
                  </a:cubicBezTo>
                  <a:cubicBezTo>
                    <a:pt x="8155605" y="4031"/>
                    <a:pt x="8187159" y="3858"/>
                    <a:pt x="8218025" y="0"/>
                  </a:cubicBezTo>
                  <a:cubicBezTo>
                    <a:pt x="8237316" y="3858"/>
                    <a:pt x="8256225" y="11575"/>
                    <a:pt x="8275898" y="11575"/>
                  </a:cubicBezTo>
                  <a:cubicBezTo>
                    <a:pt x="8391709" y="11575"/>
                    <a:pt x="8623139" y="0"/>
                    <a:pt x="8623139" y="0"/>
                  </a:cubicBezTo>
                </a:path>
              </a:pathLst>
            </a:cu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a:off x="240174" y="5215359"/>
              <a:ext cx="8623139" cy="740780"/>
            </a:xfrm>
            <a:custGeom>
              <a:avLst/>
              <a:gdLst>
                <a:gd name="connsiteX0" fmla="*/ 0 w 8623139"/>
                <a:gd name="connsiteY0" fmla="*/ 613458 h 740780"/>
                <a:gd name="connsiteX1" fmla="*/ 92597 w 8623139"/>
                <a:gd name="connsiteY1" fmla="*/ 544010 h 740780"/>
                <a:gd name="connsiteX2" fmla="*/ 138896 w 8623139"/>
                <a:gd name="connsiteY2" fmla="*/ 520861 h 740780"/>
                <a:gd name="connsiteX3" fmla="*/ 219919 w 8623139"/>
                <a:gd name="connsiteY3" fmla="*/ 474562 h 740780"/>
                <a:gd name="connsiteX4" fmla="*/ 277792 w 8623139"/>
                <a:gd name="connsiteY4" fmla="*/ 462988 h 740780"/>
                <a:gd name="connsiteX5" fmla="*/ 358815 w 8623139"/>
                <a:gd name="connsiteY5" fmla="*/ 428264 h 740780"/>
                <a:gd name="connsiteX6" fmla="*/ 405114 w 8623139"/>
                <a:gd name="connsiteY6" fmla="*/ 405114 h 740780"/>
                <a:gd name="connsiteX7" fmla="*/ 474562 w 8623139"/>
                <a:gd name="connsiteY7" fmla="*/ 381965 h 740780"/>
                <a:gd name="connsiteX8" fmla="*/ 636607 w 8623139"/>
                <a:gd name="connsiteY8" fmla="*/ 370390 h 740780"/>
                <a:gd name="connsiteX9" fmla="*/ 659757 w 8623139"/>
                <a:gd name="connsiteY9" fmla="*/ 393539 h 740780"/>
                <a:gd name="connsiteX10" fmla="*/ 694481 w 8623139"/>
                <a:gd name="connsiteY10" fmla="*/ 416689 h 740780"/>
                <a:gd name="connsiteX11" fmla="*/ 763929 w 8623139"/>
                <a:gd name="connsiteY11" fmla="*/ 474562 h 740780"/>
                <a:gd name="connsiteX12" fmla="*/ 787078 w 8623139"/>
                <a:gd name="connsiteY12" fmla="*/ 497712 h 740780"/>
                <a:gd name="connsiteX13" fmla="*/ 879676 w 8623139"/>
                <a:gd name="connsiteY13" fmla="*/ 555585 h 740780"/>
                <a:gd name="connsiteX14" fmla="*/ 995422 w 8623139"/>
                <a:gd name="connsiteY14" fmla="*/ 648183 h 740780"/>
                <a:gd name="connsiteX15" fmla="*/ 1030146 w 8623139"/>
                <a:gd name="connsiteY15" fmla="*/ 671332 h 740780"/>
                <a:gd name="connsiteX16" fmla="*/ 1076445 w 8623139"/>
                <a:gd name="connsiteY16" fmla="*/ 682907 h 740780"/>
                <a:gd name="connsiteX17" fmla="*/ 1099595 w 8623139"/>
                <a:gd name="connsiteY17" fmla="*/ 706056 h 740780"/>
                <a:gd name="connsiteX18" fmla="*/ 1215341 w 8623139"/>
                <a:gd name="connsiteY18" fmla="*/ 740780 h 740780"/>
                <a:gd name="connsiteX19" fmla="*/ 1458410 w 8623139"/>
                <a:gd name="connsiteY19" fmla="*/ 729205 h 740780"/>
                <a:gd name="connsiteX20" fmla="*/ 1562582 w 8623139"/>
                <a:gd name="connsiteY20" fmla="*/ 694481 h 740780"/>
                <a:gd name="connsiteX21" fmla="*/ 1666754 w 8623139"/>
                <a:gd name="connsiteY21" fmla="*/ 659757 h 740780"/>
                <a:gd name="connsiteX22" fmla="*/ 1724628 w 8623139"/>
                <a:gd name="connsiteY22" fmla="*/ 636608 h 740780"/>
                <a:gd name="connsiteX23" fmla="*/ 1805650 w 8623139"/>
                <a:gd name="connsiteY23" fmla="*/ 625033 h 740780"/>
                <a:gd name="connsiteX24" fmla="*/ 1840374 w 8623139"/>
                <a:gd name="connsiteY24" fmla="*/ 601884 h 740780"/>
                <a:gd name="connsiteX25" fmla="*/ 1898248 w 8623139"/>
                <a:gd name="connsiteY25" fmla="*/ 590309 h 740780"/>
                <a:gd name="connsiteX26" fmla="*/ 2013995 w 8623139"/>
                <a:gd name="connsiteY26" fmla="*/ 567160 h 740780"/>
                <a:gd name="connsiteX27" fmla="*/ 2071868 w 8623139"/>
                <a:gd name="connsiteY27" fmla="*/ 544010 h 740780"/>
                <a:gd name="connsiteX28" fmla="*/ 2187615 w 8623139"/>
                <a:gd name="connsiteY28" fmla="*/ 520861 h 740780"/>
                <a:gd name="connsiteX29" fmla="*/ 2407534 w 8623139"/>
                <a:gd name="connsiteY29" fmla="*/ 486137 h 740780"/>
                <a:gd name="connsiteX30" fmla="*/ 2720050 w 8623139"/>
                <a:gd name="connsiteY30" fmla="*/ 497712 h 740780"/>
                <a:gd name="connsiteX31" fmla="*/ 2754774 w 8623139"/>
                <a:gd name="connsiteY31" fmla="*/ 520861 h 740780"/>
                <a:gd name="connsiteX32" fmla="*/ 2824222 w 8623139"/>
                <a:gd name="connsiteY32" fmla="*/ 578734 h 740780"/>
                <a:gd name="connsiteX33" fmla="*/ 2939969 w 8623139"/>
                <a:gd name="connsiteY33" fmla="*/ 648183 h 740780"/>
                <a:gd name="connsiteX34" fmla="*/ 2986268 w 8623139"/>
                <a:gd name="connsiteY34" fmla="*/ 671332 h 740780"/>
                <a:gd name="connsiteX35" fmla="*/ 3044141 w 8623139"/>
                <a:gd name="connsiteY35" fmla="*/ 682907 h 740780"/>
                <a:gd name="connsiteX36" fmla="*/ 3078865 w 8623139"/>
                <a:gd name="connsiteY36" fmla="*/ 706056 h 740780"/>
                <a:gd name="connsiteX37" fmla="*/ 3194612 w 8623139"/>
                <a:gd name="connsiteY37" fmla="*/ 729205 h 740780"/>
                <a:gd name="connsiteX38" fmla="*/ 3240911 w 8623139"/>
                <a:gd name="connsiteY38" fmla="*/ 740780 h 740780"/>
                <a:gd name="connsiteX39" fmla="*/ 3715473 w 8623139"/>
                <a:gd name="connsiteY39" fmla="*/ 717631 h 740780"/>
                <a:gd name="connsiteX40" fmla="*/ 3784921 w 8623139"/>
                <a:gd name="connsiteY40" fmla="*/ 694481 h 740780"/>
                <a:gd name="connsiteX41" fmla="*/ 3935392 w 8623139"/>
                <a:gd name="connsiteY41" fmla="*/ 648183 h 740780"/>
                <a:gd name="connsiteX42" fmla="*/ 4085863 w 8623139"/>
                <a:gd name="connsiteY42" fmla="*/ 578734 h 740780"/>
                <a:gd name="connsiteX43" fmla="*/ 4178460 w 8623139"/>
                <a:gd name="connsiteY43" fmla="*/ 544010 h 740780"/>
                <a:gd name="connsiteX44" fmla="*/ 4271058 w 8623139"/>
                <a:gd name="connsiteY44" fmla="*/ 486137 h 740780"/>
                <a:gd name="connsiteX45" fmla="*/ 4328931 w 8623139"/>
                <a:gd name="connsiteY45" fmla="*/ 462988 h 740780"/>
                <a:gd name="connsiteX46" fmla="*/ 4375230 w 8623139"/>
                <a:gd name="connsiteY46" fmla="*/ 439838 h 740780"/>
                <a:gd name="connsiteX47" fmla="*/ 4467828 w 8623139"/>
                <a:gd name="connsiteY47" fmla="*/ 416689 h 740780"/>
                <a:gd name="connsiteX48" fmla="*/ 4629873 w 8623139"/>
                <a:gd name="connsiteY48" fmla="*/ 439838 h 740780"/>
                <a:gd name="connsiteX49" fmla="*/ 4664597 w 8623139"/>
                <a:gd name="connsiteY49" fmla="*/ 462988 h 740780"/>
                <a:gd name="connsiteX50" fmla="*/ 5197033 w 8623139"/>
                <a:gd name="connsiteY50" fmla="*/ 451413 h 740780"/>
                <a:gd name="connsiteX51" fmla="*/ 5266481 w 8623139"/>
                <a:gd name="connsiteY51" fmla="*/ 428264 h 740780"/>
                <a:gd name="connsiteX52" fmla="*/ 5347503 w 8623139"/>
                <a:gd name="connsiteY52" fmla="*/ 405114 h 740780"/>
                <a:gd name="connsiteX53" fmla="*/ 5451676 w 8623139"/>
                <a:gd name="connsiteY53" fmla="*/ 370390 h 740780"/>
                <a:gd name="connsiteX54" fmla="*/ 5625296 w 8623139"/>
                <a:gd name="connsiteY54" fmla="*/ 324091 h 740780"/>
                <a:gd name="connsiteX55" fmla="*/ 5694744 w 8623139"/>
                <a:gd name="connsiteY55" fmla="*/ 300942 h 740780"/>
                <a:gd name="connsiteX56" fmla="*/ 5764192 w 8623139"/>
                <a:gd name="connsiteY56" fmla="*/ 289367 h 740780"/>
                <a:gd name="connsiteX57" fmla="*/ 5891514 w 8623139"/>
                <a:gd name="connsiteY57" fmla="*/ 243069 h 740780"/>
                <a:gd name="connsiteX58" fmla="*/ 5960962 w 8623139"/>
                <a:gd name="connsiteY58" fmla="*/ 231494 h 740780"/>
                <a:gd name="connsiteX59" fmla="*/ 6018835 w 8623139"/>
                <a:gd name="connsiteY59" fmla="*/ 243069 h 740780"/>
                <a:gd name="connsiteX60" fmla="*/ 6053559 w 8623139"/>
                <a:gd name="connsiteY60" fmla="*/ 254643 h 740780"/>
                <a:gd name="connsiteX61" fmla="*/ 6099858 w 8623139"/>
                <a:gd name="connsiteY61" fmla="*/ 266218 h 740780"/>
                <a:gd name="connsiteX62" fmla="*/ 6180881 w 8623139"/>
                <a:gd name="connsiteY62" fmla="*/ 289367 h 740780"/>
                <a:gd name="connsiteX63" fmla="*/ 6585995 w 8623139"/>
                <a:gd name="connsiteY63" fmla="*/ 277793 h 740780"/>
                <a:gd name="connsiteX64" fmla="*/ 6632293 w 8623139"/>
                <a:gd name="connsiteY64" fmla="*/ 254643 h 740780"/>
                <a:gd name="connsiteX65" fmla="*/ 6667017 w 8623139"/>
                <a:gd name="connsiteY65" fmla="*/ 243069 h 740780"/>
                <a:gd name="connsiteX66" fmla="*/ 6771190 w 8623139"/>
                <a:gd name="connsiteY66" fmla="*/ 219919 h 740780"/>
                <a:gd name="connsiteX67" fmla="*/ 6817488 w 8623139"/>
                <a:gd name="connsiteY67" fmla="*/ 208345 h 740780"/>
                <a:gd name="connsiteX68" fmla="*/ 6910086 w 8623139"/>
                <a:gd name="connsiteY68" fmla="*/ 219919 h 740780"/>
                <a:gd name="connsiteX69" fmla="*/ 6979534 w 8623139"/>
                <a:gd name="connsiteY69" fmla="*/ 231494 h 740780"/>
                <a:gd name="connsiteX70" fmla="*/ 7245752 w 8623139"/>
                <a:gd name="connsiteY70" fmla="*/ 219919 h 740780"/>
                <a:gd name="connsiteX71" fmla="*/ 7292050 w 8623139"/>
                <a:gd name="connsiteY71" fmla="*/ 208345 h 740780"/>
                <a:gd name="connsiteX72" fmla="*/ 7430946 w 8623139"/>
                <a:gd name="connsiteY72" fmla="*/ 162046 h 740780"/>
                <a:gd name="connsiteX73" fmla="*/ 7488820 w 8623139"/>
                <a:gd name="connsiteY73" fmla="*/ 150471 h 740780"/>
                <a:gd name="connsiteX74" fmla="*/ 7523544 w 8623139"/>
                <a:gd name="connsiteY74" fmla="*/ 138896 h 740780"/>
                <a:gd name="connsiteX75" fmla="*/ 7569843 w 8623139"/>
                <a:gd name="connsiteY75" fmla="*/ 127322 h 740780"/>
                <a:gd name="connsiteX76" fmla="*/ 7650865 w 8623139"/>
                <a:gd name="connsiteY76" fmla="*/ 138896 h 740780"/>
                <a:gd name="connsiteX77" fmla="*/ 7685590 w 8623139"/>
                <a:gd name="connsiteY77" fmla="*/ 162046 h 740780"/>
                <a:gd name="connsiteX78" fmla="*/ 7720314 w 8623139"/>
                <a:gd name="connsiteY78" fmla="*/ 173620 h 740780"/>
                <a:gd name="connsiteX79" fmla="*/ 7847635 w 8623139"/>
                <a:gd name="connsiteY79" fmla="*/ 150471 h 740780"/>
                <a:gd name="connsiteX80" fmla="*/ 8021255 w 8623139"/>
                <a:gd name="connsiteY80" fmla="*/ 57874 h 740780"/>
                <a:gd name="connsiteX81" fmla="*/ 8079129 w 8623139"/>
                <a:gd name="connsiteY81" fmla="*/ 34724 h 740780"/>
                <a:gd name="connsiteX82" fmla="*/ 8125428 w 8623139"/>
                <a:gd name="connsiteY82" fmla="*/ 11575 h 740780"/>
                <a:gd name="connsiteX83" fmla="*/ 8218025 w 8623139"/>
                <a:gd name="connsiteY83" fmla="*/ 0 h 740780"/>
                <a:gd name="connsiteX84" fmla="*/ 8275898 w 8623139"/>
                <a:gd name="connsiteY84" fmla="*/ 11575 h 740780"/>
                <a:gd name="connsiteX85" fmla="*/ 8623139 w 8623139"/>
                <a:gd name="connsiteY85"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8623139" h="740780">
                  <a:moveTo>
                    <a:pt x="0" y="613458"/>
                  </a:moveTo>
                  <a:cubicBezTo>
                    <a:pt x="27823" y="591200"/>
                    <a:pt x="60356" y="562434"/>
                    <a:pt x="92597" y="544010"/>
                  </a:cubicBezTo>
                  <a:cubicBezTo>
                    <a:pt x="107578" y="535449"/>
                    <a:pt x="123915" y="529422"/>
                    <a:pt x="138896" y="520861"/>
                  </a:cubicBezTo>
                  <a:cubicBezTo>
                    <a:pt x="174456" y="500541"/>
                    <a:pt x="177948" y="488552"/>
                    <a:pt x="219919" y="474562"/>
                  </a:cubicBezTo>
                  <a:cubicBezTo>
                    <a:pt x="238582" y="468341"/>
                    <a:pt x="258501" y="466846"/>
                    <a:pt x="277792" y="462988"/>
                  </a:cubicBezTo>
                  <a:cubicBezTo>
                    <a:pt x="322460" y="418318"/>
                    <a:pt x="276525" y="455694"/>
                    <a:pt x="358815" y="428264"/>
                  </a:cubicBezTo>
                  <a:cubicBezTo>
                    <a:pt x="375184" y="422808"/>
                    <a:pt x="389093" y="411522"/>
                    <a:pt x="405114" y="405114"/>
                  </a:cubicBezTo>
                  <a:cubicBezTo>
                    <a:pt x="427770" y="396051"/>
                    <a:pt x="474562" y="381965"/>
                    <a:pt x="474562" y="381965"/>
                  </a:cubicBezTo>
                  <a:cubicBezTo>
                    <a:pt x="526768" y="329757"/>
                    <a:pt x="502987" y="341757"/>
                    <a:pt x="636607" y="370390"/>
                  </a:cubicBezTo>
                  <a:cubicBezTo>
                    <a:pt x="647278" y="372677"/>
                    <a:pt x="651236" y="386722"/>
                    <a:pt x="659757" y="393539"/>
                  </a:cubicBezTo>
                  <a:cubicBezTo>
                    <a:pt x="670620" y="402229"/>
                    <a:pt x="683500" y="408148"/>
                    <a:pt x="694481" y="416689"/>
                  </a:cubicBezTo>
                  <a:cubicBezTo>
                    <a:pt x="718267" y="435189"/>
                    <a:pt x="741251" y="454719"/>
                    <a:pt x="763929" y="474562"/>
                  </a:cubicBezTo>
                  <a:cubicBezTo>
                    <a:pt x="772142" y="481748"/>
                    <a:pt x="778198" y="491369"/>
                    <a:pt x="787078" y="497712"/>
                  </a:cubicBezTo>
                  <a:cubicBezTo>
                    <a:pt x="840726" y="536032"/>
                    <a:pt x="836222" y="522159"/>
                    <a:pt x="879676" y="555585"/>
                  </a:cubicBezTo>
                  <a:cubicBezTo>
                    <a:pt x="918839" y="585711"/>
                    <a:pt x="954311" y="620776"/>
                    <a:pt x="995422" y="648183"/>
                  </a:cubicBezTo>
                  <a:cubicBezTo>
                    <a:pt x="1006997" y="655899"/>
                    <a:pt x="1017360" y="665852"/>
                    <a:pt x="1030146" y="671332"/>
                  </a:cubicBezTo>
                  <a:cubicBezTo>
                    <a:pt x="1044768" y="677598"/>
                    <a:pt x="1061012" y="679049"/>
                    <a:pt x="1076445" y="682907"/>
                  </a:cubicBezTo>
                  <a:cubicBezTo>
                    <a:pt x="1084162" y="690623"/>
                    <a:pt x="1089834" y="701176"/>
                    <a:pt x="1099595" y="706056"/>
                  </a:cubicBezTo>
                  <a:cubicBezTo>
                    <a:pt x="1127772" y="720144"/>
                    <a:pt x="1182114" y="732473"/>
                    <a:pt x="1215341" y="740780"/>
                  </a:cubicBezTo>
                  <a:cubicBezTo>
                    <a:pt x="1296364" y="736922"/>
                    <a:pt x="1378007" y="739925"/>
                    <a:pt x="1458410" y="729205"/>
                  </a:cubicBezTo>
                  <a:cubicBezTo>
                    <a:pt x="1494691" y="724367"/>
                    <a:pt x="1527858" y="706056"/>
                    <a:pt x="1562582" y="694481"/>
                  </a:cubicBezTo>
                  <a:lnTo>
                    <a:pt x="1666754" y="659757"/>
                  </a:lnTo>
                  <a:cubicBezTo>
                    <a:pt x="1686045" y="652041"/>
                    <a:pt x="1704471" y="641647"/>
                    <a:pt x="1724628" y="636608"/>
                  </a:cubicBezTo>
                  <a:cubicBezTo>
                    <a:pt x="1751095" y="629991"/>
                    <a:pt x="1778643" y="628891"/>
                    <a:pt x="1805650" y="625033"/>
                  </a:cubicBezTo>
                  <a:cubicBezTo>
                    <a:pt x="1817225" y="617317"/>
                    <a:pt x="1827349" y="606768"/>
                    <a:pt x="1840374" y="601884"/>
                  </a:cubicBezTo>
                  <a:cubicBezTo>
                    <a:pt x="1858795" y="594976"/>
                    <a:pt x="1879162" y="595081"/>
                    <a:pt x="1898248" y="590309"/>
                  </a:cubicBezTo>
                  <a:cubicBezTo>
                    <a:pt x="2005988" y="563374"/>
                    <a:pt x="1815499" y="595515"/>
                    <a:pt x="2013995" y="567160"/>
                  </a:cubicBezTo>
                  <a:cubicBezTo>
                    <a:pt x="2033286" y="559443"/>
                    <a:pt x="2052157" y="550580"/>
                    <a:pt x="2071868" y="544010"/>
                  </a:cubicBezTo>
                  <a:cubicBezTo>
                    <a:pt x="2108711" y="531729"/>
                    <a:pt x="2150015" y="527698"/>
                    <a:pt x="2187615" y="520861"/>
                  </a:cubicBezTo>
                  <a:cubicBezTo>
                    <a:pt x="2350960" y="491161"/>
                    <a:pt x="2081878" y="532658"/>
                    <a:pt x="2407534" y="486137"/>
                  </a:cubicBezTo>
                  <a:cubicBezTo>
                    <a:pt x="2511706" y="489995"/>
                    <a:pt x="2616324" y="487339"/>
                    <a:pt x="2720050" y="497712"/>
                  </a:cubicBezTo>
                  <a:cubicBezTo>
                    <a:pt x="2733892" y="499096"/>
                    <a:pt x="2743911" y="512171"/>
                    <a:pt x="2754774" y="520861"/>
                  </a:cubicBezTo>
                  <a:cubicBezTo>
                    <a:pt x="2817164" y="570772"/>
                    <a:pt x="2723941" y="514267"/>
                    <a:pt x="2824222" y="578734"/>
                  </a:cubicBezTo>
                  <a:cubicBezTo>
                    <a:pt x="2862070" y="603065"/>
                    <a:pt x="2899725" y="628061"/>
                    <a:pt x="2939969" y="648183"/>
                  </a:cubicBezTo>
                  <a:cubicBezTo>
                    <a:pt x="2955402" y="655899"/>
                    <a:pt x="2969899" y="665876"/>
                    <a:pt x="2986268" y="671332"/>
                  </a:cubicBezTo>
                  <a:cubicBezTo>
                    <a:pt x="3004932" y="677553"/>
                    <a:pt x="3024850" y="679049"/>
                    <a:pt x="3044141" y="682907"/>
                  </a:cubicBezTo>
                  <a:cubicBezTo>
                    <a:pt x="3055716" y="690623"/>
                    <a:pt x="3066423" y="699835"/>
                    <a:pt x="3078865" y="706056"/>
                  </a:cubicBezTo>
                  <a:cubicBezTo>
                    <a:pt x="3112825" y="723036"/>
                    <a:pt x="3161092" y="723111"/>
                    <a:pt x="3194612" y="729205"/>
                  </a:cubicBezTo>
                  <a:cubicBezTo>
                    <a:pt x="3210263" y="732051"/>
                    <a:pt x="3225478" y="736922"/>
                    <a:pt x="3240911" y="740780"/>
                  </a:cubicBezTo>
                  <a:cubicBezTo>
                    <a:pt x="3399098" y="733064"/>
                    <a:pt x="3557668" y="731061"/>
                    <a:pt x="3715473" y="717631"/>
                  </a:cubicBezTo>
                  <a:cubicBezTo>
                    <a:pt x="3739787" y="715562"/>
                    <a:pt x="3761598" y="701657"/>
                    <a:pt x="3784921" y="694481"/>
                  </a:cubicBezTo>
                  <a:cubicBezTo>
                    <a:pt x="3845515" y="675836"/>
                    <a:pt x="3877427" y="670477"/>
                    <a:pt x="3935392" y="648183"/>
                  </a:cubicBezTo>
                  <a:cubicBezTo>
                    <a:pt x="4111985" y="580262"/>
                    <a:pt x="3926907" y="646858"/>
                    <a:pt x="4085863" y="578734"/>
                  </a:cubicBezTo>
                  <a:cubicBezTo>
                    <a:pt x="4116162" y="565749"/>
                    <a:pt x="4148976" y="558752"/>
                    <a:pt x="4178460" y="544010"/>
                  </a:cubicBezTo>
                  <a:cubicBezTo>
                    <a:pt x="4211016" y="527732"/>
                    <a:pt x="4237263" y="499655"/>
                    <a:pt x="4271058" y="486137"/>
                  </a:cubicBezTo>
                  <a:cubicBezTo>
                    <a:pt x="4290349" y="478421"/>
                    <a:pt x="4309945" y="471426"/>
                    <a:pt x="4328931" y="462988"/>
                  </a:cubicBezTo>
                  <a:cubicBezTo>
                    <a:pt x="4344699" y="455980"/>
                    <a:pt x="4358861" y="445294"/>
                    <a:pt x="4375230" y="439838"/>
                  </a:cubicBezTo>
                  <a:cubicBezTo>
                    <a:pt x="4405413" y="429777"/>
                    <a:pt x="4467828" y="416689"/>
                    <a:pt x="4467828" y="416689"/>
                  </a:cubicBezTo>
                  <a:cubicBezTo>
                    <a:pt x="4488230" y="418729"/>
                    <a:pt x="4591568" y="423422"/>
                    <a:pt x="4629873" y="439838"/>
                  </a:cubicBezTo>
                  <a:cubicBezTo>
                    <a:pt x="4642659" y="445318"/>
                    <a:pt x="4653022" y="455271"/>
                    <a:pt x="4664597" y="462988"/>
                  </a:cubicBezTo>
                  <a:cubicBezTo>
                    <a:pt x="4842076" y="459130"/>
                    <a:pt x="5019807" y="461638"/>
                    <a:pt x="5197033" y="451413"/>
                  </a:cubicBezTo>
                  <a:cubicBezTo>
                    <a:pt x="5221394" y="450008"/>
                    <a:pt x="5243159" y="435440"/>
                    <a:pt x="5266481" y="428264"/>
                  </a:cubicBezTo>
                  <a:cubicBezTo>
                    <a:pt x="5293327" y="420004"/>
                    <a:pt x="5320693" y="413492"/>
                    <a:pt x="5347503" y="405114"/>
                  </a:cubicBezTo>
                  <a:cubicBezTo>
                    <a:pt x="5382439" y="394196"/>
                    <a:pt x="5416561" y="380718"/>
                    <a:pt x="5451676" y="370390"/>
                  </a:cubicBezTo>
                  <a:cubicBezTo>
                    <a:pt x="5756331" y="280786"/>
                    <a:pt x="5350523" y="408637"/>
                    <a:pt x="5625296" y="324091"/>
                  </a:cubicBezTo>
                  <a:cubicBezTo>
                    <a:pt x="5648618" y="316915"/>
                    <a:pt x="5671071" y="306860"/>
                    <a:pt x="5694744" y="300942"/>
                  </a:cubicBezTo>
                  <a:cubicBezTo>
                    <a:pt x="5717512" y="295250"/>
                    <a:pt x="5741424" y="295059"/>
                    <a:pt x="5764192" y="289367"/>
                  </a:cubicBezTo>
                  <a:cubicBezTo>
                    <a:pt x="6056061" y="216400"/>
                    <a:pt x="5638381" y="312105"/>
                    <a:pt x="5891514" y="243069"/>
                  </a:cubicBezTo>
                  <a:cubicBezTo>
                    <a:pt x="5914156" y="236894"/>
                    <a:pt x="5937813" y="235352"/>
                    <a:pt x="5960962" y="231494"/>
                  </a:cubicBezTo>
                  <a:cubicBezTo>
                    <a:pt x="5980253" y="235352"/>
                    <a:pt x="5999749" y="238298"/>
                    <a:pt x="6018835" y="243069"/>
                  </a:cubicBezTo>
                  <a:cubicBezTo>
                    <a:pt x="6030671" y="246028"/>
                    <a:pt x="6041828" y="251291"/>
                    <a:pt x="6053559" y="254643"/>
                  </a:cubicBezTo>
                  <a:cubicBezTo>
                    <a:pt x="6068855" y="259013"/>
                    <a:pt x="6084511" y="262032"/>
                    <a:pt x="6099858" y="266218"/>
                  </a:cubicBezTo>
                  <a:cubicBezTo>
                    <a:pt x="6126957" y="273608"/>
                    <a:pt x="6153873" y="281651"/>
                    <a:pt x="6180881" y="289367"/>
                  </a:cubicBezTo>
                  <a:cubicBezTo>
                    <a:pt x="6315919" y="285509"/>
                    <a:pt x="6451300" y="288154"/>
                    <a:pt x="6585995" y="277793"/>
                  </a:cubicBezTo>
                  <a:cubicBezTo>
                    <a:pt x="6603199" y="276470"/>
                    <a:pt x="6616434" y="261440"/>
                    <a:pt x="6632293" y="254643"/>
                  </a:cubicBezTo>
                  <a:cubicBezTo>
                    <a:pt x="6643507" y="249837"/>
                    <a:pt x="6655286" y="246421"/>
                    <a:pt x="6667017" y="243069"/>
                  </a:cubicBezTo>
                  <a:cubicBezTo>
                    <a:pt x="6716421" y="228954"/>
                    <a:pt x="6717481" y="231854"/>
                    <a:pt x="6771190" y="219919"/>
                  </a:cubicBezTo>
                  <a:cubicBezTo>
                    <a:pt x="6786719" y="216468"/>
                    <a:pt x="6802055" y="212203"/>
                    <a:pt x="6817488" y="208345"/>
                  </a:cubicBezTo>
                  <a:lnTo>
                    <a:pt x="6910086" y="219919"/>
                  </a:lnTo>
                  <a:cubicBezTo>
                    <a:pt x="6933319" y="223238"/>
                    <a:pt x="6956065" y="231494"/>
                    <a:pt x="6979534" y="231494"/>
                  </a:cubicBezTo>
                  <a:cubicBezTo>
                    <a:pt x="7068357" y="231494"/>
                    <a:pt x="7157013" y="223777"/>
                    <a:pt x="7245752" y="219919"/>
                  </a:cubicBezTo>
                  <a:cubicBezTo>
                    <a:pt x="7261185" y="216061"/>
                    <a:pt x="7276867" y="213090"/>
                    <a:pt x="7292050" y="208345"/>
                  </a:cubicBezTo>
                  <a:cubicBezTo>
                    <a:pt x="7338632" y="193788"/>
                    <a:pt x="7383091" y="171617"/>
                    <a:pt x="7430946" y="162046"/>
                  </a:cubicBezTo>
                  <a:cubicBezTo>
                    <a:pt x="7450237" y="158188"/>
                    <a:pt x="7469734" y="155243"/>
                    <a:pt x="7488820" y="150471"/>
                  </a:cubicBezTo>
                  <a:cubicBezTo>
                    <a:pt x="7500657" y="147512"/>
                    <a:pt x="7511813" y="142248"/>
                    <a:pt x="7523544" y="138896"/>
                  </a:cubicBezTo>
                  <a:cubicBezTo>
                    <a:pt x="7538840" y="134526"/>
                    <a:pt x="7554410" y="131180"/>
                    <a:pt x="7569843" y="127322"/>
                  </a:cubicBezTo>
                  <a:cubicBezTo>
                    <a:pt x="7596850" y="131180"/>
                    <a:pt x="7624734" y="131057"/>
                    <a:pt x="7650865" y="138896"/>
                  </a:cubicBezTo>
                  <a:cubicBezTo>
                    <a:pt x="7664190" y="142893"/>
                    <a:pt x="7673147" y="155825"/>
                    <a:pt x="7685590" y="162046"/>
                  </a:cubicBezTo>
                  <a:cubicBezTo>
                    <a:pt x="7696503" y="167502"/>
                    <a:pt x="7708739" y="169762"/>
                    <a:pt x="7720314" y="173620"/>
                  </a:cubicBezTo>
                  <a:cubicBezTo>
                    <a:pt x="7762754" y="165904"/>
                    <a:pt x="7806073" y="162016"/>
                    <a:pt x="7847635" y="150471"/>
                  </a:cubicBezTo>
                  <a:cubicBezTo>
                    <a:pt x="7995506" y="109396"/>
                    <a:pt x="7862377" y="121426"/>
                    <a:pt x="8021255" y="57874"/>
                  </a:cubicBezTo>
                  <a:cubicBezTo>
                    <a:pt x="8040546" y="50157"/>
                    <a:pt x="8060142" y="43163"/>
                    <a:pt x="8079129" y="34724"/>
                  </a:cubicBezTo>
                  <a:cubicBezTo>
                    <a:pt x="8094896" y="27716"/>
                    <a:pt x="8108689" y="15760"/>
                    <a:pt x="8125428" y="11575"/>
                  </a:cubicBezTo>
                  <a:cubicBezTo>
                    <a:pt x="8155605" y="4031"/>
                    <a:pt x="8187159" y="3858"/>
                    <a:pt x="8218025" y="0"/>
                  </a:cubicBezTo>
                  <a:cubicBezTo>
                    <a:pt x="8237316" y="3858"/>
                    <a:pt x="8256225" y="11575"/>
                    <a:pt x="8275898" y="11575"/>
                  </a:cubicBezTo>
                  <a:cubicBezTo>
                    <a:pt x="8391709" y="11575"/>
                    <a:pt x="8623139" y="0"/>
                    <a:pt x="8623139" y="0"/>
                  </a:cubicBezTo>
                </a:path>
              </a:pathLst>
            </a:cu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245961" y="5279020"/>
              <a:ext cx="8623139" cy="740780"/>
            </a:xfrm>
            <a:custGeom>
              <a:avLst/>
              <a:gdLst>
                <a:gd name="connsiteX0" fmla="*/ 0 w 8623139"/>
                <a:gd name="connsiteY0" fmla="*/ 613458 h 740780"/>
                <a:gd name="connsiteX1" fmla="*/ 92597 w 8623139"/>
                <a:gd name="connsiteY1" fmla="*/ 544010 h 740780"/>
                <a:gd name="connsiteX2" fmla="*/ 138896 w 8623139"/>
                <a:gd name="connsiteY2" fmla="*/ 520861 h 740780"/>
                <a:gd name="connsiteX3" fmla="*/ 219919 w 8623139"/>
                <a:gd name="connsiteY3" fmla="*/ 474562 h 740780"/>
                <a:gd name="connsiteX4" fmla="*/ 277792 w 8623139"/>
                <a:gd name="connsiteY4" fmla="*/ 462988 h 740780"/>
                <a:gd name="connsiteX5" fmla="*/ 358815 w 8623139"/>
                <a:gd name="connsiteY5" fmla="*/ 428264 h 740780"/>
                <a:gd name="connsiteX6" fmla="*/ 405114 w 8623139"/>
                <a:gd name="connsiteY6" fmla="*/ 405114 h 740780"/>
                <a:gd name="connsiteX7" fmla="*/ 474562 w 8623139"/>
                <a:gd name="connsiteY7" fmla="*/ 381965 h 740780"/>
                <a:gd name="connsiteX8" fmla="*/ 636607 w 8623139"/>
                <a:gd name="connsiteY8" fmla="*/ 370390 h 740780"/>
                <a:gd name="connsiteX9" fmla="*/ 659757 w 8623139"/>
                <a:gd name="connsiteY9" fmla="*/ 393539 h 740780"/>
                <a:gd name="connsiteX10" fmla="*/ 694481 w 8623139"/>
                <a:gd name="connsiteY10" fmla="*/ 416689 h 740780"/>
                <a:gd name="connsiteX11" fmla="*/ 763929 w 8623139"/>
                <a:gd name="connsiteY11" fmla="*/ 474562 h 740780"/>
                <a:gd name="connsiteX12" fmla="*/ 787078 w 8623139"/>
                <a:gd name="connsiteY12" fmla="*/ 497712 h 740780"/>
                <a:gd name="connsiteX13" fmla="*/ 879676 w 8623139"/>
                <a:gd name="connsiteY13" fmla="*/ 555585 h 740780"/>
                <a:gd name="connsiteX14" fmla="*/ 995422 w 8623139"/>
                <a:gd name="connsiteY14" fmla="*/ 648183 h 740780"/>
                <a:gd name="connsiteX15" fmla="*/ 1030146 w 8623139"/>
                <a:gd name="connsiteY15" fmla="*/ 671332 h 740780"/>
                <a:gd name="connsiteX16" fmla="*/ 1076445 w 8623139"/>
                <a:gd name="connsiteY16" fmla="*/ 682907 h 740780"/>
                <a:gd name="connsiteX17" fmla="*/ 1099595 w 8623139"/>
                <a:gd name="connsiteY17" fmla="*/ 706056 h 740780"/>
                <a:gd name="connsiteX18" fmla="*/ 1215341 w 8623139"/>
                <a:gd name="connsiteY18" fmla="*/ 740780 h 740780"/>
                <a:gd name="connsiteX19" fmla="*/ 1458410 w 8623139"/>
                <a:gd name="connsiteY19" fmla="*/ 729205 h 740780"/>
                <a:gd name="connsiteX20" fmla="*/ 1562582 w 8623139"/>
                <a:gd name="connsiteY20" fmla="*/ 694481 h 740780"/>
                <a:gd name="connsiteX21" fmla="*/ 1666754 w 8623139"/>
                <a:gd name="connsiteY21" fmla="*/ 659757 h 740780"/>
                <a:gd name="connsiteX22" fmla="*/ 1724628 w 8623139"/>
                <a:gd name="connsiteY22" fmla="*/ 636608 h 740780"/>
                <a:gd name="connsiteX23" fmla="*/ 1805650 w 8623139"/>
                <a:gd name="connsiteY23" fmla="*/ 625033 h 740780"/>
                <a:gd name="connsiteX24" fmla="*/ 1840374 w 8623139"/>
                <a:gd name="connsiteY24" fmla="*/ 601884 h 740780"/>
                <a:gd name="connsiteX25" fmla="*/ 1898248 w 8623139"/>
                <a:gd name="connsiteY25" fmla="*/ 590309 h 740780"/>
                <a:gd name="connsiteX26" fmla="*/ 2013995 w 8623139"/>
                <a:gd name="connsiteY26" fmla="*/ 567160 h 740780"/>
                <a:gd name="connsiteX27" fmla="*/ 2071868 w 8623139"/>
                <a:gd name="connsiteY27" fmla="*/ 544010 h 740780"/>
                <a:gd name="connsiteX28" fmla="*/ 2187615 w 8623139"/>
                <a:gd name="connsiteY28" fmla="*/ 520861 h 740780"/>
                <a:gd name="connsiteX29" fmla="*/ 2407534 w 8623139"/>
                <a:gd name="connsiteY29" fmla="*/ 486137 h 740780"/>
                <a:gd name="connsiteX30" fmla="*/ 2720050 w 8623139"/>
                <a:gd name="connsiteY30" fmla="*/ 497712 h 740780"/>
                <a:gd name="connsiteX31" fmla="*/ 2754774 w 8623139"/>
                <a:gd name="connsiteY31" fmla="*/ 520861 h 740780"/>
                <a:gd name="connsiteX32" fmla="*/ 2824222 w 8623139"/>
                <a:gd name="connsiteY32" fmla="*/ 578734 h 740780"/>
                <a:gd name="connsiteX33" fmla="*/ 2939969 w 8623139"/>
                <a:gd name="connsiteY33" fmla="*/ 648183 h 740780"/>
                <a:gd name="connsiteX34" fmla="*/ 2986268 w 8623139"/>
                <a:gd name="connsiteY34" fmla="*/ 671332 h 740780"/>
                <a:gd name="connsiteX35" fmla="*/ 3044141 w 8623139"/>
                <a:gd name="connsiteY35" fmla="*/ 682907 h 740780"/>
                <a:gd name="connsiteX36" fmla="*/ 3078865 w 8623139"/>
                <a:gd name="connsiteY36" fmla="*/ 706056 h 740780"/>
                <a:gd name="connsiteX37" fmla="*/ 3194612 w 8623139"/>
                <a:gd name="connsiteY37" fmla="*/ 729205 h 740780"/>
                <a:gd name="connsiteX38" fmla="*/ 3240911 w 8623139"/>
                <a:gd name="connsiteY38" fmla="*/ 740780 h 740780"/>
                <a:gd name="connsiteX39" fmla="*/ 3715473 w 8623139"/>
                <a:gd name="connsiteY39" fmla="*/ 717631 h 740780"/>
                <a:gd name="connsiteX40" fmla="*/ 3784921 w 8623139"/>
                <a:gd name="connsiteY40" fmla="*/ 694481 h 740780"/>
                <a:gd name="connsiteX41" fmla="*/ 3935392 w 8623139"/>
                <a:gd name="connsiteY41" fmla="*/ 648183 h 740780"/>
                <a:gd name="connsiteX42" fmla="*/ 4085863 w 8623139"/>
                <a:gd name="connsiteY42" fmla="*/ 578734 h 740780"/>
                <a:gd name="connsiteX43" fmla="*/ 4178460 w 8623139"/>
                <a:gd name="connsiteY43" fmla="*/ 544010 h 740780"/>
                <a:gd name="connsiteX44" fmla="*/ 4271058 w 8623139"/>
                <a:gd name="connsiteY44" fmla="*/ 486137 h 740780"/>
                <a:gd name="connsiteX45" fmla="*/ 4328931 w 8623139"/>
                <a:gd name="connsiteY45" fmla="*/ 462988 h 740780"/>
                <a:gd name="connsiteX46" fmla="*/ 4375230 w 8623139"/>
                <a:gd name="connsiteY46" fmla="*/ 439838 h 740780"/>
                <a:gd name="connsiteX47" fmla="*/ 4467828 w 8623139"/>
                <a:gd name="connsiteY47" fmla="*/ 416689 h 740780"/>
                <a:gd name="connsiteX48" fmla="*/ 4629873 w 8623139"/>
                <a:gd name="connsiteY48" fmla="*/ 439838 h 740780"/>
                <a:gd name="connsiteX49" fmla="*/ 4664597 w 8623139"/>
                <a:gd name="connsiteY49" fmla="*/ 462988 h 740780"/>
                <a:gd name="connsiteX50" fmla="*/ 5197033 w 8623139"/>
                <a:gd name="connsiteY50" fmla="*/ 451413 h 740780"/>
                <a:gd name="connsiteX51" fmla="*/ 5266481 w 8623139"/>
                <a:gd name="connsiteY51" fmla="*/ 428264 h 740780"/>
                <a:gd name="connsiteX52" fmla="*/ 5347503 w 8623139"/>
                <a:gd name="connsiteY52" fmla="*/ 405114 h 740780"/>
                <a:gd name="connsiteX53" fmla="*/ 5451676 w 8623139"/>
                <a:gd name="connsiteY53" fmla="*/ 370390 h 740780"/>
                <a:gd name="connsiteX54" fmla="*/ 5625296 w 8623139"/>
                <a:gd name="connsiteY54" fmla="*/ 324091 h 740780"/>
                <a:gd name="connsiteX55" fmla="*/ 5694744 w 8623139"/>
                <a:gd name="connsiteY55" fmla="*/ 300942 h 740780"/>
                <a:gd name="connsiteX56" fmla="*/ 5764192 w 8623139"/>
                <a:gd name="connsiteY56" fmla="*/ 289367 h 740780"/>
                <a:gd name="connsiteX57" fmla="*/ 5891514 w 8623139"/>
                <a:gd name="connsiteY57" fmla="*/ 243069 h 740780"/>
                <a:gd name="connsiteX58" fmla="*/ 5960962 w 8623139"/>
                <a:gd name="connsiteY58" fmla="*/ 231494 h 740780"/>
                <a:gd name="connsiteX59" fmla="*/ 6018835 w 8623139"/>
                <a:gd name="connsiteY59" fmla="*/ 243069 h 740780"/>
                <a:gd name="connsiteX60" fmla="*/ 6053559 w 8623139"/>
                <a:gd name="connsiteY60" fmla="*/ 254643 h 740780"/>
                <a:gd name="connsiteX61" fmla="*/ 6099858 w 8623139"/>
                <a:gd name="connsiteY61" fmla="*/ 266218 h 740780"/>
                <a:gd name="connsiteX62" fmla="*/ 6180881 w 8623139"/>
                <a:gd name="connsiteY62" fmla="*/ 289367 h 740780"/>
                <a:gd name="connsiteX63" fmla="*/ 6585995 w 8623139"/>
                <a:gd name="connsiteY63" fmla="*/ 277793 h 740780"/>
                <a:gd name="connsiteX64" fmla="*/ 6632293 w 8623139"/>
                <a:gd name="connsiteY64" fmla="*/ 254643 h 740780"/>
                <a:gd name="connsiteX65" fmla="*/ 6667017 w 8623139"/>
                <a:gd name="connsiteY65" fmla="*/ 243069 h 740780"/>
                <a:gd name="connsiteX66" fmla="*/ 6771190 w 8623139"/>
                <a:gd name="connsiteY66" fmla="*/ 219919 h 740780"/>
                <a:gd name="connsiteX67" fmla="*/ 6817488 w 8623139"/>
                <a:gd name="connsiteY67" fmla="*/ 208345 h 740780"/>
                <a:gd name="connsiteX68" fmla="*/ 6910086 w 8623139"/>
                <a:gd name="connsiteY68" fmla="*/ 219919 h 740780"/>
                <a:gd name="connsiteX69" fmla="*/ 6979534 w 8623139"/>
                <a:gd name="connsiteY69" fmla="*/ 231494 h 740780"/>
                <a:gd name="connsiteX70" fmla="*/ 7245752 w 8623139"/>
                <a:gd name="connsiteY70" fmla="*/ 219919 h 740780"/>
                <a:gd name="connsiteX71" fmla="*/ 7292050 w 8623139"/>
                <a:gd name="connsiteY71" fmla="*/ 208345 h 740780"/>
                <a:gd name="connsiteX72" fmla="*/ 7430946 w 8623139"/>
                <a:gd name="connsiteY72" fmla="*/ 162046 h 740780"/>
                <a:gd name="connsiteX73" fmla="*/ 7488820 w 8623139"/>
                <a:gd name="connsiteY73" fmla="*/ 150471 h 740780"/>
                <a:gd name="connsiteX74" fmla="*/ 7523544 w 8623139"/>
                <a:gd name="connsiteY74" fmla="*/ 138896 h 740780"/>
                <a:gd name="connsiteX75" fmla="*/ 7569843 w 8623139"/>
                <a:gd name="connsiteY75" fmla="*/ 127322 h 740780"/>
                <a:gd name="connsiteX76" fmla="*/ 7650865 w 8623139"/>
                <a:gd name="connsiteY76" fmla="*/ 138896 h 740780"/>
                <a:gd name="connsiteX77" fmla="*/ 7685590 w 8623139"/>
                <a:gd name="connsiteY77" fmla="*/ 162046 h 740780"/>
                <a:gd name="connsiteX78" fmla="*/ 7720314 w 8623139"/>
                <a:gd name="connsiteY78" fmla="*/ 173620 h 740780"/>
                <a:gd name="connsiteX79" fmla="*/ 7847635 w 8623139"/>
                <a:gd name="connsiteY79" fmla="*/ 150471 h 740780"/>
                <a:gd name="connsiteX80" fmla="*/ 8021255 w 8623139"/>
                <a:gd name="connsiteY80" fmla="*/ 57874 h 740780"/>
                <a:gd name="connsiteX81" fmla="*/ 8079129 w 8623139"/>
                <a:gd name="connsiteY81" fmla="*/ 34724 h 740780"/>
                <a:gd name="connsiteX82" fmla="*/ 8125428 w 8623139"/>
                <a:gd name="connsiteY82" fmla="*/ 11575 h 740780"/>
                <a:gd name="connsiteX83" fmla="*/ 8218025 w 8623139"/>
                <a:gd name="connsiteY83" fmla="*/ 0 h 740780"/>
                <a:gd name="connsiteX84" fmla="*/ 8275898 w 8623139"/>
                <a:gd name="connsiteY84" fmla="*/ 11575 h 740780"/>
                <a:gd name="connsiteX85" fmla="*/ 8623139 w 8623139"/>
                <a:gd name="connsiteY85"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8623139" h="740780">
                  <a:moveTo>
                    <a:pt x="0" y="613458"/>
                  </a:moveTo>
                  <a:cubicBezTo>
                    <a:pt x="27823" y="591200"/>
                    <a:pt x="60356" y="562434"/>
                    <a:pt x="92597" y="544010"/>
                  </a:cubicBezTo>
                  <a:cubicBezTo>
                    <a:pt x="107578" y="535449"/>
                    <a:pt x="123915" y="529422"/>
                    <a:pt x="138896" y="520861"/>
                  </a:cubicBezTo>
                  <a:cubicBezTo>
                    <a:pt x="174456" y="500541"/>
                    <a:pt x="177948" y="488552"/>
                    <a:pt x="219919" y="474562"/>
                  </a:cubicBezTo>
                  <a:cubicBezTo>
                    <a:pt x="238582" y="468341"/>
                    <a:pt x="258501" y="466846"/>
                    <a:pt x="277792" y="462988"/>
                  </a:cubicBezTo>
                  <a:cubicBezTo>
                    <a:pt x="322460" y="418318"/>
                    <a:pt x="276525" y="455694"/>
                    <a:pt x="358815" y="428264"/>
                  </a:cubicBezTo>
                  <a:cubicBezTo>
                    <a:pt x="375184" y="422808"/>
                    <a:pt x="389093" y="411522"/>
                    <a:pt x="405114" y="405114"/>
                  </a:cubicBezTo>
                  <a:cubicBezTo>
                    <a:pt x="427770" y="396051"/>
                    <a:pt x="474562" y="381965"/>
                    <a:pt x="474562" y="381965"/>
                  </a:cubicBezTo>
                  <a:cubicBezTo>
                    <a:pt x="526768" y="329757"/>
                    <a:pt x="502987" y="341757"/>
                    <a:pt x="636607" y="370390"/>
                  </a:cubicBezTo>
                  <a:cubicBezTo>
                    <a:pt x="647278" y="372677"/>
                    <a:pt x="651236" y="386722"/>
                    <a:pt x="659757" y="393539"/>
                  </a:cubicBezTo>
                  <a:cubicBezTo>
                    <a:pt x="670620" y="402229"/>
                    <a:pt x="683500" y="408148"/>
                    <a:pt x="694481" y="416689"/>
                  </a:cubicBezTo>
                  <a:cubicBezTo>
                    <a:pt x="718267" y="435189"/>
                    <a:pt x="741251" y="454719"/>
                    <a:pt x="763929" y="474562"/>
                  </a:cubicBezTo>
                  <a:cubicBezTo>
                    <a:pt x="772142" y="481748"/>
                    <a:pt x="778198" y="491369"/>
                    <a:pt x="787078" y="497712"/>
                  </a:cubicBezTo>
                  <a:cubicBezTo>
                    <a:pt x="840726" y="536032"/>
                    <a:pt x="836222" y="522159"/>
                    <a:pt x="879676" y="555585"/>
                  </a:cubicBezTo>
                  <a:cubicBezTo>
                    <a:pt x="918839" y="585711"/>
                    <a:pt x="954311" y="620776"/>
                    <a:pt x="995422" y="648183"/>
                  </a:cubicBezTo>
                  <a:cubicBezTo>
                    <a:pt x="1006997" y="655899"/>
                    <a:pt x="1017360" y="665852"/>
                    <a:pt x="1030146" y="671332"/>
                  </a:cubicBezTo>
                  <a:cubicBezTo>
                    <a:pt x="1044768" y="677598"/>
                    <a:pt x="1061012" y="679049"/>
                    <a:pt x="1076445" y="682907"/>
                  </a:cubicBezTo>
                  <a:cubicBezTo>
                    <a:pt x="1084162" y="690623"/>
                    <a:pt x="1089834" y="701176"/>
                    <a:pt x="1099595" y="706056"/>
                  </a:cubicBezTo>
                  <a:cubicBezTo>
                    <a:pt x="1127772" y="720144"/>
                    <a:pt x="1182114" y="732473"/>
                    <a:pt x="1215341" y="740780"/>
                  </a:cubicBezTo>
                  <a:cubicBezTo>
                    <a:pt x="1296364" y="736922"/>
                    <a:pt x="1378007" y="739925"/>
                    <a:pt x="1458410" y="729205"/>
                  </a:cubicBezTo>
                  <a:cubicBezTo>
                    <a:pt x="1494691" y="724367"/>
                    <a:pt x="1527858" y="706056"/>
                    <a:pt x="1562582" y="694481"/>
                  </a:cubicBezTo>
                  <a:lnTo>
                    <a:pt x="1666754" y="659757"/>
                  </a:lnTo>
                  <a:cubicBezTo>
                    <a:pt x="1686045" y="652041"/>
                    <a:pt x="1704471" y="641647"/>
                    <a:pt x="1724628" y="636608"/>
                  </a:cubicBezTo>
                  <a:cubicBezTo>
                    <a:pt x="1751095" y="629991"/>
                    <a:pt x="1778643" y="628891"/>
                    <a:pt x="1805650" y="625033"/>
                  </a:cubicBezTo>
                  <a:cubicBezTo>
                    <a:pt x="1817225" y="617317"/>
                    <a:pt x="1827349" y="606768"/>
                    <a:pt x="1840374" y="601884"/>
                  </a:cubicBezTo>
                  <a:cubicBezTo>
                    <a:pt x="1858795" y="594976"/>
                    <a:pt x="1879162" y="595081"/>
                    <a:pt x="1898248" y="590309"/>
                  </a:cubicBezTo>
                  <a:cubicBezTo>
                    <a:pt x="2005988" y="563374"/>
                    <a:pt x="1815499" y="595515"/>
                    <a:pt x="2013995" y="567160"/>
                  </a:cubicBezTo>
                  <a:cubicBezTo>
                    <a:pt x="2033286" y="559443"/>
                    <a:pt x="2052157" y="550580"/>
                    <a:pt x="2071868" y="544010"/>
                  </a:cubicBezTo>
                  <a:cubicBezTo>
                    <a:pt x="2108711" y="531729"/>
                    <a:pt x="2150015" y="527698"/>
                    <a:pt x="2187615" y="520861"/>
                  </a:cubicBezTo>
                  <a:cubicBezTo>
                    <a:pt x="2350960" y="491161"/>
                    <a:pt x="2081878" y="532658"/>
                    <a:pt x="2407534" y="486137"/>
                  </a:cubicBezTo>
                  <a:cubicBezTo>
                    <a:pt x="2511706" y="489995"/>
                    <a:pt x="2616324" y="487339"/>
                    <a:pt x="2720050" y="497712"/>
                  </a:cubicBezTo>
                  <a:cubicBezTo>
                    <a:pt x="2733892" y="499096"/>
                    <a:pt x="2743911" y="512171"/>
                    <a:pt x="2754774" y="520861"/>
                  </a:cubicBezTo>
                  <a:cubicBezTo>
                    <a:pt x="2817164" y="570772"/>
                    <a:pt x="2723941" y="514267"/>
                    <a:pt x="2824222" y="578734"/>
                  </a:cubicBezTo>
                  <a:cubicBezTo>
                    <a:pt x="2862070" y="603065"/>
                    <a:pt x="2899725" y="628061"/>
                    <a:pt x="2939969" y="648183"/>
                  </a:cubicBezTo>
                  <a:cubicBezTo>
                    <a:pt x="2955402" y="655899"/>
                    <a:pt x="2969899" y="665876"/>
                    <a:pt x="2986268" y="671332"/>
                  </a:cubicBezTo>
                  <a:cubicBezTo>
                    <a:pt x="3004932" y="677553"/>
                    <a:pt x="3024850" y="679049"/>
                    <a:pt x="3044141" y="682907"/>
                  </a:cubicBezTo>
                  <a:cubicBezTo>
                    <a:pt x="3055716" y="690623"/>
                    <a:pt x="3066423" y="699835"/>
                    <a:pt x="3078865" y="706056"/>
                  </a:cubicBezTo>
                  <a:cubicBezTo>
                    <a:pt x="3112825" y="723036"/>
                    <a:pt x="3161092" y="723111"/>
                    <a:pt x="3194612" y="729205"/>
                  </a:cubicBezTo>
                  <a:cubicBezTo>
                    <a:pt x="3210263" y="732051"/>
                    <a:pt x="3225478" y="736922"/>
                    <a:pt x="3240911" y="740780"/>
                  </a:cubicBezTo>
                  <a:cubicBezTo>
                    <a:pt x="3399098" y="733064"/>
                    <a:pt x="3557668" y="731061"/>
                    <a:pt x="3715473" y="717631"/>
                  </a:cubicBezTo>
                  <a:cubicBezTo>
                    <a:pt x="3739787" y="715562"/>
                    <a:pt x="3761598" y="701657"/>
                    <a:pt x="3784921" y="694481"/>
                  </a:cubicBezTo>
                  <a:cubicBezTo>
                    <a:pt x="3845515" y="675836"/>
                    <a:pt x="3877427" y="670477"/>
                    <a:pt x="3935392" y="648183"/>
                  </a:cubicBezTo>
                  <a:cubicBezTo>
                    <a:pt x="4111985" y="580262"/>
                    <a:pt x="3926907" y="646858"/>
                    <a:pt x="4085863" y="578734"/>
                  </a:cubicBezTo>
                  <a:cubicBezTo>
                    <a:pt x="4116162" y="565749"/>
                    <a:pt x="4148976" y="558752"/>
                    <a:pt x="4178460" y="544010"/>
                  </a:cubicBezTo>
                  <a:cubicBezTo>
                    <a:pt x="4211016" y="527732"/>
                    <a:pt x="4237263" y="499655"/>
                    <a:pt x="4271058" y="486137"/>
                  </a:cubicBezTo>
                  <a:cubicBezTo>
                    <a:pt x="4290349" y="478421"/>
                    <a:pt x="4309945" y="471426"/>
                    <a:pt x="4328931" y="462988"/>
                  </a:cubicBezTo>
                  <a:cubicBezTo>
                    <a:pt x="4344699" y="455980"/>
                    <a:pt x="4358861" y="445294"/>
                    <a:pt x="4375230" y="439838"/>
                  </a:cubicBezTo>
                  <a:cubicBezTo>
                    <a:pt x="4405413" y="429777"/>
                    <a:pt x="4467828" y="416689"/>
                    <a:pt x="4467828" y="416689"/>
                  </a:cubicBezTo>
                  <a:cubicBezTo>
                    <a:pt x="4488230" y="418729"/>
                    <a:pt x="4591568" y="423422"/>
                    <a:pt x="4629873" y="439838"/>
                  </a:cubicBezTo>
                  <a:cubicBezTo>
                    <a:pt x="4642659" y="445318"/>
                    <a:pt x="4653022" y="455271"/>
                    <a:pt x="4664597" y="462988"/>
                  </a:cubicBezTo>
                  <a:cubicBezTo>
                    <a:pt x="4842076" y="459130"/>
                    <a:pt x="5019807" y="461638"/>
                    <a:pt x="5197033" y="451413"/>
                  </a:cubicBezTo>
                  <a:cubicBezTo>
                    <a:pt x="5221394" y="450008"/>
                    <a:pt x="5243159" y="435440"/>
                    <a:pt x="5266481" y="428264"/>
                  </a:cubicBezTo>
                  <a:cubicBezTo>
                    <a:pt x="5293327" y="420004"/>
                    <a:pt x="5320693" y="413492"/>
                    <a:pt x="5347503" y="405114"/>
                  </a:cubicBezTo>
                  <a:cubicBezTo>
                    <a:pt x="5382439" y="394196"/>
                    <a:pt x="5416561" y="380718"/>
                    <a:pt x="5451676" y="370390"/>
                  </a:cubicBezTo>
                  <a:cubicBezTo>
                    <a:pt x="5756331" y="280786"/>
                    <a:pt x="5350523" y="408637"/>
                    <a:pt x="5625296" y="324091"/>
                  </a:cubicBezTo>
                  <a:cubicBezTo>
                    <a:pt x="5648618" y="316915"/>
                    <a:pt x="5671071" y="306860"/>
                    <a:pt x="5694744" y="300942"/>
                  </a:cubicBezTo>
                  <a:cubicBezTo>
                    <a:pt x="5717512" y="295250"/>
                    <a:pt x="5741424" y="295059"/>
                    <a:pt x="5764192" y="289367"/>
                  </a:cubicBezTo>
                  <a:cubicBezTo>
                    <a:pt x="6056061" y="216400"/>
                    <a:pt x="5638381" y="312105"/>
                    <a:pt x="5891514" y="243069"/>
                  </a:cubicBezTo>
                  <a:cubicBezTo>
                    <a:pt x="5914156" y="236894"/>
                    <a:pt x="5937813" y="235352"/>
                    <a:pt x="5960962" y="231494"/>
                  </a:cubicBezTo>
                  <a:cubicBezTo>
                    <a:pt x="5980253" y="235352"/>
                    <a:pt x="5999749" y="238298"/>
                    <a:pt x="6018835" y="243069"/>
                  </a:cubicBezTo>
                  <a:cubicBezTo>
                    <a:pt x="6030671" y="246028"/>
                    <a:pt x="6041828" y="251291"/>
                    <a:pt x="6053559" y="254643"/>
                  </a:cubicBezTo>
                  <a:cubicBezTo>
                    <a:pt x="6068855" y="259013"/>
                    <a:pt x="6084511" y="262032"/>
                    <a:pt x="6099858" y="266218"/>
                  </a:cubicBezTo>
                  <a:cubicBezTo>
                    <a:pt x="6126957" y="273608"/>
                    <a:pt x="6153873" y="281651"/>
                    <a:pt x="6180881" y="289367"/>
                  </a:cubicBezTo>
                  <a:cubicBezTo>
                    <a:pt x="6315919" y="285509"/>
                    <a:pt x="6451300" y="288154"/>
                    <a:pt x="6585995" y="277793"/>
                  </a:cubicBezTo>
                  <a:cubicBezTo>
                    <a:pt x="6603199" y="276470"/>
                    <a:pt x="6616434" y="261440"/>
                    <a:pt x="6632293" y="254643"/>
                  </a:cubicBezTo>
                  <a:cubicBezTo>
                    <a:pt x="6643507" y="249837"/>
                    <a:pt x="6655286" y="246421"/>
                    <a:pt x="6667017" y="243069"/>
                  </a:cubicBezTo>
                  <a:cubicBezTo>
                    <a:pt x="6716421" y="228954"/>
                    <a:pt x="6717481" y="231854"/>
                    <a:pt x="6771190" y="219919"/>
                  </a:cubicBezTo>
                  <a:cubicBezTo>
                    <a:pt x="6786719" y="216468"/>
                    <a:pt x="6802055" y="212203"/>
                    <a:pt x="6817488" y="208345"/>
                  </a:cubicBezTo>
                  <a:lnTo>
                    <a:pt x="6910086" y="219919"/>
                  </a:lnTo>
                  <a:cubicBezTo>
                    <a:pt x="6933319" y="223238"/>
                    <a:pt x="6956065" y="231494"/>
                    <a:pt x="6979534" y="231494"/>
                  </a:cubicBezTo>
                  <a:cubicBezTo>
                    <a:pt x="7068357" y="231494"/>
                    <a:pt x="7157013" y="223777"/>
                    <a:pt x="7245752" y="219919"/>
                  </a:cubicBezTo>
                  <a:cubicBezTo>
                    <a:pt x="7261185" y="216061"/>
                    <a:pt x="7276867" y="213090"/>
                    <a:pt x="7292050" y="208345"/>
                  </a:cubicBezTo>
                  <a:cubicBezTo>
                    <a:pt x="7338632" y="193788"/>
                    <a:pt x="7383091" y="171617"/>
                    <a:pt x="7430946" y="162046"/>
                  </a:cubicBezTo>
                  <a:cubicBezTo>
                    <a:pt x="7450237" y="158188"/>
                    <a:pt x="7469734" y="155243"/>
                    <a:pt x="7488820" y="150471"/>
                  </a:cubicBezTo>
                  <a:cubicBezTo>
                    <a:pt x="7500657" y="147512"/>
                    <a:pt x="7511813" y="142248"/>
                    <a:pt x="7523544" y="138896"/>
                  </a:cubicBezTo>
                  <a:cubicBezTo>
                    <a:pt x="7538840" y="134526"/>
                    <a:pt x="7554410" y="131180"/>
                    <a:pt x="7569843" y="127322"/>
                  </a:cubicBezTo>
                  <a:cubicBezTo>
                    <a:pt x="7596850" y="131180"/>
                    <a:pt x="7624734" y="131057"/>
                    <a:pt x="7650865" y="138896"/>
                  </a:cubicBezTo>
                  <a:cubicBezTo>
                    <a:pt x="7664190" y="142893"/>
                    <a:pt x="7673147" y="155825"/>
                    <a:pt x="7685590" y="162046"/>
                  </a:cubicBezTo>
                  <a:cubicBezTo>
                    <a:pt x="7696503" y="167502"/>
                    <a:pt x="7708739" y="169762"/>
                    <a:pt x="7720314" y="173620"/>
                  </a:cubicBezTo>
                  <a:cubicBezTo>
                    <a:pt x="7762754" y="165904"/>
                    <a:pt x="7806073" y="162016"/>
                    <a:pt x="7847635" y="150471"/>
                  </a:cubicBezTo>
                  <a:cubicBezTo>
                    <a:pt x="7995506" y="109396"/>
                    <a:pt x="7862377" y="121426"/>
                    <a:pt x="8021255" y="57874"/>
                  </a:cubicBezTo>
                  <a:cubicBezTo>
                    <a:pt x="8040546" y="50157"/>
                    <a:pt x="8060142" y="43163"/>
                    <a:pt x="8079129" y="34724"/>
                  </a:cubicBezTo>
                  <a:cubicBezTo>
                    <a:pt x="8094896" y="27716"/>
                    <a:pt x="8108689" y="15760"/>
                    <a:pt x="8125428" y="11575"/>
                  </a:cubicBezTo>
                  <a:cubicBezTo>
                    <a:pt x="8155605" y="4031"/>
                    <a:pt x="8187159" y="3858"/>
                    <a:pt x="8218025" y="0"/>
                  </a:cubicBezTo>
                  <a:cubicBezTo>
                    <a:pt x="8237316" y="3858"/>
                    <a:pt x="8256225" y="11575"/>
                    <a:pt x="8275898" y="11575"/>
                  </a:cubicBezTo>
                  <a:cubicBezTo>
                    <a:pt x="8391709" y="11575"/>
                    <a:pt x="8623139" y="0"/>
                    <a:pt x="8623139" y="0"/>
                  </a:cubicBezTo>
                </a:path>
              </a:pathLst>
            </a:cu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1676400" y="-76200"/>
            <a:ext cx="7378700" cy="1143000"/>
          </a:xfrm>
        </p:spPr>
        <p:txBody>
          <a:bodyPr/>
          <a:lstStyle/>
          <a:p>
            <a:pPr eaLnBrk="1" hangingPunct="1">
              <a:lnSpc>
                <a:spcPct val="90000"/>
              </a:lnSpc>
            </a:pPr>
            <a:r>
              <a:rPr lang="en-US" dirty="0"/>
              <a:t>Second, estimation of the cash flows </a:t>
            </a:r>
            <a:r>
              <a:rPr lang="en-US" b="1" u="sng" dirty="0">
                <a:latin typeface="Consolas" panose="020B0609020204030204" pitchFamily="49" charset="0"/>
              </a:rPr>
              <a:t>subsequently</a:t>
            </a:r>
            <a:r>
              <a:rPr lang="en-US" dirty="0"/>
              <a:t>…</a:t>
            </a:r>
            <a:endParaRPr lang="en-US" sz="4400" dirty="0"/>
          </a:p>
        </p:txBody>
      </p:sp>
      <p:pic>
        <p:nvPicPr>
          <p:cNvPr id="95235" name="Picture 3" descr="UPARROWS"/>
          <p:cNvPicPr>
            <a:picLocks noGrp="1" noChangeAspect="1" noChangeArrowheads="1"/>
          </p:cNvPicPr>
          <p:nvPr>
            <p:ph idx="1"/>
          </p:nvPr>
        </p:nvPicPr>
        <p:blipFill>
          <a:blip r:embed="rId2">
            <a:duotone>
              <a:prstClr val="black"/>
              <a:srgbClr val="D9C3A5">
                <a:tint val="50000"/>
                <a:satMod val="180000"/>
              </a:srgbClr>
            </a:duotone>
          </a:blip>
          <a:srcRect/>
          <a:stretch>
            <a:fillRect/>
          </a:stretch>
        </p:blipFill>
        <p:spPr>
          <a:xfrm rot="5400000">
            <a:off x="6045200" y="1498600"/>
            <a:ext cx="2006600" cy="6781800"/>
          </a:xfrm>
          <a:noFill/>
        </p:spPr>
      </p:pic>
    </p:spTree>
    <p:extLst>
      <p:ext uri="{BB962C8B-B14F-4D97-AF65-F5344CB8AC3E}">
        <p14:creationId xmlns:p14="http://schemas.microsoft.com/office/powerpoint/2010/main" val="2504140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905000" y="-18288"/>
            <a:ext cx="7378700" cy="1143000"/>
          </a:xfrm>
          <a:noFill/>
        </p:spPr>
        <p:txBody>
          <a:bodyPr/>
          <a:lstStyle/>
          <a:p>
            <a:pPr eaLnBrk="1" hangingPunct="1"/>
            <a:r>
              <a:rPr lang="en-US" dirty="0"/>
              <a:t>In this challenge, we have to estimate cash flows…</a:t>
            </a:r>
          </a:p>
        </p:txBody>
      </p:sp>
      <p:sp>
        <p:nvSpPr>
          <p:cNvPr id="77827" name="Rectangle 3"/>
          <p:cNvSpPr>
            <a:spLocks noGrp="1" noChangeArrowheads="1"/>
          </p:cNvSpPr>
          <p:nvPr>
            <p:ph type="body" idx="1"/>
          </p:nvPr>
        </p:nvSpPr>
        <p:spPr>
          <a:xfrm>
            <a:off x="1905000" y="1371601"/>
            <a:ext cx="8077200" cy="2438400"/>
          </a:xfrm>
        </p:spPr>
        <p:txBody>
          <a:bodyPr/>
          <a:lstStyle/>
          <a:p>
            <a:pPr eaLnBrk="1" hangingPunct="1">
              <a:lnSpc>
                <a:spcPct val="150000"/>
              </a:lnSpc>
              <a:defRPr/>
            </a:pPr>
            <a:r>
              <a:rPr lang="en-US" sz="2400" dirty="0">
                <a:solidFill>
                  <a:srgbClr val="660066"/>
                </a:solidFill>
                <a:effectLst>
                  <a:outerShdw blurRad="38100" dist="38100" dir="2700000" algn="tl">
                    <a:srgbClr val="C0C0C0"/>
                  </a:outerShdw>
                </a:effectLst>
              </a:rPr>
              <a:t>…during the life of the investment asset; and</a:t>
            </a:r>
          </a:p>
          <a:p>
            <a:pPr eaLnBrk="1" hangingPunct="1">
              <a:lnSpc>
                <a:spcPct val="150000"/>
              </a:lnSpc>
              <a:defRPr/>
            </a:pPr>
            <a:endParaRPr lang="en-US" sz="2400" dirty="0">
              <a:solidFill>
                <a:srgbClr val="660066"/>
              </a:solidFill>
              <a:effectLst>
                <a:outerShdw blurRad="38100" dist="38100" dir="2700000" algn="tl">
                  <a:srgbClr val="C0C0C0"/>
                </a:outerShdw>
              </a:effectLst>
            </a:endParaRPr>
          </a:p>
          <a:p>
            <a:pPr eaLnBrk="1" hangingPunct="1">
              <a:lnSpc>
                <a:spcPct val="150000"/>
              </a:lnSpc>
              <a:defRPr/>
            </a:pPr>
            <a:r>
              <a:rPr lang="en-US" sz="2400" dirty="0">
                <a:solidFill>
                  <a:srgbClr val="CC3300"/>
                </a:solidFill>
                <a:effectLst>
                  <a:outerShdw blurRad="38100" dist="38100" dir="2700000" algn="tl">
                    <a:srgbClr val="C0C0C0"/>
                  </a:outerShdw>
                </a:effectLst>
              </a:rPr>
              <a:t>…at the end of the life of an asset – </a:t>
            </a:r>
            <a:r>
              <a:rPr lang="en-US" sz="2400" dirty="0">
                <a:solidFill>
                  <a:srgbClr val="000099"/>
                </a:solidFill>
                <a:effectLst>
                  <a:outerShdw blurRad="38100" dist="38100" dir="2700000" algn="tl">
                    <a:srgbClr val="C0C0C0"/>
                  </a:outerShdw>
                </a:effectLst>
              </a:rPr>
              <a:t>Terminal Cash Flows</a:t>
            </a:r>
            <a:r>
              <a:rPr lang="en-US" sz="2400" dirty="0">
                <a:solidFill>
                  <a:srgbClr val="CC3300"/>
                </a:solidFill>
                <a:effectLst>
                  <a:outerShdw blurRad="38100" dist="38100" dir="2700000" algn="tl">
                    <a:srgbClr val="C0C0C0"/>
                  </a:outerShdw>
                </a:effectLst>
              </a:rPr>
              <a:t>.</a:t>
            </a:r>
            <a:endParaRPr lang="en-US" sz="2400" dirty="0">
              <a:solidFill>
                <a:srgbClr val="CC3300"/>
              </a:solidFill>
            </a:endParaRPr>
          </a:p>
        </p:txBody>
      </p:sp>
    </p:spTree>
    <p:extLst>
      <p:ext uri="{BB962C8B-B14F-4D97-AF65-F5344CB8AC3E}">
        <p14:creationId xmlns:p14="http://schemas.microsoft.com/office/powerpoint/2010/main" val="3365269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1524000" y="0"/>
            <a:ext cx="7315200" cy="990600"/>
          </a:xfrm>
          <a:noFill/>
          <a:effectLst>
            <a:prstShdw prst="shdw17" dist="17961" dir="13500000">
              <a:srgbClr val="999999"/>
            </a:prstShdw>
          </a:effectLst>
        </p:spPr>
        <p:txBody>
          <a:bodyPr/>
          <a:lstStyle/>
          <a:p>
            <a:pPr eaLnBrk="1" hangingPunct="1"/>
            <a:r>
              <a:rPr lang="en-US" dirty="0">
                <a:latin typeface="Arial Rounded MT Bold" panose="020F0704030504030204" pitchFamily="34" charset="0"/>
              </a:rPr>
              <a:t>Estimation of relevant cash flows </a:t>
            </a:r>
            <a:r>
              <a:rPr lang="en-US" u="sng" dirty="0">
                <a:latin typeface="Arial Rounded MT Bold" panose="020F0704030504030204" pitchFamily="34" charset="0"/>
              </a:rPr>
              <a:t>subsequently </a:t>
            </a:r>
            <a:r>
              <a:rPr lang="en-US" dirty="0">
                <a:latin typeface="Arial Rounded MT Bold" panose="020F0704030504030204" pitchFamily="34" charset="0"/>
              </a:rPr>
              <a:t>- some guiding principles…  </a:t>
            </a:r>
          </a:p>
        </p:txBody>
      </p:sp>
      <p:sp>
        <p:nvSpPr>
          <p:cNvPr id="112643" name="Rectangle 3"/>
          <p:cNvSpPr>
            <a:spLocks noGrp="1" noChangeArrowheads="1"/>
          </p:cNvSpPr>
          <p:nvPr>
            <p:ph type="body" idx="1"/>
          </p:nvPr>
        </p:nvSpPr>
        <p:spPr>
          <a:xfrm>
            <a:off x="1676400" y="1219200"/>
            <a:ext cx="8915400" cy="5410200"/>
          </a:xfrm>
          <a:noFill/>
        </p:spPr>
        <p:txBody>
          <a:bodyPr/>
          <a:lstStyle/>
          <a:p>
            <a:pPr algn="just" eaLnBrk="1" hangingPunct="1">
              <a:lnSpc>
                <a:spcPct val="105000"/>
              </a:lnSpc>
              <a:spcBef>
                <a:spcPct val="25000"/>
              </a:spcBef>
              <a:spcAft>
                <a:spcPct val="40000"/>
              </a:spcAft>
            </a:pPr>
            <a:r>
              <a:rPr lang="en-US" sz="1600" dirty="0">
                <a:ea typeface="Segoe UI Symbol" panose="020B0502040204020203" pitchFamily="34" charset="0"/>
              </a:rPr>
              <a:t>It requires determination of net cash flows due to operation/use of the asset.</a:t>
            </a:r>
          </a:p>
          <a:p>
            <a:pPr algn="just" eaLnBrk="1" hangingPunct="1">
              <a:lnSpc>
                <a:spcPct val="105000"/>
              </a:lnSpc>
              <a:spcBef>
                <a:spcPct val="25000"/>
              </a:spcBef>
              <a:spcAft>
                <a:spcPct val="40000"/>
              </a:spcAft>
            </a:pPr>
            <a:r>
              <a:rPr lang="en-US" sz="1600" dirty="0">
                <a:solidFill>
                  <a:srgbClr val="000099"/>
                </a:solidFill>
                <a:ea typeface="Segoe UI Symbol" panose="020B0502040204020203" pitchFamily="34" charset="0"/>
              </a:rPr>
              <a:t>Depreciation and all other non-cash charges </a:t>
            </a:r>
            <a:r>
              <a:rPr lang="en-US" sz="1600" i="1" u="sng" dirty="0">
                <a:solidFill>
                  <a:srgbClr val="000099"/>
                </a:solidFill>
                <a:ea typeface="Segoe UI Symbol" panose="020B0502040204020203" pitchFamily="34" charset="0"/>
              </a:rPr>
              <a:t>should be ignored</a:t>
            </a:r>
            <a:r>
              <a:rPr lang="en-US" sz="1600" dirty="0">
                <a:solidFill>
                  <a:srgbClr val="000099"/>
                </a:solidFill>
                <a:ea typeface="Segoe UI Symbol" panose="020B0502040204020203" pitchFamily="34" charset="0"/>
              </a:rPr>
              <a:t>. </a:t>
            </a:r>
          </a:p>
          <a:p>
            <a:pPr algn="just" eaLnBrk="1" hangingPunct="1">
              <a:lnSpc>
                <a:spcPct val="105000"/>
              </a:lnSpc>
              <a:spcBef>
                <a:spcPct val="25000"/>
              </a:spcBef>
              <a:spcAft>
                <a:spcPct val="40000"/>
              </a:spcAft>
            </a:pPr>
            <a:r>
              <a:rPr lang="en-US" sz="1600" dirty="0">
                <a:solidFill>
                  <a:srgbClr val="903000"/>
                </a:solidFill>
                <a:ea typeface="Segoe UI Symbol" panose="020B0502040204020203" pitchFamily="34" charset="0"/>
              </a:rPr>
              <a:t>Ignore all </a:t>
            </a:r>
            <a:r>
              <a:rPr lang="en-US" sz="1600" i="1" u="sng" dirty="0">
                <a:solidFill>
                  <a:srgbClr val="903000"/>
                </a:solidFill>
                <a:ea typeface="Segoe UI Symbol" panose="020B0502040204020203" pitchFamily="34" charset="0"/>
              </a:rPr>
              <a:t>financing</a:t>
            </a:r>
            <a:r>
              <a:rPr lang="en-US" sz="1600" b="1" i="1" dirty="0">
                <a:solidFill>
                  <a:srgbClr val="903000"/>
                </a:solidFill>
                <a:ea typeface="Segoe UI Symbol" panose="020B0502040204020203" pitchFamily="34" charset="0"/>
              </a:rPr>
              <a:t> </a:t>
            </a:r>
            <a:r>
              <a:rPr lang="en-US" sz="1600" i="1" u="sng" dirty="0">
                <a:solidFill>
                  <a:srgbClr val="903000"/>
                </a:solidFill>
                <a:ea typeface="Segoe UI Symbol" panose="020B0502040204020203" pitchFamily="34" charset="0"/>
              </a:rPr>
              <a:t>cash flows </a:t>
            </a:r>
            <a:r>
              <a:rPr lang="en-US" sz="1600" dirty="0">
                <a:solidFill>
                  <a:srgbClr val="903000"/>
                </a:solidFill>
                <a:ea typeface="Segoe UI Symbol" panose="020B0502040204020203" pitchFamily="34" charset="0"/>
              </a:rPr>
              <a:t>and their tax effects as capital budgeting decisions are </a:t>
            </a:r>
            <a:r>
              <a:rPr lang="en-US" sz="1600" i="1" dirty="0">
                <a:solidFill>
                  <a:srgbClr val="903000"/>
                </a:solidFill>
                <a:ea typeface="Segoe UI Symbol" panose="020B0502040204020203" pitchFamily="34" charset="0"/>
              </a:rPr>
              <a:t>real decisions </a:t>
            </a:r>
            <a:r>
              <a:rPr lang="en-US" sz="1600" dirty="0">
                <a:solidFill>
                  <a:srgbClr val="903000"/>
                </a:solidFill>
                <a:ea typeface="Segoe UI Symbol" panose="020B0502040204020203" pitchFamily="34" charset="0"/>
              </a:rPr>
              <a:t>and hence, </a:t>
            </a:r>
            <a:r>
              <a:rPr lang="en-US" sz="1600" u="sng" dirty="0">
                <a:ln w="0"/>
                <a:solidFill>
                  <a:schemeClr val="tx1"/>
                </a:solidFill>
                <a:effectLst>
                  <a:outerShdw blurRad="38100" dist="19050" dir="2700000" algn="tl" rotWithShape="0">
                    <a:schemeClr val="dk1">
                      <a:alpha val="40000"/>
                    </a:schemeClr>
                  </a:outerShdw>
                </a:effectLst>
                <a:ea typeface="Segoe UI Symbol" panose="020B0502040204020203" pitchFamily="34" charset="0"/>
              </a:rPr>
              <a:t>their analysis should not be affected by the financing decisions</a:t>
            </a:r>
            <a:r>
              <a:rPr lang="en-US" sz="1600" dirty="0">
                <a:solidFill>
                  <a:srgbClr val="903000"/>
                </a:solidFill>
                <a:ea typeface="Segoe UI Symbol" panose="020B0502040204020203" pitchFamily="34" charset="0"/>
              </a:rPr>
              <a:t>.</a:t>
            </a:r>
          </a:p>
          <a:p>
            <a:pPr algn="just" eaLnBrk="1" hangingPunct="1">
              <a:lnSpc>
                <a:spcPct val="105000"/>
              </a:lnSpc>
              <a:spcBef>
                <a:spcPct val="25000"/>
              </a:spcBef>
              <a:spcAft>
                <a:spcPct val="40000"/>
              </a:spcAft>
            </a:pPr>
            <a:r>
              <a:rPr lang="en-US" sz="1600" dirty="0">
                <a:solidFill>
                  <a:srgbClr val="000066"/>
                </a:solidFill>
                <a:ea typeface="Segoe UI Symbol" panose="020B0502040204020203" pitchFamily="34" charset="0"/>
              </a:rPr>
              <a:t>Cash flows should be determined as if they are occurring to the firm and not to shareholders.</a:t>
            </a:r>
          </a:p>
          <a:p>
            <a:pPr algn="just" eaLnBrk="1" hangingPunct="1">
              <a:lnSpc>
                <a:spcPct val="105000"/>
              </a:lnSpc>
              <a:spcBef>
                <a:spcPct val="25000"/>
              </a:spcBef>
              <a:spcAft>
                <a:spcPct val="40000"/>
              </a:spcAft>
            </a:pPr>
            <a:r>
              <a:rPr lang="en-US" sz="1600" dirty="0">
                <a:solidFill>
                  <a:srgbClr val="006600"/>
                </a:solidFill>
                <a:ea typeface="Segoe UI Symbol" panose="020B0502040204020203" pitchFamily="34" charset="0"/>
              </a:rPr>
              <a:t>Ignore all allocated expenses.</a:t>
            </a:r>
          </a:p>
          <a:p>
            <a:pPr>
              <a:lnSpc>
                <a:spcPct val="105000"/>
              </a:lnSpc>
              <a:spcBef>
                <a:spcPct val="55000"/>
              </a:spcBef>
              <a:spcAft>
                <a:spcPct val="50000"/>
              </a:spcAft>
            </a:pPr>
            <a:r>
              <a:rPr lang="en-US" sz="1600" dirty="0">
                <a:solidFill>
                  <a:srgbClr val="000066"/>
                </a:solidFill>
                <a:ea typeface="Segoe UI Symbol" panose="020B0502040204020203" pitchFamily="34" charset="0"/>
              </a:rPr>
              <a:t>Do not forget to take into account the effect of an investment decision on the remaining business.</a:t>
            </a:r>
          </a:p>
          <a:p>
            <a:pPr algn="just">
              <a:lnSpc>
                <a:spcPct val="105000"/>
              </a:lnSpc>
              <a:spcBef>
                <a:spcPct val="55000"/>
              </a:spcBef>
              <a:spcAft>
                <a:spcPct val="50000"/>
              </a:spcAft>
            </a:pPr>
            <a:r>
              <a:rPr lang="en-US" sz="1600" dirty="0">
                <a:solidFill>
                  <a:srgbClr val="006600"/>
                </a:solidFill>
                <a:ea typeface="Segoe UI Symbol" panose="020B0502040204020203" pitchFamily="34" charset="0"/>
              </a:rPr>
              <a:t>Take the net cash flows after tax without recognizing the benefits of tax on interest amount as the discount rate used for discounting future cash flows is determined after tax.</a:t>
            </a:r>
          </a:p>
          <a:p>
            <a:pPr algn="just">
              <a:lnSpc>
                <a:spcPct val="105000"/>
              </a:lnSpc>
              <a:spcBef>
                <a:spcPct val="55000"/>
              </a:spcBef>
              <a:spcAft>
                <a:spcPct val="50000"/>
              </a:spcAft>
            </a:pPr>
            <a:r>
              <a:rPr lang="en-US" sz="1600" dirty="0">
                <a:ea typeface="Segoe UI Symbol" panose="020B0502040204020203" pitchFamily="34" charset="0"/>
              </a:rPr>
              <a:t>Remember to incorporate the opportunity cost of resources used to generate cash flows and ignore any sunk cost.</a:t>
            </a:r>
          </a:p>
        </p:txBody>
      </p:sp>
    </p:spTree>
    <p:extLst>
      <p:ext uri="{BB962C8B-B14F-4D97-AF65-F5344CB8AC3E}">
        <p14:creationId xmlns:p14="http://schemas.microsoft.com/office/powerpoint/2010/main" val="38328635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1533144" y="-152400"/>
            <a:ext cx="7378700" cy="1143000"/>
          </a:xfrm>
          <a:noFill/>
          <a:effectLst>
            <a:prstShdw prst="shdw17" dist="17961" dir="13500000">
              <a:srgbClr val="999999"/>
            </a:prstShdw>
          </a:effectLst>
        </p:spPr>
        <p:txBody>
          <a:bodyPr/>
          <a:lstStyle/>
          <a:p>
            <a:pPr eaLnBrk="1" hangingPunct="1">
              <a:lnSpc>
                <a:spcPct val="90000"/>
              </a:lnSpc>
            </a:pPr>
            <a:r>
              <a:rPr lang="en-US" dirty="0">
                <a:latin typeface="Arial Rounded MT Bold" panose="020F0704030504030204" pitchFamily="34" charset="0"/>
              </a:rPr>
              <a:t>Estimation of Terminal Cash Flows - Some guiding principles</a:t>
            </a:r>
          </a:p>
        </p:txBody>
      </p:sp>
      <p:sp>
        <p:nvSpPr>
          <p:cNvPr id="115715" name="Rectangle 3"/>
          <p:cNvSpPr>
            <a:spLocks noGrp="1" noChangeArrowheads="1"/>
          </p:cNvSpPr>
          <p:nvPr>
            <p:ph idx="1"/>
          </p:nvPr>
        </p:nvSpPr>
        <p:spPr>
          <a:solidFill>
            <a:schemeClr val="bg1"/>
          </a:solidFill>
        </p:spPr>
        <p:txBody>
          <a:bodyPr/>
          <a:lstStyle/>
          <a:p>
            <a:pPr eaLnBrk="1" hangingPunct="1">
              <a:lnSpc>
                <a:spcPct val="105000"/>
              </a:lnSpc>
              <a:spcBef>
                <a:spcPct val="55000"/>
              </a:spcBef>
              <a:spcAft>
                <a:spcPct val="50000"/>
              </a:spcAft>
            </a:pPr>
            <a:r>
              <a:rPr lang="en-US" dirty="0">
                <a:solidFill>
                  <a:srgbClr val="000066"/>
                </a:solidFill>
                <a:latin typeface="Bookman Old Style" panose="02050604050505020204" pitchFamily="18" charset="0"/>
              </a:rPr>
              <a:t>Identify cash flows from the Salvage Value of the Asset(s).</a:t>
            </a:r>
          </a:p>
          <a:p>
            <a:pPr algn="just" eaLnBrk="1" hangingPunct="1">
              <a:lnSpc>
                <a:spcPct val="105000"/>
              </a:lnSpc>
              <a:spcBef>
                <a:spcPct val="55000"/>
              </a:spcBef>
              <a:spcAft>
                <a:spcPct val="50000"/>
              </a:spcAft>
            </a:pPr>
            <a:r>
              <a:rPr lang="en-US" dirty="0">
                <a:solidFill>
                  <a:srgbClr val="003300"/>
                </a:solidFill>
                <a:latin typeface="Bookman Old Style" panose="02050604050505020204" pitchFamily="18" charset="0"/>
              </a:rPr>
              <a:t>Release of Net Working Capital </a:t>
            </a:r>
          </a:p>
          <a:p>
            <a:pPr algn="just" eaLnBrk="1" hangingPunct="1">
              <a:lnSpc>
                <a:spcPct val="105000"/>
              </a:lnSpc>
              <a:spcBef>
                <a:spcPct val="55000"/>
              </a:spcBef>
              <a:spcAft>
                <a:spcPct val="50000"/>
              </a:spcAft>
            </a:pPr>
            <a:r>
              <a:rPr lang="en-US" dirty="0">
                <a:latin typeface="Bookman Old Style" panose="02050604050505020204" pitchFamily="18" charset="0"/>
              </a:rPr>
              <a:t>Consider any dismantle costs at the termination time</a:t>
            </a:r>
          </a:p>
          <a:p>
            <a:pPr algn="just" eaLnBrk="1" hangingPunct="1">
              <a:lnSpc>
                <a:spcPct val="105000"/>
              </a:lnSpc>
              <a:spcBef>
                <a:spcPct val="55000"/>
              </a:spcBef>
              <a:spcAft>
                <a:spcPct val="50000"/>
              </a:spcAft>
            </a:pPr>
            <a:r>
              <a:rPr lang="en-US" dirty="0">
                <a:latin typeface="Bookman Old Style" panose="02050604050505020204" pitchFamily="18" charset="0"/>
              </a:rPr>
              <a:t>Any cost to be paid to some agency/authority for some legal compliances</a:t>
            </a:r>
          </a:p>
        </p:txBody>
      </p:sp>
    </p:spTree>
    <p:extLst>
      <p:ext uri="{BB962C8B-B14F-4D97-AF65-F5344CB8AC3E}">
        <p14:creationId xmlns:p14="http://schemas.microsoft.com/office/powerpoint/2010/main" val="2146555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1752600" y="-76200"/>
            <a:ext cx="7378700" cy="1143000"/>
          </a:xfrm>
        </p:spPr>
        <p:txBody>
          <a:bodyPr/>
          <a:lstStyle/>
          <a:p>
            <a:pPr eaLnBrk="1" hangingPunct="1">
              <a:lnSpc>
                <a:spcPct val="90000"/>
              </a:lnSpc>
            </a:pPr>
            <a:r>
              <a:rPr lang="en-US" sz="4000" dirty="0"/>
              <a:t>Third, proper selection criteria …</a:t>
            </a:r>
          </a:p>
        </p:txBody>
      </p:sp>
      <p:pic>
        <p:nvPicPr>
          <p:cNvPr id="95235" name="Picture 3" descr="UPARROWS"/>
          <p:cNvPicPr>
            <a:picLocks noGrp="1" noChangeAspect="1" noChangeArrowheads="1"/>
          </p:cNvPicPr>
          <p:nvPr>
            <p:ph idx="1"/>
          </p:nvPr>
        </p:nvPicPr>
        <p:blipFill>
          <a:blip r:embed="rId2">
            <a:duotone>
              <a:prstClr val="black"/>
              <a:srgbClr val="D9C3A5">
                <a:tint val="50000"/>
                <a:satMod val="180000"/>
              </a:srgbClr>
            </a:duotone>
          </a:blip>
          <a:srcRect/>
          <a:stretch>
            <a:fillRect/>
          </a:stretch>
        </p:blipFill>
        <p:spPr>
          <a:xfrm rot="5400000">
            <a:off x="6045200" y="1498600"/>
            <a:ext cx="2006600" cy="6781800"/>
          </a:xfrm>
          <a:noFill/>
        </p:spPr>
      </p:pic>
    </p:spTree>
    <p:extLst>
      <p:ext uri="{BB962C8B-B14F-4D97-AF65-F5344CB8AC3E}">
        <p14:creationId xmlns:p14="http://schemas.microsoft.com/office/powerpoint/2010/main" val="394935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ChangeArrowheads="1"/>
          </p:cNvSpPr>
          <p:nvPr/>
        </p:nvSpPr>
        <p:spPr bwMode="auto">
          <a:xfrm>
            <a:off x="1524000" y="0"/>
            <a:ext cx="9144000" cy="6858000"/>
          </a:xfrm>
          <a:prstGeom prst="rect">
            <a:avLst/>
          </a:prstGeom>
          <a:noFill/>
          <a:ln w="9525">
            <a:solidFill>
              <a:schemeClr val="tx1"/>
            </a:solidFill>
            <a:miter lim="800000"/>
            <a:headEnd/>
            <a:tailEnd/>
          </a:ln>
        </p:spPr>
        <p:txBody>
          <a:bodyPr wrap="none" anchor="ctr"/>
          <a:lstStyle/>
          <a:p>
            <a:pPr>
              <a:defRPr/>
            </a:pPr>
            <a:endParaRPr kumimoji="1" lang="en-US">
              <a:solidFill>
                <a:srgbClr val="009999"/>
              </a:solidFill>
            </a:endParaRPr>
          </a:p>
        </p:txBody>
      </p:sp>
      <p:sp>
        <p:nvSpPr>
          <p:cNvPr id="22532" name="Rectangle 3"/>
          <p:cNvSpPr>
            <a:spLocks noGrp="1" noChangeArrowheads="1"/>
          </p:cNvSpPr>
          <p:nvPr>
            <p:ph type="title"/>
          </p:nvPr>
        </p:nvSpPr>
        <p:spPr/>
        <p:txBody>
          <a:bodyPr/>
          <a:lstStyle/>
          <a:p>
            <a:pPr>
              <a:lnSpc>
                <a:spcPct val="90000"/>
              </a:lnSpc>
            </a:pPr>
            <a:r>
              <a:rPr lang="en-US" dirty="0"/>
              <a:t>TECHNIQUES OF EVALUATING CAPITAL BUDGETING DECISIONS </a:t>
            </a:r>
          </a:p>
        </p:txBody>
      </p:sp>
      <p:sp>
        <p:nvSpPr>
          <p:cNvPr id="22533" name="Rectangle 4"/>
          <p:cNvSpPr>
            <a:spLocks noGrp="1" noChangeArrowheads="1"/>
          </p:cNvSpPr>
          <p:nvPr>
            <p:ph sz="half" idx="1"/>
          </p:nvPr>
        </p:nvSpPr>
        <p:spPr>
          <a:xfrm>
            <a:off x="1600200" y="1124744"/>
            <a:ext cx="4267200" cy="5352256"/>
          </a:xfrm>
          <a:solidFill>
            <a:schemeClr val="bg1">
              <a:lumMod val="95000"/>
            </a:schemeClr>
          </a:solidFill>
          <a:ln>
            <a:solidFill>
              <a:schemeClr val="bg2"/>
            </a:solidFill>
          </a:ln>
        </p:spPr>
        <p:txBody>
          <a:bodyPr/>
          <a:lstStyle/>
          <a:p>
            <a:pPr>
              <a:lnSpc>
                <a:spcPct val="120000"/>
              </a:lnSpc>
              <a:spcBef>
                <a:spcPct val="25000"/>
              </a:spcBef>
              <a:spcAft>
                <a:spcPct val="25000"/>
              </a:spcAft>
            </a:pPr>
            <a:r>
              <a:rPr lang="en-US" sz="1700" dirty="0"/>
              <a:t>Techniques of capital budgeting decisions are tools/ benchmarks/methods/decision-criterion that helps in making a final choice for an investment project.</a:t>
            </a:r>
          </a:p>
          <a:p>
            <a:pPr>
              <a:lnSpc>
                <a:spcPct val="120000"/>
              </a:lnSpc>
              <a:spcBef>
                <a:spcPct val="25000"/>
              </a:spcBef>
              <a:spcAft>
                <a:spcPct val="25000"/>
              </a:spcAft>
            </a:pPr>
            <a:r>
              <a:rPr lang="en-US" sz="1700" dirty="0">
                <a:solidFill>
                  <a:srgbClr val="003300"/>
                </a:solidFill>
              </a:rPr>
              <a:t>They are only guides and means to final decision-making.</a:t>
            </a:r>
          </a:p>
          <a:p>
            <a:pPr>
              <a:lnSpc>
                <a:spcPct val="120000"/>
              </a:lnSpc>
              <a:spcBef>
                <a:spcPct val="25000"/>
              </a:spcBef>
              <a:spcAft>
                <a:spcPct val="25000"/>
              </a:spcAft>
            </a:pPr>
            <a:r>
              <a:rPr lang="en-US" sz="1700" dirty="0"/>
              <a:t>All they do is help to communicate information to the decision maker.</a:t>
            </a:r>
          </a:p>
          <a:p>
            <a:pPr>
              <a:lnSpc>
                <a:spcPct val="120000"/>
              </a:lnSpc>
              <a:spcBef>
                <a:spcPct val="25000"/>
              </a:spcBef>
              <a:spcAft>
                <a:spcPct val="25000"/>
              </a:spcAft>
            </a:pPr>
            <a:r>
              <a:rPr lang="en-US" sz="1700" dirty="0">
                <a:solidFill>
                  <a:srgbClr val="003300"/>
                </a:solidFill>
              </a:rPr>
              <a:t>They can never replace managerial judgements, but they can help to make that judgement more sound.</a:t>
            </a:r>
          </a:p>
        </p:txBody>
      </p:sp>
      <p:sp>
        <p:nvSpPr>
          <p:cNvPr id="7" name="Rectangle 4"/>
          <p:cNvSpPr>
            <a:spLocks noGrp="1" noChangeArrowheads="1"/>
          </p:cNvSpPr>
          <p:nvPr>
            <p:ph sz="half" idx="1"/>
          </p:nvPr>
        </p:nvSpPr>
        <p:spPr>
          <a:xfrm>
            <a:off x="6172200" y="1124744"/>
            <a:ext cx="4267200" cy="5352256"/>
          </a:xfrm>
          <a:solidFill>
            <a:schemeClr val="bg1">
              <a:lumMod val="95000"/>
            </a:schemeClr>
          </a:solidFill>
          <a:ln>
            <a:solidFill>
              <a:schemeClr val="bg2"/>
            </a:solidFill>
          </a:ln>
        </p:spPr>
        <p:txBody>
          <a:bodyPr/>
          <a:lstStyle/>
          <a:p>
            <a:pPr marL="0" indent="0">
              <a:lnSpc>
                <a:spcPct val="150000"/>
              </a:lnSpc>
              <a:spcBef>
                <a:spcPts val="600"/>
              </a:spcBef>
              <a:spcAft>
                <a:spcPts val="1200"/>
              </a:spcAft>
              <a:buNone/>
            </a:pPr>
            <a:r>
              <a:rPr lang="en-US" sz="2000" b="1" u="sng" dirty="0"/>
              <a:t>Selection Criteria:</a:t>
            </a:r>
          </a:p>
          <a:p>
            <a:pPr>
              <a:lnSpc>
                <a:spcPct val="150000"/>
              </a:lnSpc>
              <a:spcBef>
                <a:spcPts val="600"/>
              </a:spcBef>
              <a:spcAft>
                <a:spcPts val="1200"/>
              </a:spcAft>
              <a:buSzPct val="90000"/>
              <a:buFont typeface="Monotype Sorts" pitchFamily="2" charset="2"/>
              <a:buChar char="n"/>
              <a:defRPr/>
            </a:pPr>
            <a:r>
              <a:rPr kumimoji="1" lang="en-US" sz="2000" kern="1200" dirty="0">
                <a:ln w="0"/>
                <a:solidFill>
                  <a:schemeClr val="tx1"/>
                </a:solidFill>
                <a:effectLst>
                  <a:outerShdw blurRad="38100" dist="19050" dir="2700000" algn="tl" rotWithShape="0">
                    <a:schemeClr val="dk1">
                      <a:alpha val="40000"/>
                    </a:schemeClr>
                  </a:outerShdw>
                </a:effectLst>
              </a:rPr>
              <a:t>Pay Back Period Method</a:t>
            </a:r>
          </a:p>
          <a:p>
            <a:pPr>
              <a:lnSpc>
                <a:spcPct val="150000"/>
              </a:lnSpc>
              <a:spcBef>
                <a:spcPts val="600"/>
              </a:spcBef>
              <a:spcAft>
                <a:spcPts val="1200"/>
              </a:spcAft>
              <a:buSzPct val="90000"/>
              <a:buFont typeface="Monotype Sorts" pitchFamily="2" charset="2"/>
              <a:buChar char="n"/>
              <a:defRPr/>
            </a:pPr>
            <a:r>
              <a:rPr kumimoji="1" lang="en-US" sz="2000" kern="1200" dirty="0"/>
              <a:t>Net Present Value</a:t>
            </a:r>
          </a:p>
          <a:p>
            <a:pPr>
              <a:lnSpc>
                <a:spcPct val="150000"/>
              </a:lnSpc>
              <a:spcBef>
                <a:spcPts val="600"/>
              </a:spcBef>
              <a:spcAft>
                <a:spcPts val="1200"/>
              </a:spcAft>
              <a:buSzPct val="90000"/>
              <a:buFont typeface="Monotype Sorts" pitchFamily="2" charset="2"/>
              <a:buChar char="n"/>
              <a:defRPr/>
            </a:pPr>
            <a:r>
              <a:rPr kumimoji="1" lang="en-US" sz="2000" kern="1200" dirty="0">
                <a:ln w="0"/>
                <a:solidFill>
                  <a:schemeClr val="tx1"/>
                </a:solidFill>
                <a:effectLst>
                  <a:outerShdw blurRad="38100" dist="19050" dir="2700000" algn="tl" rotWithShape="0">
                    <a:schemeClr val="dk1">
                      <a:alpha val="40000"/>
                    </a:schemeClr>
                  </a:outerShdw>
                </a:effectLst>
              </a:rPr>
              <a:t>Internal Rate of Return</a:t>
            </a:r>
          </a:p>
          <a:p>
            <a:pPr>
              <a:lnSpc>
                <a:spcPct val="150000"/>
              </a:lnSpc>
              <a:spcBef>
                <a:spcPts val="600"/>
              </a:spcBef>
              <a:spcAft>
                <a:spcPts val="1200"/>
              </a:spcAft>
              <a:buSzPct val="90000"/>
              <a:buFont typeface="Monotype Sorts" pitchFamily="2" charset="2"/>
              <a:buChar char="n"/>
              <a:defRPr/>
            </a:pPr>
            <a:r>
              <a:rPr kumimoji="1" lang="en-US" sz="2000" kern="1200" dirty="0"/>
              <a:t>Profitability Index</a:t>
            </a:r>
          </a:p>
        </p:txBody>
      </p:sp>
    </p:spTree>
    <p:extLst>
      <p:ext uri="{BB962C8B-B14F-4D97-AF65-F5344CB8AC3E}">
        <p14:creationId xmlns:p14="http://schemas.microsoft.com/office/powerpoint/2010/main" val="3762109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xfrm>
            <a:off x="1741297" y="0"/>
            <a:ext cx="6781800" cy="1008112"/>
          </a:xfrm>
        </p:spPr>
        <p:txBody>
          <a:bodyPr vert="horz" wrap="square" lIns="0" tIns="45720" rIns="91440" bIns="45720" numCol="1" anchor="ctr" anchorCtr="0" compatLnSpc="1">
            <a:prstTxWarp prst="textNoShape">
              <a:avLst/>
            </a:prstTxWarp>
          </a:bodyPr>
          <a:lstStyle/>
          <a:p>
            <a:pPr algn="l" eaLnBrk="1" hangingPunct="1"/>
            <a:r>
              <a:rPr lang="en-GB" dirty="0">
                <a:cs typeface="Times New Roman" pitchFamily="18" charset="0"/>
              </a:rPr>
              <a:t>EXAMPLE – Question </a:t>
            </a:r>
            <a:br>
              <a:rPr lang="en-GB" dirty="0">
                <a:cs typeface="Times New Roman" pitchFamily="18" charset="0"/>
              </a:rPr>
            </a:br>
            <a:r>
              <a:rPr lang="en-GB" dirty="0">
                <a:solidFill>
                  <a:schemeClr val="bg2"/>
                </a:solidFill>
                <a:cs typeface="Times New Roman" pitchFamily="18" charset="0"/>
              </a:rPr>
              <a:t>ESTIMATING PAY BACK PERIOD</a:t>
            </a:r>
            <a:r>
              <a:rPr lang="en-GB" sz="3300" dirty="0">
                <a:solidFill>
                  <a:schemeClr val="bg2"/>
                </a:solidFill>
              </a:rPr>
              <a:t> </a:t>
            </a:r>
          </a:p>
        </p:txBody>
      </p:sp>
      <p:sp>
        <p:nvSpPr>
          <p:cNvPr id="119811" name="Text Box 6"/>
          <p:cNvSpPr txBox="1">
            <a:spLocks noChangeArrowheads="1"/>
          </p:cNvSpPr>
          <p:nvPr/>
        </p:nvSpPr>
        <p:spPr bwMode="auto">
          <a:xfrm>
            <a:off x="1747393" y="2729547"/>
            <a:ext cx="8066088" cy="457200"/>
          </a:xfrm>
          <a:prstGeom prst="rect">
            <a:avLst/>
          </a:prstGeom>
          <a:noFill/>
          <a:ln w="9525">
            <a:noFill/>
            <a:miter lim="800000"/>
            <a:headEnd/>
            <a:tailEnd/>
          </a:ln>
        </p:spPr>
        <p:txBody>
          <a:bodyPr>
            <a:spAutoFit/>
          </a:bodyPr>
          <a:lstStyle/>
          <a:p>
            <a:pPr>
              <a:spcBef>
                <a:spcPct val="50000"/>
              </a:spcBef>
              <a:defRPr/>
            </a:pPr>
            <a:r>
              <a:rPr kumimoji="1" lang="en-US" dirty="0">
                <a:ln w="0"/>
                <a:effectLst>
                  <a:outerShdw blurRad="38100" dist="19050" dir="2700000" algn="tl" rotWithShape="0">
                    <a:schemeClr val="dk1">
                      <a:alpha val="40000"/>
                    </a:schemeClr>
                  </a:outerShdw>
                </a:effectLst>
              </a:rPr>
              <a:t>Consider the following project with associated cash flows:</a:t>
            </a:r>
          </a:p>
        </p:txBody>
      </p:sp>
      <p:graphicFrame>
        <p:nvGraphicFramePr>
          <p:cNvPr id="355459" name="Group 131"/>
          <p:cNvGraphicFramePr>
            <a:graphicFrameLocks noGrp="1"/>
          </p:cNvGraphicFramePr>
          <p:nvPr>
            <p:extLst>
              <p:ext uri="{D42A27DB-BD31-4B8C-83A1-F6EECF244321}">
                <p14:modId xmlns:p14="http://schemas.microsoft.com/office/powerpoint/2010/main" val="2648240663"/>
              </p:ext>
            </p:extLst>
          </p:nvPr>
        </p:nvGraphicFramePr>
        <p:xfrm>
          <a:off x="2782888" y="3308986"/>
          <a:ext cx="6769100" cy="2787015"/>
        </p:xfrm>
        <a:graphic>
          <a:graphicData uri="http://schemas.openxmlformats.org/drawingml/2006/table">
            <a:tbl>
              <a:tblPr/>
              <a:tblGrid>
                <a:gridCol w="2430462">
                  <a:extLst>
                    <a:ext uri="{9D8B030D-6E8A-4147-A177-3AD203B41FA5}">
                      <a16:colId xmlns:a16="http://schemas.microsoft.com/office/drawing/2014/main" val="20000"/>
                    </a:ext>
                  </a:extLst>
                </a:gridCol>
                <a:gridCol w="4338638">
                  <a:extLst>
                    <a:ext uri="{9D8B030D-6E8A-4147-A177-3AD203B41FA5}">
                      <a16:colId xmlns:a16="http://schemas.microsoft.com/office/drawing/2014/main" val="20001"/>
                    </a:ext>
                  </a:extLst>
                </a:gridCol>
              </a:tblGrid>
              <a:tr h="40957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2"/>
                          </a:solidFill>
                          <a:effectLst/>
                          <a:latin typeface="Arial" charset="0"/>
                          <a:ea typeface="SimSun" pitchFamily="2" charset="-122"/>
                          <a:cs typeface="Arial" charset="0"/>
                        </a:rPr>
                        <a:t>Year</a:t>
                      </a:r>
                      <a:endParaRPr kumimoji="0" lang="en-US" sz="32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2"/>
                          </a:solidFill>
                          <a:effectLst/>
                          <a:latin typeface="Arial" charset="0"/>
                          <a:ea typeface="SimSun" pitchFamily="2" charset="-122"/>
                          <a:cs typeface="Arial" charset="0"/>
                        </a:rPr>
                        <a:t>Cash Inflows (</a:t>
                      </a:r>
                      <a:r>
                        <a:rPr kumimoji="0" lang="en-US" sz="2000" b="0" i="0" u="none" strike="noStrike" cap="none" normalizeH="0" baseline="0" dirty="0" err="1">
                          <a:ln>
                            <a:noFill/>
                          </a:ln>
                          <a:solidFill>
                            <a:schemeClr val="bg2"/>
                          </a:solidFill>
                          <a:effectLst/>
                          <a:latin typeface="Arial" charset="0"/>
                          <a:ea typeface="SimSun" pitchFamily="2" charset="-122"/>
                          <a:cs typeface="Arial" charset="0"/>
                        </a:rPr>
                        <a:t>Rs</a:t>
                      </a:r>
                      <a:r>
                        <a:rPr kumimoji="0" lang="en-US" sz="2000" b="0" i="0" u="none" strike="noStrike" cap="none" normalizeH="0" baseline="0" dirty="0">
                          <a:ln>
                            <a:noFill/>
                          </a:ln>
                          <a:solidFill>
                            <a:schemeClr val="bg2"/>
                          </a:solidFill>
                          <a:effectLst/>
                          <a:latin typeface="Arial" charset="0"/>
                          <a:ea typeface="SimSun" pitchFamily="2" charset="-122"/>
                          <a:cs typeface="Arial" charset="0"/>
                        </a:rPr>
                        <a:t>. in Crores)</a:t>
                      </a:r>
                      <a:endParaRPr kumimoji="0" lang="en-US" sz="32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2"/>
                          </a:solidFill>
                          <a:effectLst/>
                          <a:latin typeface="Arial" charset="0"/>
                          <a:ea typeface="SimSun" pitchFamily="2" charset="-122"/>
                          <a:cs typeface="Arial" charset="0"/>
                        </a:rPr>
                        <a:t>0</a:t>
                      </a:r>
                      <a:endParaRPr kumimoji="0" lang="en-US" sz="32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2"/>
                          </a:solidFill>
                          <a:effectLst/>
                          <a:latin typeface="Arial" charset="0"/>
                          <a:ea typeface="SimSun" pitchFamily="2" charset="-122"/>
                          <a:cs typeface="Arial" charset="0"/>
                        </a:rPr>
                        <a:t> </a:t>
                      </a:r>
                      <a:r>
                        <a:rPr kumimoji="0" lang="en-US" sz="2000" b="0" i="0" u="none" strike="noStrike" cap="none" normalizeH="0" baseline="0" dirty="0" err="1">
                          <a:ln>
                            <a:noFill/>
                          </a:ln>
                          <a:solidFill>
                            <a:schemeClr val="bg2"/>
                          </a:solidFill>
                          <a:effectLst/>
                          <a:latin typeface="Arial" charset="0"/>
                          <a:ea typeface="SimSun" pitchFamily="2" charset="-122"/>
                          <a:cs typeface="Arial" charset="0"/>
                        </a:rPr>
                        <a:t>Rs</a:t>
                      </a:r>
                      <a:r>
                        <a:rPr kumimoji="0" lang="en-US" sz="2000" b="0" i="0" u="none" strike="noStrike" cap="none" normalizeH="0" baseline="0" dirty="0">
                          <a:ln>
                            <a:noFill/>
                          </a:ln>
                          <a:solidFill>
                            <a:schemeClr val="bg2"/>
                          </a:solidFill>
                          <a:effectLst/>
                          <a:latin typeface="Arial" charset="0"/>
                          <a:ea typeface="SimSun" pitchFamily="2" charset="-122"/>
                          <a:cs typeface="Arial" charset="0"/>
                        </a:rPr>
                        <a:t>.         (100.00)</a:t>
                      </a:r>
                      <a:endParaRPr kumimoji="0" lang="en-US" sz="32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2"/>
                          </a:solidFill>
                          <a:effectLst/>
                          <a:latin typeface="Arial" charset="0"/>
                          <a:ea typeface="SimSun" pitchFamily="2" charset="-122"/>
                          <a:cs typeface="Arial" charset="0"/>
                        </a:rPr>
                        <a:t>1</a:t>
                      </a:r>
                      <a:endParaRPr kumimoji="0" lang="en-US" sz="32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2"/>
                          </a:solidFill>
                          <a:effectLst/>
                          <a:latin typeface="Arial" charset="0"/>
                          <a:ea typeface="SimSun" pitchFamily="2" charset="-122"/>
                          <a:cs typeface="Arial" charset="0"/>
                        </a:rPr>
                        <a:t> </a:t>
                      </a:r>
                      <a:r>
                        <a:rPr kumimoji="0" lang="en-US" sz="2000" b="0" i="0" u="none" strike="noStrike" cap="none" normalizeH="0" baseline="0" dirty="0" err="1">
                          <a:ln>
                            <a:noFill/>
                          </a:ln>
                          <a:solidFill>
                            <a:schemeClr val="bg2"/>
                          </a:solidFill>
                          <a:effectLst/>
                          <a:latin typeface="Arial" charset="0"/>
                          <a:ea typeface="SimSun" pitchFamily="2" charset="-122"/>
                          <a:cs typeface="Arial" charset="0"/>
                        </a:rPr>
                        <a:t>Rs</a:t>
                      </a:r>
                      <a:r>
                        <a:rPr kumimoji="0" lang="en-US" sz="2000" b="0" i="0" u="none" strike="noStrike" cap="none" normalizeH="0" baseline="0" dirty="0">
                          <a:ln>
                            <a:noFill/>
                          </a:ln>
                          <a:solidFill>
                            <a:schemeClr val="bg2"/>
                          </a:solidFill>
                          <a:effectLst/>
                          <a:latin typeface="Arial" charset="0"/>
                          <a:ea typeface="SimSun" pitchFamily="2" charset="-122"/>
                          <a:cs typeface="Arial" charset="0"/>
                        </a:rPr>
                        <a:t>.             15.00 </a:t>
                      </a:r>
                      <a:endParaRPr kumimoji="0" lang="en-US" sz="32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2"/>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2"/>
                          </a:solidFill>
                          <a:effectLst/>
                          <a:latin typeface="Arial" charset="0"/>
                          <a:ea typeface="SimSun" pitchFamily="2" charset="-122"/>
                          <a:cs typeface="Arial" charset="0"/>
                        </a:rPr>
                        <a:t>2</a:t>
                      </a:r>
                      <a:endParaRPr kumimoji="0" lang="en-US" sz="32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2"/>
                          </a:solidFill>
                          <a:effectLst/>
                          <a:latin typeface="Arial" charset="0"/>
                          <a:ea typeface="SimSun" pitchFamily="2" charset="-122"/>
                          <a:cs typeface="Arial" charset="0"/>
                        </a:rPr>
                        <a:t> </a:t>
                      </a:r>
                      <a:r>
                        <a:rPr kumimoji="0" lang="en-US" sz="2000" b="0" i="0" u="none" strike="noStrike" cap="none" normalizeH="0" baseline="0" dirty="0" err="1">
                          <a:ln>
                            <a:noFill/>
                          </a:ln>
                          <a:solidFill>
                            <a:schemeClr val="bg2"/>
                          </a:solidFill>
                          <a:effectLst/>
                          <a:latin typeface="Arial" charset="0"/>
                          <a:ea typeface="SimSun" pitchFamily="2" charset="-122"/>
                          <a:cs typeface="Arial" charset="0"/>
                        </a:rPr>
                        <a:t>Rs</a:t>
                      </a:r>
                      <a:r>
                        <a:rPr kumimoji="0" lang="en-US" sz="2000" b="0" i="0" u="none" strike="noStrike" cap="none" normalizeH="0" baseline="0" dirty="0">
                          <a:ln>
                            <a:noFill/>
                          </a:ln>
                          <a:solidFill>
                            <a:schemeClr val="bg2"/>
                          </a:solidFill>
                          <a:effectLst/>
                          <a:latin typeface="Arial" charset="0"/>
                          <a:ea typeface="SimSun" pitchFamily="2" charset="-122"/>
                          <a:cs typeface="Arial" charset="0"/>
                        </a:rPr>
                        <a:t>.             28.00 </a:t>
                      </a:r>
                      <a:endParaRPr kumimoji="0" lang="en-US" sz="32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3"/>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2"/>
                          </a:solidFill>
                          <a:effectLst/>
                          <a:latin typeface="Arial" charset="0"/>
                          <a:ea typeface="SimSun" pitchFamily="2" charset="-122"/>
                          <a:cs typeface="Arial" charset="0"/>
                        </a:rPr>
                        <a:t>3</a:t>
                      </a:r>
                      <a:endParaRPr kumimoji="0" lang="en-US" sz="32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2"/>
                          </a:solidFill>
                          <a:effectLst/>
                          <a:latin typeface="Arial" charset="0"/>
                          <a:ea typeface="SimSun" pitchFamily="2" charset="-122"/>
                          <a:cs typeface="Arial" charset="0"/>
                        </a:rPr>
                        <a:t> </a:t>
                      </a:r>
                      <a:r>
                        <a:rPr kumimoji="0" lang="en-US" sz="2000" b="0" i="0" u="none" strike="noStrike" cap="none" normalizeH="0" baseline="0" dirty="0" err="1">
                          <a:ln>
                            <a:noFill/>
                          </a:ln>
                          <a:solidFill>
                            <a:schemeClr val="bg2"/>
                          </a:solidFill>
                          <a:effectLst/>
                          <a:latin typeface="Arial" charset="0"/>
                          <a:ea typeface="SimSun" pitchFamily="2" charset="-122"/>
                          <a:cs typeface="Arial" charset="0"/>
                        </a:rPr>
                        <a:t>Rs</a:t>
                      </a:r>
                      <a:r>
                        <a:rPr kumimoji="0" lang="en-US" sz="2000" b="0" i="0" u="none" strike="noStrike" cap="none" normalizeH="0" baseline="0" dirty="0">
                          <a:ln>
                            <a:noFill/>
                          </a:ln>
                          <a:solidFill>
                            <a:schemeClr val="bg2"/>
                          </a:solidFill>
                          <a:effectLst/>
                          <a:latin typeface="Arial" charset="0"/>
                          <a:ea typeface="SimSun" pitchFamily="2" charset="-122"/>
                          <a:cs typeface="Arial" charset="0"/>
                        </a:rPr>
                        <a:t>.             40.00 </a:t>
                      </a:r>
                      <a:endParaRPr kumimoji="0" lang="en-US" sz="32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4"/>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2"/>
                          </a:solidFill>
                          <a:effectLst/>
                          <a:latin typeface="Arial" charset="0"/>
                          <a:ea typeface="SimSun" pitchFamily="2" charset="-122"/>
                          <a:cs typeface="Arial" charset="0"/>
                        </a:rPr>
                        <a:t>4</a:t>
                      </a:r>
                      <a:endParaRPr kumimoji="0" lang="en-US" sz="32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2"/>
                          </a:solidFill>
                          <a:effectLst/>
                          <a:latin typeface="Arial" charset="0"/>
                          <a:ea typeface="SimSun" pitchFamily="2" charset="-122"/>
                          <a:cs typeface="Arial" charset="0"/>
                        </a:rPr>
                        <a:t> </a:t>
                      </a:r>
                      <a:r>
                        <a:rPr kumimoji="0" lang="en-US" sz="2000" b="0" i="0" u="none" strike="noStrike" cap="none" normalizeH="0" baseline="0" dirty="0" err="1">
                          <a:ln>
                            <a:noFill/>
                          </a:ln>
                          <a:solidFill>
                            <a:schemeClr val="bg2"/>
                          </a:solidFill>
                          <a:effectLst/>
                          <a:latin typeface="Arial" charset="0"/>
                          <a:ea typeface="SimSun" pitchFamily="2" charset="-122"/>
                          <a:cs typeface="Arial" charset="0"/>
                        </a:rPr>
                        <a:t>Rs</a:t>
                      </a:r>
                      <a:r>
                        <a:rPr kumimoji="0" lang="en-US" sz="2000" b="0" i="0" u="none" strike="noStrike" cap="none" normalizeH="0" baseline="0" dirty="0">
                          <a:ln>
                            <a:noFill/>
                          </a:ln>
                          <a:solidFill>
                            <a:schemeClr val="bg2"/>
                          </a:solidFill>
                          <a:effectLst/>
                          <a:latin typeface="Arial" charset="0"/>
                          <a:ea typeface="SimSun" pitchFamily="2" charset="-122"/>
                          <a:cs typeface="Arial" charset="0"/>
                        </a:rPr>
                        <a:t>.             30.00 </a:t>
                      </a:r>
                      <a:endParaRPr kumimoji="0" lang="en-US" sz="32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5"/>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2"/>
                          </a:solidFill>
                          <a:effectLst/>
                          <a:latin typeface="Arial" charset="0"/>
                          <a:ea typeface="SimSun" pitchFamily="2" charset="-122"/>
                          <a:cs typeface="Arial" charset="0"/>
                        </a:rPr>
                        <a:t>5</a:t>
                      </a:r>
                      <a:endParaRPr kumimoji="0" lang="en-US" sz="32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2"/>
                          </a:solidFill>
                          <a:effectLst/>
                          <a:latin typeface="Arial" charset="0"/>
                          <a:ea typeface="SimSun" pitchFamily="2" charset="-122"/>
                          <a:cs typeface="Arial" charset="0"/>
                        </a:rPr>
                        <a:t> </a:t>
                      </a:r>
                      <a:r>
                        <a:rPr kumimoji="0" lang="en-US" sz="2000" b="0" i="0" u="none" strike="noStrike" cap="none" normalizeH="0" baseline="0" dirty="0" err="1">
                          <a:ln>
                            <a:noFill/>
                          </a:ln>
                          <a:solidFill>
                            <a:schemeClr val="bg2"/>
                          </a:solidFill>
                          <a:effectLst/>
                          <a:latin typeface="Arial" charset="0"/>
                          <a:ea typeface="SimSun" pitchFamily="2" charset="-122"/>
                          <a:cs typeface="Arial" charset="0"/>
                        </a:rPr>
                        <a:t>Rs</a:t>
                      </a:r>
                      <a:r>
                        <a:rPr kumimoji="0" lang="en-US" sz="2000" b="0" i="0" u="none" strike="noStrike" cap="none" normalizeH="0" baseline="0" dirty="0">
                          <a:ln>
                            <a:noFill/>
                          </a:ln>
                          <a:solidFill>
                            <a:schemeClr val="bg2"/>
                          </a:solidFill>
                          <a:effectLst/>
                          <a:latin typeface="Arial" charset="0"/>
                          <a:ea typeface="SimSun" pitchFamily="2" charset="-122"/>
                          <a:cs typeface="Arial" charset="0"/>
                        </a:rPr>
                        <a:t>.             50.00 </a:t>
                      </a:r>
                      <a:endParaRPr kumimoji="0" lang="en-US" sz="32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6"/>
                  </a:ext>
                </a:extLst>
              </a:tr>
            </a:tbl>
          </a:graphicData>
        </a:graphic>
      </p:graphicFrame>
      <p:sp>
        <p:nvSpPr>
          <p:cNvPr id="6" name="Rounded Rectangle 5"/>
          <p:cNvSpPr/>
          <p:nvPr/>
        </p:nvSpPr>
        <p:spPr>
          <a:xfrm>
            <a:off x="2971801" y="1186812"/>
            <a:ext cx="7544233" cy="870589"/>
          </a:xfrm>
          <a:prstGeom prst="roundRect">
            <a:avLst/>
          </a:prstGeom>
          <a:solidFill>
            <a:schemeClr val="tx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000" dirty="0">
                <a:solidFill>
                  <a:schemeClr val="bg1"/>
                </a:solidFill>
              </a:rPr>
              <a:t>Pay Back Period</a:t>
            </a:r>
            <a:r>
              <a:rPr lang="en-IN" sz="2000" dirty="0">
                <a:solidFill>
                  <a:schemeClr val="bg1"/>
                </a:solidFill>
              </a:rPr>
              <a:t> is the period of time required for the cash inflows over the years to recover the initial cash outflows</a:t>
            </a:r>
          </a:p>
        </p:txBody>
      </p:sp>
      <p:sp>
        <p:nvSpPr>
          <p:cNvPr id="3" name="Right Arrow 2"/>
          <p:cNvSpPr/>
          <p:nvPr/>
        </p:nvSpPr>
        <p:spPr>
          <a:xfrm>
            <a:off x="1676400" y="1371600"/>
            <a:ext cx="1295400"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n w="0"/>
                <a:solidFill>
                  <a:schemeClr val="tx1"/>
                </a:solidFill>
                <a:effectLst>
                  <a:outerShdw blurRad="38100" dist="19050" dir="2700000" algn="tl" rotWithShape="0">
                    <a:schemeClr val="dk1">
                      <a:alpha val="40000"/>
                    </a:schemeClr>
                  </a:outerShdw>
                </a:effectLst>
              </a:rPr>
              <a:t>Meaning</a:t>
            </a:r>
            <a:endParaRPr lang="ko-KR" altLang="en-US" sz="1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32068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355330">
                                            <p:txEl>
                                              <p:pRg st="0" end="0"/>
                                            </p:txEl>
                                          </p:spTgt>
                                        </p:tgtEl>
                                        <p:attrNameLst>
                                          <p:attrName>style.visibility</p:attrName>
                                        </p:attrNameLst>
                                      </p:cBhvr>
                                      <p:to>
                                        <p:strVal val="visible"/>
                                      </p:to>
                                    </p:set>
                                    <p:animEffect transition="in" filter="box(out)">
                                      <p:cBhvr>
                                        <p:cTn id="7" dur="500"/>
                                        <p:tgtEl>
                                          <p:spTgt spid="355330">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0" grpId="0" build="p" autoUpdateAnimBg="0"/>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1752600" y="0"/>
            <a:ext cx="6781800" cy="1008112"/>
          </a:xfrm>
        </p:spPr>
        <p:txBody>
          <a:bodyPr vert="horz" wrap="square" lIns="0" tIns="45720" rIns="91440" bIns="45720" numCol="1" anchor="ctr" anchorCtr="0" compatLnSpc="1">
            <a:prstTxWarp prst="textNoShape">
              <a:avLst/>
            </a:prstTxWarp>
          </a:bodyPr>
          <a:lstStyle/>
          <a:p>
            <a:pPr algn="l" eaLnBrk="1" hangingPunct="1"/>
            <a:r>
              <a:rPr lang="en-US" dirty="0">
                <a:cs typeface="Times New Roman" pitchFamily="18" charset="0"/>
              </a:rPr>
              <a:t>EXAMPLE – Answer </a:t>
            </a:r>
            <a:br>
              <a:rPr lang="en-US" dirty="0">
                <a:cs typeface="Times New Roman" pitchFamily="18" charset="0"/>
              </a:rPr>
            </a:br>
            <a:r>
              <a:rPr lang="en-US" dirty="0">
                <a:solidFill>
                  <a:schemeClr val="bg2"/>
                </a:solidFill>
                <a:cs typeface="Times New Roman" pitchFamily="18" charset="0"/>
              </a:rPr>
              <a:t>ESTIMATING PAY BACK PERIOD</a:t>
            </a:r>
            <a:r>
              <a:rPr lang="en-US" sz="3300" dirty="0">
                <a:solidFill>
                  <a:schemeClr val="bg2"/>
                </a:solidFill>
              </a:rPr>
              <a:t> </a:t>
            </a:r>
          </a:p>
        </p:txBody>
      </p:sp>
      <p:graphicFrame>
        <p:nvGraphicFramePr>
          <p:cNvPr id="357759" name="Group 383"/>
          <p:cNvGraphicFramePr>
            <a:graphicFrameLocks noGrp="1"/>
          </p:cNvGraphicFramePr>
          <p:nvPr>
            <p:extLst>
              <p:ext uri="{D42A27DB-BD31-4B8C-83A1-F6EECF244321}">
                <p14:modId xmlns:p14="http://schemas.microsoft.com/office/powerpoint/2010/main" val="730042964"/>
              </p:ext>
            </p:extLst>
          </p:nvPr>
        </p:nvGraphicFramePr>
        <p:xfrm>
          <a:off x="2819400" y="1295400"/>
          <a:ext cx="5903912" cy="4911090"/>
        </p:xfrm>
        <a:graphic>
          <a:graphicData uri="http://schemas.openxmlformats.org/drawingml/2006/table">
            <a:tbl>
              <a:tblPr/>
              <a:tblGrid>
                <a:gridCol w="2185987">
                  <a:extLst>
                    <a:ext uri="{9D8B030D-6E8A-4147-A177-3AD203B41FA5}">
                      <a16:colId xmlns:a16="http://schemas.microsoft.com/office/drawing/2014/main" val="20000"/>
                    </a:ext>
                  </a:extLst>
                </a:gridCol>
                <a:gridCol w="2120900">
                  <a:extLst>
                    <a:ext uri="{9D8B030D-6E8A-4147-A177-3AD203B41FA5}">
                      <a16:colId xmlns:a16="http://schemas.microsoft.com/office/drawing/2014/main" val="20001"/>
                    </a:ext>
                  </a:extLst>
                </a:gridCol>
                <a:gridCol w="1597025">
                  <a:extLst>
                    <a:ext uri="{9D8B030D-6E8A-4147-A177-3AD203B41FA5}">
                      <a16:colId xmlns:a16="http://schemas.microsoft.com/office/drawing/2014/main" val="20002"/>
                    </a:ext>
                  </a:extLst>
                </a:gridCol>
              </a:tblGrid>
              <a:tr h="600075">
                <a:tc gridSpan="3">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ea typeface="SimSun" pitchFamily="2" charset="-122"/>
                          <a:cs typeface="Arial" charset="0"/>
                        </a:rPr>
                        <a:t>CALCULATION OF THE PAY BACK PERIOD</a:t>
                      </a:r>
                      <a:endParaRPr kumimoji="0" lang="en-US" sz="2000" b="0" i="0" u="none" strike="noStrike" cap="none" normalizeH="0" baseline="0" dirty="0">
                        <a:ln>
                          <a:noFill/>
                        </a:ln>
                        <a:solidFill>
                          <a:schemeClr val="tx1"/>
                        </a:solidFill>
                        <a:effectLst/>
                        <a:latin typeface="Arial" charset="0"/>
                        <a:ea typeface="SimSun" pitchFamily="2" charset="-122"/>
                      </a:endParaRPr>
                    </a:p>
                  </a:txBody>
                  <a:tcPr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0957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2"/>
                          </a:solidFill>
                          <a:effectLst/>
                          <a:latin typeface="Arial" charset="0"/>
                          <a:ea typeface="SimSun" pitchFamily="2" charset="-122"/>
                          <a:cs typeface="Arial" charset="0"/>
                        </a:rPr>
                        <a:t>Year</a:t>
                      </a:r>
                      <a:endParaRPr kumimoji="0" lang="en-US" sz="20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2"/>
                          </a:solidFill>
                          <a:effectLst/>
                          <a:latin typeface="Arial" charset="0"/>
                          <a:ea typeface="SimSun" pitchFamily="2" charset="-122"/>
                          <a:cs typeface="Arial" charset="0"/>
                        </a:rPr>
                        <a:t>Cash Inflows (</a:t>
                      </a:r>
                      <a:r>
                        <a:rPr kumimoji="0" lang="en-US" sz="1400" b="1" i="0" u="none" strike="noStrike" cap="none" normalizeH="0" baseline="0" dirty="0" err="1">
                          <a:ln>
                            <a:noFill/>
                          </a:ln>
                          <a:solidFill>
                            <a:schemeClr val="bg2"/>
                          </a:solidFill>
                          <a:effectLst/>
                          <a:latin typeface="Arial" charset="0"/>
                          <a:ea typeface="SimSun" pitchFamily="2" charset="-122"/>
                          <a:cs typeface="Arial" charset="0"/>
                        </a:rPr>
                        <a:t>Rs</a:t>
                      </a:r>
                      <a:r>
                        <a:rPr kumimoji="0" lang="en-US" sz="1400" b="1" i="0" u="none" strike="noStrike" cap="none" normalizeH="0" baseline="0" dirty="0">
                          <a:ln>
                            <a:noFill/>
                          </a:ln>
                          <a:solidFill>
                            <a:schemeClr val="bg2"/>
                          </a:solidFill>
                          <a:effectLst/>
                          <a:latin typeface="Arial" charset="0"/>
                          <a:ea typeface="SimSun" pitchFamily="2" charset="-122"/>
                          <a:cs typeface="Arial" charset="0"/>
                        </a:rPr>
                        <a:t>. in Crores)</a:t>
                      </a:r>
                      <a:endParaRPr kumimoji="0" lang="en-US" sz="20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accent3"/>
                          </a:solidFill>
                          <a:effectLst/>
                          <a:latin typeface="Arial" charset="0"/>
                          <a:ea typeface="SimSun" pitchFamily="2" charset="-122"/>
                          <a:cs typeface="Arial" charset="0"/>
                        </a:rPr>
                        <a:t>CUMULATIVE CASH FLOWS </a:t>
                      </a:r>
                      <a:endParaRPr kumimoji="0" lang="en-US" sz="2000" b="0" i="0" u="none" strike="noStrike" cap="none" normalizeH="0" baseline="0" dirty="0">
                        <a:ln>
                          <a:noFill/>
                        </a:ln>
                        <a:solidFill>
                          <a:schemeClr val="accent3"/>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1"/>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Arial" charset="0"/>
                          <a:ea typeface="SimSun" pitchFamily="2" charset="-122"/>
                          <a:cs typeface="Arial" charset="0"/>
                        </a:rPr>
                        <a:t>0</a:t>
                      </a:r>
                      <a:endParaRPr kumimoji="0" lang="en-US" sz="20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2"/>
                          </a:solidFill>
                          <a:effectLst/>
                          <a:latin typeface="Arial" charset="0"/>
                          <a:ea typeface="SimSun" pitchFamily="2" charset="-122"/>
                          <a:cs typeface="Arial" charset="0"/>
                        </a:rPr>
                        <a:t> </a:t>
                      </a:r>
                      <a:r>
                        <a:rPr kumimoji="0" lang="en-US" sz="1400" b="1" i="0" u="none" strike="noStrike" cap="none" normalizeH="0" baseline="0" dirty="0" err="1">
                          <a:ln>
                            <a:noFill/>
                          </a:ln>
                          <a:solidFill>
                            <a:schemeClr val="bg2"/>
                          </a:solidFill>
                          <a:effectLst/>
                          <a:latin typeface="Arial" charset="0"/>
                          <a:ea typeface="SimSun" pitchFamily="2" charset="-122"/>
                          <a:cs typeface="Arial" charset="0"/>
                        </a:rPr>
                        <a:t>Rs</a:t>
                      </a:r>
                      <a:r>
                        <a:rPr kumimoji="0" lang="en-US" sz="1400" b="1" i="0" u="none" strike="noStrike" cap="none" normalizeH="0" baseline="0" dirty="0">
                          <a:ln>
                            <a:noFill/>
                          </a:ln>
                          <a:solidFill>
                            <a:schemeClr val="bg2"/>
                          </a:solidFill>
                          <a:effectLst/>
                          <a:latin typeface="Arial" charset="0"/>
                          <a:ea typeface="SimSun" pitchFamily="2" charset="-122"/>
                          <a:cs typeface="Arial" charset="0"/>
                        </a:rPr>
                        <a:t>.         (100.00)</a:t>
                      </a:r>
                      <a:endParaRPr kumimoji="0" lang="en-US" sz="20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accent3"/>
                          </a:solidFill>
                          <a:effectLst/>
                          <a:latin typeface="Arial" charset="0"/>
                          <a:ea typeface="SimSun" pitchFamily="2" charset="-122"/>
                          <a:cs typeface="Arial" charset="0"/>
                        </a:rPr>
                        <a:t> </a:t>
                      </a:r>
                      <a:endParaRPr kumimoji="0" lang="en-US" sz="2000" b="0" i="0" u="none" strike="noStrike" cap="none" normalizeH="0" baseline="0" dirty="0">
                        <a:ln>
                          <a:noFill/>
                        </a:ln>
                        <a:solidFill>
                          <a:schemeClr val="accent3"/>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2"/>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Arial" charset="0"/>
                          <a:ea typeface="SimSun" pitchFamily="2" charset="-122"/>
                          <a:cs typeface="Arial" charset="0"/>
                        </a:rPr>
                        <a:t>1</a:t>
                      </a:r>
                      <a:endParaRPr kumimoji="0" lang="en-US" sz="20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2"/>
                          </a:solidFill>
                          <a:effectLst/>
                          <a:latin typeface="Arial" charset="0"/>
                          <a:ea typeface="SimSun" pitchFamily="2" charset="-122"/>
                          <a:cs typeface="Arial" charset="0"/>
                        </a:rPr>
                        <a:t> </a:t>
                      </a:r>
                      <a:r>
                        <a:rPr kumimoji="0" lang="en-US" sz="1400" b="1" i="0" u="none" strike="noStrike" cap="none" normalizeH="0" baseline="0" dirty="0" err="1">
                          <a:ln>
                            <a:noFill/>
                          </a:ln>
                          <a:solidFill>
                            <a:schemeClr val="bg2"/>
                          </a:solidFill>
                          <a:effectLst/>
                          <a:latin typeface="Arial" charset="0"/>
                          <a:ea typeface="SimSun" pitchFamily="2" charset="-122"/>
                          <a:cs typeface="Arial" charset="0"/>
                        </a:rPr>
                        <a:t>Rs</a:t>
                      </a:r>
                      <a:r>
                        <a:rPr kumimoji="0" lang="en-US" sz="1400" b="1" i="0" u="none" strike="noStrike" cap="none" normalizeH="0" baseline="0" dirty="0">
                          <a:ln>
                            <a:noFill/>
                          </a:ln>
                          <a:solidFill>
                            <a:schemeClr val="bg2"/>
                          </a:solidFill>
                          <a:effectLst/>
                          <a:latin typeface="Arial" charset="0"/>
                          <a:ea typeface="SimSun" pitchFamily="2" charset="-122"/>
                          <a:cs typeface="Arial" charset="0"/>
                        </a:rPr>
                        <a:t>.             15.00 </a:t>
                      </a:r>
                      <a:endParaRPr kumimoji="0" lang="en-US" sz="20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accent3"/>
                          </a:solidFill>
                          <a:effectLst/>
                          <a:latin typeface="Arial" charset="0"/>
                          <a:ea typeface="SimSun" pitchFamily="2" charset="-122"/>
                          <a:cs typeface="Arial" charset="0"/>
                        </a:rPr>
                        <a:t>-85.000</a:t>
                      </a:r>
                      <a:endParaRPr kumimoji="0" lang="en-US" sz="2000" b="0" i="0" u="none" strike="noStrike" cap="none" normalizeH="0" baseline="0" dirty="0">
                        <a:ln>
                          <a:noFill/>
                        </a:ln>
                        <a:solidFill>
                          <a:schemeClr val="accent3"/>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3"/>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Arial" charset="0"/>
                          <a:ea typeface="SimSun" pitchFamily="2" charset="-122"/>
                          <a:cs typeface="Arial" charset="0"/>
                        </a:rPr>
                        <a:t>2</a:t>
                      </a:r>
                      <a:endParaRPr kumimoji="0" lang="en-US" sz="20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2"/>
                          </a:solidFill>
                          <a:effectLst/>
                          <a:latin typeface="Arial" charset="0"/>
                          <a:ea typeface="SimSun" pitchFamily="2" charset="-122"/>
                          <a:cs typeface="Arial" charset="0"/>
                        </a:rPr>
                        <a:t> </a:t>
                      </a:r>
                      <a:r>
                        <a:rPr kumimoji="0" lang="en-US" sz="1400" b="1" i="0" u="none" strike="noStrike" cap="none" normalizeH="0" baseline="0" dirty="0" err="1">
                          <a:ln>
                            <a:noFill/>
                          </a:ln>
                          <a:solidFill>
                            <a:schemeClr val="bg2"/>
                          </a:solidFill>
                          <a:effectLst/>
                          <a:latin typeface="Arial" charset="0"/>
                          <a:ea typeface="SimSun" pitchFamily="2" charset="-122"/>
                          <a:cs typeface="Arial" charset="0"/>
                        </a:rPr>
                        <a:t>Rs</a:t>
                      </a:r>
                      <a:r>
                        <a:rPr kumimoji="0" lang="en-US" sz="1400" b="1" i="0" u="none" strike="noStrike" cap="none" normalizeH="0" baseline="0" dirty="0">
                          <a:ln>
                            <a:noFill/>
                          </a:ln>
                          <a:solidFill>
                            <a:schemeClr val="bg2"/>
                          </a:solidFill>
                          <a:effectLst/>
                          <a:latin typeface="Arial" charset="0"/>
                          <a:ea typeface="SimSun" pitchFamily="2" charset="-122"/>
                          <a:cs typeface="Arial" charset="0"/>
                        </a:rPr>
                        <a:t>.             28.00 </a:t>
                      </a:r>
                      <a:endParaRPr kumimoji="0" lang="en-US" sz="20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accent3"/>
                          </a:solidFill>
                          <a:effectLst/>
                          <a:latin typeface="Arial" charset="0"/>
                          <a:ea typeface="SimSun" pitchFamily="2" charset="-122"/>
                          <a:cs typeface="Arial" charset="0"/>
                        </a:rPr>
                        <a:t>-57.000</a:t>
                      </a:r>
                      <a:endParaRPr kumimoji="0" lang="en-US" sz="2000" b="0" i="0" u="none" strike="noStrike" cap="none" normalizeH="0" baseline="0" dirty="0">
                        <a:ln>
                          <a:noFill/>
                        </a:ln>
                        <a:solidFill>
                          <a:schemeClr val="accent3"/>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4"/>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Arial" charset="0"/>
                          <a:ea typeface="SimSun" pitchFamily="2" charset="-122"/>
                          <a:cs typeface="Arial" charset="0"/>
                        </a:rPr>
                        <a:t>3</a:t>
                      </a:r>
                      <a:endParaRPr kumimoji="0" lang="en-US" sz="20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2"/>
                          </a:solidFill>
                          <a:effectLst/>
                          <a:latin typeface="Arial" charset="0"/>
                          <a:ea typeface="SimSun" pitchFamily="2" charset="-122"/>
                          <a:cs typeface="Arial" charset="0"/>
                        </a:rPr>
                        <a:t> </a:t>
                      </a:r>
                      <a:r>
                        <a:rPr kumimoji="0" lang="en-US" sz="1400" b="1" i="0" u="none" strike="noStrike" cap="none" normalizeH="0" baseline="0" dirty="0" err="1">
                          <a:ln>
                            <a:noFill/>
                          </a:ln>
                          <a:solidFill>
                            <a:schemeClr val="bg2"/>
                          </a:solidFill>
                          <a:effectLst/>
                          <a:latin typeface="Arial" charset="0"/>
                          <a:ea typeface="SimSun" pitchFamily="2" charset="-122"/>
                          <a:cs typeface="Arial" charset="0"/>
                        </a:rPr>
                        <a:t>Rs</a:t>
                      </a:r>
                      <a:r>
                        <a:rPr kumimoji="0" lang="en-US" sz="1400" b="1" i="0" u="none" strike="noStrike" cap="none" normalizeH="0" baseline="0" dirty="0">
                          <a:ln>
                            <a:noFill/>
                          </a:ln>
                          <a:solidFill>
                            <a:schemeClr val="bg2"/>
                          </a:solidFill>
                          <a:effectLst/>
                          <a:latin typeface="Arial" charset="0"/>
                          <a:ea typeface="SimSun" pitchFamily="2" charset="-122"/>
                          <a:cs typeface="Arial" charset="0"/>
                        </a:rPr>
                        <a:t>.             40.00 </a:t>
                      </a:r>
                      <a:endParaRPr kumimoji="0" lang="en-US" sz="20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accent3"/>
                          </a:solidFill>
                          <a:effectLst/>
                          <a:latin typeface="Arial" charset="0"/>
                          <a:ea typeface="SimSun" pitchFamily="2" charset="-122"/>
                          <a:cs typeface="Arial" charset="0"/>
                        </a:rPr>
                        <a:t>-17.000</a:t>
                      </a:r>
                      <a:endParaRPr kumimoji="0" lang="en-US" sz="2000" b="0" i="0" u="none" strike="noStrike" cap="none" normalizeH="0" baseline="0" dirty="0">
                        <a:ln>
                          <a:noFill/>
                        </a:ln>
                        <a:solidFill>
                          <a:schemeClr val="accent3"/>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5"/>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Arial" charset="0"/>
                          <a:ea typeface="SimSun" pitchFamily="2" charset="-122"/>
                          <a:cs typeface="Arial" charset="0"/>
                        </a:rPr>
                        <a:t>4</a:t>
                      </a:r>
                      <a:endParaRPr kumimoji="0" lang="en-US" sz="20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2"/>
                          </a:solidFill>
                          <a:effectLst/>
                          <a:latin typeface="Arial" charset="0"/>
                          <a:ea typeface="SimSun" pitchFamily="2" charset="-122"/>
                          <a:cs typeface="Arial" charset="0"/>
                        </a:rPr>
                        <a:t> </a:t>
                      </a:r>
                      <a:r>
                        <a:rPr kumimoji="0" lang="en-US" sz="1400" b="1" i="0" u="none" strike="noStrike" cap="none" normalizeH="0" baseline="0" dirty="0" err="1">
                          <a:ln>
                            <a:noFill/>
                          </a:ln>
                          <a:solidFill>
                            <a:schemeClr val="bg2"/>
                          </a:solidFill>
                          <a:effectLst/>
                          <a:latin typeface="Arial" charset="0"/>
                          <a:ea typeface="SimSun" pitchFamily="2" charset="-122"/>
                          <a:cs typeface="Arial" charset="0"/>
                        </a:rPr>
                        <a:t>Rs</a:t>
                      </a:r>
                      <a:r>
                        <a:rPr kumimoji="0" lang="en-US" sz="1400" b="1" i="0" u="none" strike="noStrike" cap="none" normalizeH="0" baseline="0" dirty="0">
                          <a:ln>
                            <a:noFill/>
                          </a:ln>
                          <a:solidFill>
                            <a:schemeClr val="bg2"/>
                          </a:solidFill>
                          <a:effectLst/>
                          <a:latin typeface="Arial" charset="0"/>
                          <a:ea typeface="SimSun" pitchFamily="2" charset="-122"/>
                          <a:cs typeface="Arial" charset="0"/>
                        </a:rPr>
                        <a:t>.             30.00 </a:t>
                      </a:r>
                      <a:endParaRPr kumimoji="0" lang="en-US" sz="20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accent3"/>
                          </a:solidFill>
                          <a:effectLst/>
                          <a:latin typeface="Arial" charset="0"/>
                          <a:ea typeface="SimSun" pitchFamily="2" charset="-122"/>
                          <a:cs typeface="Arial" charset="0"/>
                        </a:rPr>
                        <a:t>13.000</a:t>
                      </a:r>
                      <a:endParaRPr kumimoji="0" lang="en-US" sz="2000" b="0" i="0" u="none" strike="noStrike" cap="none" normalizeH="0" baseline="0" dirty="0">
                        <a:ln>
                          <a:noFill/>
                        </a:ln>
                        <a:solidFill>
                          <a:schemeClr val="accent3"/>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6"/>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2"/>
                          </a:solidFill>
                          <a:effectLst/>
                          <a:latin typeface="Arial" charset="0"/>
                          <a:ea typeface="SimSun" pitchFamily="2" charset="-122"/>
                          <a:cs typeface="Arial" charset="0"/>
                        </a:rPr>
                        <a:t>5</a:t>
                      </a:r>
                      <a:endParaRPr kumimoji="0" lang="en-US" sz="2000" b="0" i="0" u="none" strike="noStrike" cap="none" normalizeH="0" baseline="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2"/>
                          </a:solidFill>
                          <a:effectLst/>
                          <a:latin typeface="Arial" charset="0"/>
                          <a:ea typeface="SimSun" pitchFamily="2" charset="-122"/>
                          <a:cs typeface="Arial" charset="0"/>
                        </a:rPr>
                        <a:t> </a:t>
                      </a:r>
                      <a:r>
                        <a:rPr kumimoji="0" lang="en-US" sz="1400" b="1" i="0" u="none" strike="noStrike" cap="none" normalizeH="0" baseline="0" dirty="0" err="1">
                          <a:ln>
                            <a:noFill/>
                          </a:ln>
                          <a:solidFill>
                            <a:schemeClr val="bg2"/>
                          </a:solidFill>
                          <a:effectLst/>
                          <a:latin typeface="Arial" charset="0"/>
                          <a:ea typeface="SimSun" pitchFamily="2" charset="-122"/>
                          <a:cs typeface="Arial" charset="0"/>
                        </a:rPr>
                        <a:t>Rs</a:t>
                      </a:r>
                      <a:r>
                        <a:rPr kumimoji="0" lang="en-US" sz="1400" b="1" i="0" u="none" strike="noStrike" cap="none" normalizeH="0" baseline="0" dirty="0">
                          <a:ln>
                            <a:noFill/>
                          </a:ln>
                          <a:solidFill>
                            <a:schemeClr val="bg2"/>
                          </a:solidFill>
                          <a:effectLst/>
                          <a:latin typeface="Arial" charset="0"/>
                          <a:ea typeface="SimSun" pitchFamily="2" charset="-122"/>
                          <a:cs typeface="Arial" charset="0"/>
                        </a:rPr>
                        <a:t>.             50.00 </a:t>
                      </a:r>
                      <a:endParaRPr kumimoji="0" lang="en-US" sz="2000" b="0" i="0" u="none" strike="noStrike" cap="none" normalizeH="0" baseline="0" dirty="0">
                        <a:ln>
                          <a:noFill/>
                        </a:ln>
                        <a:solidFill>
                          <a:schemeClr val="bg2"/>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accent3"/>
                          </a:solidFill>
                          <a:effectLst/>
                          <a:latin typeface="Arial" charset="0"/>
                          <a:ea typeface="SimSun" pitchFamily="2" charset="-122"/>
                          <a:cs typeface="Arial" charset="0"/>
                        </a:rPr>
                        <a:t>63.000</a:t>
                      </a:r>
                      <a:endParaRPr kumimoji="0" lang="en-US" sz="2000" b="0" i="0" u="none" strike="noStrike" cap="none" normalizeH="0" baseline="0" dirty="0">
                        <a:ln>
                          <a:noFill/>
                        </a:ln>
                        <a:solidFill>
                          <a:schemeClr val="accent3"/>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7"/>
                  </a:ext>
                </a:extLst>
              </a:tr>
              <a:tr h="209550">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en-US" sz="2800" b="0" i="0" u="none" strike="noStrike" cap="none" normalizeH="0" baseline="0">
                        <a:ln>
                          <a:noFill/>
                        </a:ln>
                        <a:solidFill>
                          <a:srgbClr val="800000"/>
                        </a:solidFill>
                        <a:effectLst/>
                        <a:latin typeface="Tahoma" pitchFamily="34" charset="0"/>
                      </a:endParaRPr>
                    </a:p>
                  </a:txBody>
                  <a:tcPr anchor="ctr"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en-US" sz="2800" b="0" i="0" u="none" strike="noStrike" cap="none" normalizeH="0" baseline="0">
                        <a:ln>
                          <a:noFill/>
                        </a:ln>
                        <a:solidFill>
                          <a:srgbClr val="800000"/>
                        </a:solidFill>
                        <a:effectLst/>
                        <a:latin typeface="Tahoma" pitchFamily="34" charset="0"/>
                      </a:endParaRP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en-US" sz="2800" b="0" i="0" u="none" strike="noStrike" cap="none" normalizeH="0" baseline="0">
                        <a:ln>
                          <a:noFill/>
                        </a:ln>
                        <a:solidFill>
                          <a:srgbClr val="800000"/>
                        </a:solidFill>
                        <a:effectLst/>
                        <a:latin typeface="Tahoma" pitchFamily="34" charset="0"/>
                      </a:endParaRPr>
                    </a:p>
                  </a:txBody>
                  <a:tcPr anchor="ctr"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957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993300"/>
                          </a:solidFill>
                          <a:effectLst/>
                          <a:latin typeface="Arial" charset="0"/>
                          <a:ea typeface="SimSun" pitchFamily="2" charset="-122"/>
                          <a:cs typeface="Arial" charset="0"/>
                        </a:rPr>
                        <a:t>PAY BACK PERIOD</a:t>
                      </a:r>
                      <a:endParaRPr kumimoji="0" lang="en-US" sz="2000" b="0" i="0" u="none" strike="noStrike" cap="none" normalizeH="0" baseline="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993300"/>
                          </a:solidFill>
                          <a:effectLst/>
                          <a:latin typeface="Arial" charset="0"/>
                          <a:ea typeface="SimSun" pitchFamily="2" charset="-122"/>
                          <a:cs typeface="Arial" charset="0"/>
                        </a:rPr>
                        <a:t>3.57</a:t>
                      </a:r>
                      <a:endParaRPr kumimoji="0" lang="en-US" sz="2000" b="0" i="0" u="none" strike="noStrike" cap="none" normalizeH="0" baseline="0">
                        <a:ln>
                          <a:noFill/>
                        </a:ln>
                        <a:solidFill>
                          <a:schemeClr val="tx1"/>
                        </a:solidFill>
                        <a:effectLst/>
                        <a:latin typeface="Arial" charset="0"/>
                        <a:ea typeface="SimSun" pitchFamily="2" charset="-122"/>
                      </a:endParaRP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993300"/>
                          </a:solidFill>
                          <a:effectLst/>
                          <a:latin typeface="Arial" charset="0"/>
                          <a:ea typeface="SimSun" pitchFamily="2" charset="-122"/>
                          <a:cs typeface="Arial" charset="0"/>
                        </a:rPr>
                        <a:t>Years</a:t>
                      </a:r>
                      <a:endParaRPr kumimoji="0" lang="en-US" sz="2000" b="0" i="0" u="none" strike="noStrike" cap="none" normalizeH="0" baseline="0">
                        <a:ln>
                          <a:noFill/>
                        </a:ln>
                        <a:solidFill>
                          <a:schemeClr val="tx1"/>
                        </a:solidFill>
                        <a:effectLst/>
                        <a:latin typeface="Arial" charset="0"/>
                        <a:ea typeface="SimSun" pitchFamily="2" charset="-122"/>
                      </a:endParaRPr>
                    </a:p>
                  </a:txBody>
                  <a:tcPr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00025">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en-US" sz="2800" b="0" i="0" u="none" strike="noStrike" cap="none" normalizeH="0" baseline="0">
                        <a:ln>
                          <a:noFill/>
                        </a:ln>
                        <a:solidFill>
                          <a:srgbClr val="800000"/>
                        </a:solidFill>
                        <a:effectLst/>
                        <a:latin typeface="Tahoma" pitchFamily="34" charset="0"/>
                      </a:endParaRPr>
                    </a:p>
                  </a:txBody>
                  <a:tcPr anchor="ctr" horzOverflow="overflow">
                    <a:lnL cap="flat">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en-US" sz="2800" b="0" i="0" u="none" strike="noStrike" cap="none" normalizeH="0" baseline="0">
                        <a:ln>
                          <a:noFill/>
                        </a:ln>
                        <a:solidFill>
                          <a:srgbClr val="800000"/>
                        </a:solidFill>
                        <a:effectLst/>
                        <a:latin typeface="Tahoma" pitchFamily="34" charset="0"/>
                      </a:endParaRPr>
                    </a:p>
                  </a:txBody>
                  <a:tcPr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en-US" sz="2800" b="0" i="0" u="none" strike="noStrike" cap="none" normalizeH="0" baseline="0">
                        <a:ln>
                          <a:noFill/>
                        </a:ln>
                        <a:solidFill>
                          <a:srgbClr val="800000"/>
                        </a:solidFill>
                        <a:effectLst/>
                        <a:latin typeface="Tahoma" pitchFamily="34" charset="0"/>
                      </a:endParaRPr>
                    </a:p>
                  </a:txBody>
                  <a:tcPr anchor="ctr" horzOverflow="overflow">
                    <a:lnL>
                      <a:noFill/>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10"/>
                  </a:ext>
                </a:extLst>
              </a:tr>
              <a:tr h="40005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Arial" charset="0"/>
                          <a:ea typeface="SimSun" pitchFamily="2" charset="-122"/>
                          <a:cs typeface="Arial" charset="0"/>
                        </a:rPr>
                        <a:t>that's - 3 Years and 7 Months</a:t>
                      </a:r>
                      <a:endParaRPr kumimoji="0" lang="en-US" sz="2000" b="0" i="0" u="none" strike="noStrike" cap="none" normalizeH="0" baseline="0" dirty="0">
                        <a:ln>
                          <a:noFill/>
                        </a:ln>
                        <a:solidFill>
                          <a:schemeClr val="tx1"/>
                        </a:solidFill>
                        <a:effectLst/>
                        <a:latin typeface="Arial" charset="0"/>
                        <a:ea typeface="SimSun" pitchFamily="2" charset="-122"/>
                      </a:endParaRPr>
                    </a:p>
                  </a:txBody>
                  <a:tcPr anchor="ctr" horzOverflow="overflow">
                    <a:lnL cap="flat">
                      <a:noFill/>
                    </a:lnL>
                    <a:lnR>
                      <a:noFill/>
                    </a:lnR>
                    <a:lnT>
                      <a:noFill/>
                    </a:lnT>
                    <a:lnB cap="flat">
                      <a:noFill/>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en-US" sz="2800" b="0" i="0" u="none" strike="noStrike" cap="none" normalizeH="0" baseline="0">
                        <a:ln>
                          <a:noFill/>
                        </a:ln>
                        <a:solidFill>
                          <a:srgbClr val="800000"/>
                        </a:solidFill>
                        <a:effectLst/>
                        <a:latin typeface="Tahoma" pitchFamily="34" charset="0"/>
                      </a:endParaRPr>
                    </a:p>
                  </a:txBody>
                  <a:tcPr anchor="ct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90000"/>
                        <a:buFontTx/>
                        <a:buNone/>
                        <a:tabLst/>
                      </a:pPr>
                      <a:endParaRPr kumimoji="0" lang="en-US" sz="2800" b="0" i="0" u="none" strike="noStrike" cap="none" normalizeH="0" baseline="0" dirty="0">
                        <a:ln>
                          <a:noFill/>
                        </a:ln>
                        <a:solidFill>
                          <a:srgbClr val="800000"/>
                        </a:solidFill>
                        <a:effectLst/>
                        <a:latin typeface="Tahoma" pitchFamily="34" charset="0"/>
                      </a:endParaRPr>
                    </a:p>
                  </a:txBody>
                  <a:tcPr anchor="ct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6015343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357378">
                                            <p:txEl>
                                              <p:pRg st="0" end="0"/>
                                            </p:txEl>
                                          </p:spTgt>
                                        </p:tgtEl>
                                        <p:attrNameLst>
                                          <p:attrName>style.visibility</p:attrName>
                                        </p:attrNameLst>
                                      </p:cBhvr>
                                      <p:to>
                                        <p:strVal val="visible"/>
                                      </p:to>
                                    </p:set>
                                    <p:animEffect transition="in" filter="box(out)">
                                      <p:cBhvr>
                                        <p:cTn id="7" dur="500"/>
                                        <p:tgtEl>
                                          <p:spTgt spid="357378">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8"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sz="3200" dirty="0"/>
              <a:t>Net present value (NPV)</a:t>
            </a:r>
            <a:br>
              <a:rPr lang="en-IN" sz="3200" dirty="0"/>
            </a:br>
            <a:endParaRPr lang="en-IN" sz="3200" dirty="0"/>
          </a:p>
        </p:txBody>
      </p:sp>
      <p:sp>
        <p:nvSpPr>
          <p:cNvPr id="7" name="Rounded Rectangle 6"/>
          <p:cNvSpPr/>
          <p:nvPr/>
        </p:nvSpPr>
        <p:spPr>
          <a:xfrm>
            <a:off x="2971800" y="1229315"/>
            <a:ext cx="6678168" cy="927676"/>
          </a:xfrm>
          <a:prstGeom prst="round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IN" sz="2000" dirty="0">
                <a:solidFill>
                  <a:schemeClr val="bg1"/>
                </a:solidFill>
              </a:rPr>
              <a:t>NPV is the difference between the present value of cash inflows and present value of cash outflows</a:t>
            </a:r>
          </a:p>
        </p:txBody>
      </p:sp>
      <p:sp>
        <p:nvSpPr>
          <p:cNvPr id="8" name="Rounded Rectangle 7"/>
          <p:cNvSpPr/>
          <p:nvPr/>
        </p:nvSpPr>
        <p:spPr>
          <a:xfrm>
            <a:off x="1752601" y="2391295"/>
            <a:ext cx="8610599" cy="414488"/>
          </a:xfrm>
          <a:prstGeom prst="roundRect">
            <a:avLst/>
          </a:prstGeom>
          <a:solidFill>
            <a:schemeClr val="tx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800" dirty="0">
                <a:solidFill>
                  <a:schemeClr val="bg1"/>
                </a:solidFill>
              </a:rPr>
              <a:t>NPV = Present value of cash inflows – present value of cash outflows</a:t>
            </a:r>
            <a:endParaRPr lang="en-IN" sz="1800" dirty="0">
              <a:solidFill>
                <a:schemeClr val="bg1"/>
              </a:solidFill>
            </a:endParaRPr>
          </a:p>
        </p:txBody>
      </p:sp>
      <p:sp>
        <p:nvSpPr>
          <p:cNvPr id="9" name="Rectangle 8"/>
          <p:cNvSpPr/>
          <p:nvPr/>
        </p:nvSpPr>
        <p:spPr>
          <a:xfrm>
            <a:off x="1981200" y="3265177"/>
            <a:ext cx="1931159" cy="4640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sz="2000" dirty="0">
                <a:solidFill>
                  <a:schemeClr val="tx1"/>
                </a:solidFill>
              </a:rPr>
              <a:t>Cash flows</a:t>
            </a:r>
          </a:p>
        </p:txBody>
      </p:sp>
      <p:sp>
        <p:nvSpPr>
          <p:cNvPr id="13" name="Rounded Rectangle 12"/>
          <p:cNvSpPr/>
          <p:nvPr/>
        </p:nvSpPr>
        <p:spPr>
          <a:xfrm>
            <a:off x="4829113" y="3200401"/>
            <a:ext cx="1665314" cy="236323"/>
          </a:xfrm>
          <a:prstGeom prst="roundRect">
            <a:avLst/>
          </a:prstGeom>
          <a:solidFill>
            <a:schemeClr val="tx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600" dirty="0">
                <a:solidFill>
                  <a:schemeClr val="bg1"/>
                </a:solidFill>
              </a:rPr>
              <a:t>Discount Rate</a:t>
            </a:r>
            <a:endParaRPr lang="en-IN" sz="1600" dirty="0">
              <a:solidFill>
                <a:schemeClr val="bg1"/>
              </a:solidFill>
            </a:endParaRPr>
          </a:p>
        </p:txBody>
      </p:sp>
      <p:sp>
        <p:nvSpPr>
          <p:cNvPr id="16" name="Rectangle 15"/>
          <p:cNvSpPr/>
          <p:nvPr/>
        </p:nvSpPr>
        <p:spPr>
          <a:xfrm>
            <a:off x="7411184" y="3265177"/>
            <a:ext cx="2802790" cy="4640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sz="2000" dirty="0">
                <a:solidFill>
                  <a:schemeClr val="tx1"/>
                </a:solidFill>
              </a:rPr>
              <a:t>Discounted cash flows</a:t>
            </a:r>
          </a:p>
        </p:txBody>
      </p:sp>
      <p:sp>
        <p:nvSpPr>
          <p:cNvPr id="19" name="Rounded Rectangle 18"/>
          <p:cNvSpPr/>
          <p:nvPr/>
        </p:nvSpPr>
        <p:spPr>
          <a:xfrm>
            <a:off x="1981200" y="3990802"/>
            <a:ext cx="8232775" cy="2638599"/>
          </a:xfrm>
          <a:prstGeom prst="roundRect">
            <a:avLst/>
          </a:prstGeom>
          <a:solidFill>
            <a:srgbClr val="00206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IN" sz="1600" b="1" dirty="0"/>
              <a:t>Discount rate is the desired rate of return on an investment or is the rate of return the company would like to earn or is a rate a company could have earned by investing the same funds in the best available alternative investment that has the same risk. A Company may determine:</a:t>
            </a:r>
          </a:p>
          <a:p>
            <a:pPr marL="285750" indent="-285750">
              <a:buFont typeface="Arial" panose="020B0604020202020204" pitchFamily="34" charset="0"/>
              <a:buChar char="•"/>
            </a:pPr>
            <a:r>
              <a:rPr lang="en-IN" sz="1600" dirty="0"/>
              <a:t>a minimum rate of return that all capital projects must meet- this minimum could be based on an industry average, or</a:t>
            </a:r>
          </a:p>
          <a:p>
            <a:pPr marL="285750" indent="-285750">
              <a:buFont typeface="Arial" panose="020B0604020202020204" pitchFamily="34" charset="0"/>
              <a:buChar char="•"/>
            </a:pPr>
            <a:r>
              <a:rPr lang="en-IN" sz="1600" dirty="0"/>
              <a:t>overall cost of capital which can also be used as the desired rate of return - cost of capital is the cost that an organisation has incurred in raising funds</a:t>
            </a:r>
          </a:p>
        </p:txBody>
      </p:sp>
      <p:cxnSp>
        <p:nvCxnSpPr>
          <p:cNvPr id="12" name="Straight Arrow Connector 11"/>
          <p:cNvCxnSpPr>
            <a:stCxn id="9" idx="3"/>
            <a:endCxn id="16" idx="1"/>
          </p:cNvCxnSpPr>
          <p:nvPr/>
        </p:nvCxnSpPr>
        <p:spPr>
          <a:xfrm>
            <a:off x="3912358" y="3497189"/>
            <a:ext cx="3498826"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661770" y="3497189"/>
            <a:ext cx="0" cy="46990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5" name="Right Arrow 14"/>
          <p:cNvSpPr/>
          <p:nvPr/>
        </p:nvSpPr>
        <p:spPr>
          <a:xfrm>
            <a:off x="1676400" y="1371600"/>
            <a:ext cx="1295400"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n w="0"/>
                <a:solidFill>
                  <a:schemeClr val="tx1"/>
                </a:solidFill>
                <a:effectLst>
                  <a:outerShdw blurRad="38100" dist="19050" dir="2700000" algn="tl" rotWithShape="0">
                    <a:schemeClr val="dk1">
                      <a:alpha val="40000"/>
                    </a:schemeClr>
                  </a:outerShdw>
                </a:effectLst>
              </a:rPr>
              <a:t>Meaning</a:t>
            </a:r>
            <a:endParaRPr lang="ko-KR" altLang="en-US" sz="1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667378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a:xfrm>
            <a:off x="1676400" y="116632"/>
            <a:ext cx="6781800" cy="950168"/>
          </a:xfrm>
        </p:spPr>
        <p:txBody>
          <a:bodyPr vert="horz" wrap="square" lIns="0" tIns="45720" rIns="91440" bIns="45720" numCol="1" anchor="ctr" anchorCtr="0" compatLnSpc="1">
            <a:prstTxWarp prst="textNoShape">
              <a:avLst/>
            </a:prstTxWarp>
          </a:bodyPr>
          <a:lstStyle/>
          <a:p>
            <a:pPr algn="l" eaLnBrk="1" hangingPunct="1"/>
            <a:r>
              <a:rPr lang="en-GB" dirty="0">
                <a:cs typeface="Times New Roman" pitchFamily="18" charset="0"/>
              </a:rPr>
              <a:t>EXAMPLE – Question </a:t>
            </a:r>
            <a:br>
              <a:rPr lang="en-GB" dirty="0">
                <a:cs typeface="Times New Roman" pitchFamily="18" charset="0"/>
              </a:rPr>
            </a:br>
            <a:r>
              <a:rPr lang="en-GB" dirty="0">
                <a:cs typeface="Times New Roman" pitchFamily="18" charset="0"/>
              </a:rPr>
              <a:t>ESTIMATING </a:t>
            </a:r>
            <a:r>
              <a:rPr lang="en-GB" dirty="0" err="1">
                <a:cs typeface="Times New Roman" pitchFamily="18" charset="0"/>
              </a:rPr>
              <a:t>NPV</a:t>
            </a:r>
            <a:r>
              <a:rPr lang="en-GB" sz="3300" dirty="0"/>
              <a:t> </a:t>
            </a:r>
          </a:p>
        </p:txBody>
      </p:sp>
      <p:sp>
        <p:nvSpPr>
          <p:cNvPr id="124931" name="Text Box 3"/>
          <p:cNvSpPr txBox="1">
            <a:spLocks noChangeArrowheads="1"/>
          </p:cNvSpPr>
          <p:nvPr/>
        </p:nvSpPr>
        <p:spPr bwMode="auto">
          <a:xfrm>
            <a:off x="1752600" y="1447800"/>
            <a:ext cx="8066088" cy="457200"/>
          </a:xfrm>
          <a:prstGeom prst="rect">
            <a:avLst/>
          </a:prstGeom>
          <a:noFill/>
          <a:ln w="9525">
            <a:noFill/>
            <a:miter lim="800000"/>
            <a:headEnd/>
            <a:tailEnd/>
          </a:ln>
        </p:spPr>
        <p:txBody>
          <a:bodyPr>
            <a:spAutoFit/>
          </a:bodyPr>
          <a:lstStyle/>
          <a:p>
            <a:pPr>
              <a:spcBef>
                <a:spcPct val="50000"/>
              </a:spcBef>
              <a:defRPr/>
            </a:pPr>
            <a:r>
              <a:rPr kumimoji="1" lang="en-US" dirty="0"/>
              <a:t>Consider the following project with associated cash flows:</a:t>
            </a:r>
          </a:p>
        </p:txBody>
      </p:sp>
      <p:graphicFrame>
        <p:nvGraphicFramePr>
          <p:cNvPr id="425988" name="Group 4"/>
          <p:cNvGraphicFramePr>
            <a:graphicFrameLocks noGrp="1"/>
          </p:cNvGraphicFramePr>
          <p:nvPr>
            <p:extLst>
              <p:ext uri="{D42A27DB-BD31-4B8C-83A1-F6EECF244321}">
                <p14:modId xmlns:p14="http://schemas.microsoft.com/office/powerpoint/2010/main" val="3449256206"/>
              </p:ext>
            </p:extLst>
          </p:nvPr>
        </p:nvGraphicFramePr>
        <p:xfrm>
          <a:off x="2782888" y="2636839"/>
          <a:ext cx="6769100" cy="2787015"/>
        </p:xfrm>
        <a:graphic>
          <a:graphicData uri="http://schemas.openxmlformats.org/drawingml/2006/table">
            <a:tbl>
              <a:tblPr/>
              <a:tblGrid>
                <a:gridCol w="2430462">
                  <a:extLst>
                    <a:ext uri="{9D8B030D-6E8A-4147-A177-3AD203B41FA5}">
                      <a16:colId xmlns:a16="http://schemas.microsoft.com/office/drawing/2014/main" val="20000"/>
                    </a:ext>
                  </a:extLst>
                </a:gridCol>
                <a:gridCol w="4338638">
                  <a:extLst>
                    <a:ext uri="{9D8B030D-6E8A-4147-A177-3AD203B41FA5}">
                      <a16:colId xmlns:a16="http://schemas.microsoft.com/office/drawing/2014/main" val="20001"/>
                    </a:ext>
                  </a:extLst>
                </a:gridCol>
              </a:tblGrid>
              <a:tr h="40957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Year</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Cash Inflows (Rs. in Crores)</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0</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 Rs.         (100.00)</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1</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 Rs.             15.00 </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2"/>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2</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 Rs.             28.00 </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3"/>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3</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 Rs.             40.00 </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4"/>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4</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bg1"/>
                          </a:solidFill>
                          <a:effectLst/>
                          <a:latin typeface="Arial" charset="0"/>
                          <a:ea typeface="SimSun" pitchFamily="2" charset="-122"/>
                          <a:cs typeface="Arial" charset="0"/>
                        </a:rPr>
                        <a:t> Rs.             30.00 </a:t>
                      </a:r>
                      <a:endParaRPr kumimoji="0" lang="en-US" sz="3200" b="0" i="0" u="none" strike="noStrike" cap="none" normalizeH="0" baseline="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5"/>
                  </a:ext>
                </a:extLst>
              </a:tr>
              <a:tr h="2746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SimSun" pitchFamily="2" charset="-122"/>
                          <a:cs typeface="Arial" charset="0"/>
                        </a:rPr>
                        <a:t>5</a:t>
                      </a:r>
                      <a:endParaRPr kumimoji="0" lang="en-US" sz="3200" b="0" i="0" u="none" strike="noStrike" cap="none" normalizeH="0" baseline="0" dirty="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ea typeface="SimSun" pitchFamily="2" charset="-122"/>
                          <a:cs typeface="Arial" charset="0"/>
                        </a:rPr>
                        <a:t> </a:t>
                      </a:r>
                      <a:r>
                        <a:rPr kumimoji="0" lang="en-US" sz="2000" b="0" i="0" u="none" strike="noStrike" cap="none" normalizeH="0" baseline="0" dirty="0" err="1">
                          <a:ln>
                            <a:noFill/>
                          </a:ln>
                          <a:solidFill>
                            <a:schemeClr val="bg1"/>
                          </a:solidFill>
                          <a:effectLst/>
                          <a:latin typeface="Arial" charset="0"/>
                          <a:ea typeface="SimSun" pitchFamily="2" charset="-122"/>
                          <a:cs typeface="Arial" charset="0"/>
                        </a:rPr>
                        <a:t>Rs</a:t>
                      </a:r>
                      <a:r>
                        <a:rPr kumimoji="0" lang="en-US" sz="2000" b="0" i="0" u="none" strike="noStrike" cap="none" normalizeH="0" baseline="0" dirty="0">
                          <a:ln>
                            <a:noFill/>
                          </a:ln>
                          <a:solidFill>
                            <a:schemeClr val="bg1"/>
                          </a:solidFill>
                          <a:effectLst/>
                          <a:latin typeface="Arial" charset="0"/>
                          <a:ea typeface="SimSun" pitchFamily="2" charset="-122"/>
                          <a:cs typeface="Arial" charset="0"/>
                        </a:rPr>
                        <a:t>.             50.00 </a:t>
                      </a:r>
                      <a:endParaRPr kumimoji="0" lang="en-US" sz="3200" b="0" i="0" u="none" strike="noStrike" cap="none" normalizeH="0" baseline="0" dirty="0">
                        <a:ln>
                          <a:noFill/>
                        </a:ln>
                        <a:solidFill>
                          <a:schemeClr val="bg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6"/>
                  </a:ext>
                </a:extLst>
              </a:tr>
            </a:tbl>
          </a:graphicData>
        </a:graphic>
      </p:graphicFrame>
      <p:sp>
        <p:nvSpPr>
          <p:cNvPr id="2" name="Rectangle 1"/>
          <p:cNvSpPr/>
          <p:nvPr/>
        </p:nvSpPr>
        <p:spPr>
          <a:xfrm>
            <a:off x="7467600" y="5791200"/>
            <a:ext cx="2133600" cy="609600"/>
          </a:xfrm>
          <a:prstGeom prst="rect">
            <a:avLst/>
          </a:prstGeom>
          <a:solidFill>
            <a:schemeClr val="bg2"/>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n w="0"/>
                <a:solidFill>
                  <a:schemeClr val="tx1"/>
                </a:solidFill>
                <a:effectLst>
                  <a:outerShdw blurRad="38100" dist="19050" dir="2700000" algn="tl" rotWithShape="0">
                    <a:schemeClr val="dk1">
                      <a:alpha val="40000"/>
                    </a:schemeClr>
                  </a:outerShdw>
                </a:effectLst>
              </a:rPr>
              <a:t>Use Discount Rate = 15%</a:t>
            </a:r>
            <a:endParaRPr lang="ko-KR" altLang="en-US" sz="16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761046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425986">
                                            <p:txEl>
                                              <p:pRg st="0" end="0"/>
                                            </p:txEl>
                                          </p:spTgt>
                                        </p:tgtEl>
                                        <p:attrNameLst>
                                          <p:attrName>style.visibility</p:attrName>
                                        </p:attrNameLst>
                                      </p:cBhvr>
                                      <p:to>
                                        <p:strVal val="visible"/>
                                      </p:to>
                                    </p:set>
                                    <p:animEffect transition="in" filter="box(out)">
                                      <p:cBhvr>
                                        <p:cTn id="7" dur="500"/>
                                        <p:tgtEl>
                                          <p:spTgt spid="425986">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86"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0" y="0"/>
            <a:ext cx="9144000" cy="6858000"/>
          </a:xfrm>
          <a:prstGeom prst="rect">
            <a:avLst/>
          </a:prstGeom>
          <a:solidFill>
            <a:schemeClr val="bg1"/>
          </a:solidFill>
        </p:spPr>
      </p:pic>
      <p:sp>
        <p:nvSpPr>
          <p:cNvPr id="55300" name="Oval 4"/>
          <p:cNvSpPr>
            <a:spLocks noChangeArrowheads="1"/>
          </p:cNvSpPr>
          <p:nvPr/>
        </p:nvSpPr>
        <p:spPr bwMode="auto">
          <a:xfrm>
            <a:off x="7239000" y="1828800"/>
            <a:ext cx="2057400" cy="838200"/>
          </a:xfrm>
          <a:prstGeom prst="ellipse">
            <a:avLst/>
          </a:prstGeom>
          <a:solidFill>
            <a:srgbClr val="993300"/>
          </a:solidFill>
          <a:ln w="9525">
            <a:solidFill>
              <a:srgbClr val="993300"/>
            </a:solidFill>
            <a:round/>
            <a:headEnd/>
            <a:tailEnd/>
          </a:ln>
        </p:spPr>
        <p:txBody>
          <a:bodyPr anchor="ctr"/>
          <a:lstStyle/>
          <a:p>
            <a:pPr algn="ctr">
              <a:lnSpc>
                <a:spcPct val="90000"/>
              </a:lnSpc>
            </a:pPr>
            <a:r>
              <a:rPr lang="en-US" sz="1400" i="1" dirty="0">
                <a:solidFill>
                  <a:schemeClr val="bg1"/>
                </a:solidFill>
                <a:latin typeface="Consolas" panose="020B0609020204030204" pitchFamily="49" charset="0"/>
              </a:rPr>
              <a:t>Revisit the Balance Sheet !!!</a:t>
            </a:r>
            <a:endParaRPr lang="en-US" sz="1600" i="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51367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55300"/>
                                        </p:tgtEl>
                                        <p:attrNameLst>
                                          <p:attrName>style.visibility</p:attrName>
                                        </p:attrNameLst>
                                      </p:cBhvr>
                                      <p:to>
                                        <p:strVal val="visible"/>
                                      </p:to>
                                    </p:set>
                                    <p:anim calcmode="lin" valueType="num">
                                      <p:cBhvr>
                                        <p:cTn id="7" dur="2500" fill="hold"/>
                                        <p:tgtEl>
                                          <p:spTgt spid="55300"/>
                                        </p:tgtEl>
                                        <p:attrNameLst>
                                          <p:attrName>ppt_w</p:attrName>
                                        </p:attrNameLst>
                                      </p:cBhvr>
                                      <p:tavLst>
                                        <p:tav tm="0" fmla="#ppt_w*sin(2.5*pi*$)">
                                          <p:val>
                                            <p:fltVal val="0"/>
                                          </p:val>
                                        </p:tav>
                                        <p:tav tm="100000">
                                          <p:val>
                                            <p:fltVal val="1"/>
                                          </p:val>
                                        </p:tav>
                                      </p:tavLst>
                                    </p:anim>
                                    <p:anim calcmode="lin" valueType="num">
                                      <p:cBhvr>
                                        <p:cTn id="8" dur="2500" fill="hold"/>
                                        <p:tgtEl>
                                          <p:spTgt spid="55300"/>
                                        </p:tgtEl>
                                        <p:attrNameLst>
                                          <p:attrName>ppt_h</p:attrName>
                                        </p:attrNameLst>
                                      </p:cBhvr>
                                      <p:tavLst>
                                        <p:tav tm="0">
                                          <p:val>
                                            <p:strVal val="#ppt_h"/>
                                          </p:val>
                                        </p:tav>
                                        <p:tav tm="100000">
                                          <p:val>
                                            <p:strVal val="#ppt_h"/>
                                          </p:val>
                                        </p:tav>
                                      </p:tavLst>
                                    </p:anim>
                                  </p:childTnLst>
                                </p:cTn>
                              </p:par>
                              <p:par>
                                <p:cTn id="9" presetID="5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250" fill="hold"/>
                                        <p:tgtEl>
                                          <p:spTgt spid="3"/>
                                        </p:tgtEl>
                                        <p:attrNameLst>
                                          <p:attrName>ppt_w</p:attrName>
                                        </p:attrNameLst>
                                      </p:cBhvr>
                                      <p:tavLst>
                                        <p:tav tm="0">
                                          <p:val>
                                            <p:fltVal val="0"/>
                                          </p:val>
                                        </p:tav>
                                        <p:tav tm="100000">
                                          <p:val>
                                            <p:strVal val="#ppt_w"/>
                                          </p:val>
                                        </p:tav>
                                      </p:tavLst>
                                    </p:anim>
                                    <p:anim calcmode="lin" valueType="num">
                                      <p:cBhvr>
                                        <p:cTn id="12" dur="250" fill="hold"/>
                                        <p:tgtEl>
                                          <p:spTgt spid="3"/>
                                        </p:tgtEl>
                                        <p:attrNameLst>
                                          <p:attrName>ppt_h</p:attrName>
                                        </p:attrNameLst>
                                      </p:cBhvr>
                                      <p:tavLst>
                                        <p:tav tm="0">
                                          <p:val>
                                            <p:fltVal val="0"/>
                                          </p:val>
                                        </p:tav>
                                        <p:tav tm="100000">
                                          <p:val>
                                            <p:strVal val="#ppt_h"/>
                                          </p:val>
                                        </p:tav>
                                      </p:tavLst>
                                    </p:anim>
                                    <p:animEffect transition="in" filter="fade">
                                      <p:cBhvr>
                                        <p:cTn id="13"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vert="horz" wrap="square" lIns="0" tIns="45720" rIns="91440" bIns="45720" numCol="1" anchor="ctr" anchorCtr="0" compatLnSpc="1">
            <a:prstTxWarp prst="textNoShape">
              <a:avLst/>
            </a:prstTxWarp>
          </a:bodyPr>
          <a:lstStyle/>
          <a:p>
            <a:pPr algn="l" eaLnBrk="1" hangingPunct="1"/>
            <a:r>
              <a:rPr lang="en-US" dirty="0">
                <a:cs typeface="Times New Roman" pitchFamily="18" charset="0"/>
              </a:rPr>
              <a:t>EXAMPLE – Answer </a:t>
            </a:r>
            <a:br>
              <a:rPr lang="en-US" dirty="0">
                <a:cs typeface="Times New Roman" pitchFamily="18" charset="0"/>
              </a:rPr>
            </a:br>
            <a:r>
              <a:rPr lang="en-US" dirty="0">
                <a:cs typeface="Times New Roman" pitchFamily="18" charset="0"/>
              </a:rPr>
              <a:t>ESTIMATING </a:t>
            </a:r>
            <a:r>
              <a:rPr lang="en-US" dirty="0" err="1">
                <a:cs typeface="Times New Roman" pitchFamily="18" charset="0"/>
              </a:rPr>
              <a:t>NPV</a:t>
            </a:r>
            <a:r>
              <a:rPr lang="en-US" sz="3300" dirty="0"/>
              <a:t> </a:t>
            </a:r>
          </a:p>
        </p:txBody>
      </p:sp>
      <p:pic>
        <p:nvPicPr>
          <p:cNvPr id="125955" name="Picture 448"/>
          <p:cNvPicPr>
            <a:picLocks noChangeAspect="1" noChangeArrowheads="1"/>
          </p:cNvPicPr>
          <p:nvPr/>
        </p:nvPicPr>
        <p:blipFill>
          <a:blip r:embed="rId4">
            <a:grayscl/>
          </a:blip>
          <a:srcRect/>
          <a:stretch>
            <a:fillRect/>
          </a:stretch>
        </p:blipFill>
        <p:spPr bwMode="auto">
          <a:xfrm>
            <a:off x="1992314" y="1773238"/>
            <a:ext cx="8207375" cy="41767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369845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428034">
                                            <p:txEl>
                                              <p:pRg st="0" end="0"/>
                                            </p:txEl>
                                          </p:spTgt>
                                        </p:tgtEl>
                                        <p:attrNameLst>
                                          <p:attrName>style.visibility</p:attrName>
                                        </p:attrNameLst>
                                      </p:cBhvr>
                                      <p:to>
                                        <p:strVal val="visible"/>
                                      </p:to>
                                    </p:set>
                                    <p:animEffect transition="in" filter="box(out)">
                                      <p:cBhvr>
                                        <p:cTn id="7" dur="500"/>
                                        <p:tgtEl>
                                          <p:spTgt spid="428034">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4"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Content Placeholder 4"/>
          <p:cNvSpPr>
            <a:spLocks noGrp="1"/>
          </p:cNvSpPr>
          <p:nvPr>
            <p:ph idx="1"/>
          </p:nvPr>
        </p:nvSpPr>
        <p:spPr/>
        <p:txBody>
          <a:bodyPr/>
          <a:lstStyle/>
          <a:p>
            <a:pPr eaLnBrk="1" hangingPunct="1"/>
            <a:endParaRPr lang="en-US"/>
          </a:p>
        </p:txBody>
      </p:sp>
      <p:graphicFrame>
        <p:nvGraphicFramePr>
          <p:cNvPr id="7" name="Chart 6"/>
          <p:cNvGraphicFramePr/>
          <p:nvPr>
            <p:extLst>
              <p:ext uri="{D42A27DB-BD31-4B8C-83A1-F6EECF244321}">
                <p14:modId xmlns:p14="http://schemas.microsoft.com/office/powerpoint/2010/main" val="73293332"/>
              </p:ext>
            </p:extLst>
          </p:nvPr>
        </p:nvGraphicFramePr>
        <p:xfrm>
          <a:off x="1524000" y="0"/>
          <a:ext cx="9144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0943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dirty="0"/>
              <a:t>Internal rate of return (IRR)</a:t>
            </a:r>
            <a:br>
              <a:rPr lang="en-IN" dirty="0"/>
            </a:br>
            <a:endParaRPr lang="en-IN" dirty="0"/>
          </a:p>
        </p:txBody>
      </p:sp>
      <p:sp>
        <p:nvSpPr>
          <p:cNvPr id="7" name="Rounded Rectangle 6"/>
          <p:cNvSpPr/>
          <p:nvPr/>
        </p:nvSpPr>
        <p:spPr>
          <a:xfrm>
            <a:off x="2895600" y="1589322"/>
            <a:ext cx="7620000" cy="1077679"/>
          </a:xfrm>
          <a:prstGeom prst="round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IN" sz="2000" dirty="0">
                <a:solidFill>
                  <a:schemeClr val="bg1"/>
                </a:solidFill>
              </a:rPr>
              <a:t>IRR is that rate of return where the present  value of cash inflows = present value of cash outflows; or is that discount rate at which </a:t>
            </a:r>
            <a:r>
              <a:rPr lang="en-IN" sz="2000" dirty="0" err="1">
                <a:solidFill>
                  <a:schemeClr val="bg1"/>
                </a:solidFill>
              </a:rPr>
              <a:t>NPV</a:t>
            </a:r>
            <a:r>
              <a:rPr lang="en-IN" sz="2000" dirty="0">
                <a:solidFill>
                  <a:schemeClr val="bg1"/>
                </a:solidFill>
              </a:rPr>
              <a:t> becomes zero</a:t>
            </a:r>
          </a:p>
        </p:txBody>
      </p:sp>
      <p:sp>
        <p:nvSpPr>
          <p:cNvPr id="9" name="Rounded Rectangle 8"/>
          <p:cNvSpPr/>
          <p:nvPr/>
        </p:nvSpPr>
        <p:spPr>
          <a:xfrm>
            <a:off x="2057401" y="3962400"/>
            <a:ext cx="8247239" cy="457200"/>
          </a:xfrm>
          <a:prstGeom prst="round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sz="1800" dirty="0">
                <a:solidFill>
                  <a:schemeClr val="bg1"/>
                </a:solidFill>
              </a:rPr>
              <a:t>A project is generally accepted if its IRR &gt; Required rate of return</a:t>
            </a:r>
          </a:p>
        </p:txBody>
      </p:sp>
      <p:sp>
        <p:nvSpPr>
          <p:cNvPr id="11" name="Right Arrow 10"/>
          <p:cNvSpPr/>
          <p:nvPr/>
        </p:nvSpPr>
        <p:spPr>
          <a:xfrm>
            <a:off x="1600200" y="1752600"/>
            <a:ext cx="1295400" cy="533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n w="0"/>
                <a:solidFill>
                  <a:schemeClr val="tx1"/>
                </a:solidFill>
                <a:effectLst>
                  <a:outerShdw blurRad="38100" dist="19050" dir="2700000" algn="tl" rotWithShape="0">
                    <a:schemeClr val="dk1">
                      <a:alpha val="40000"/>
                    </a:schemeClr>
                  </a:outerShdw>
                </a:effectLst>
              </a:rPr>
              <a:t>Meaning</a:t>
            </a:r>
            <a:endParaRPr lang="ko-KR" altLang="en-US" sz="180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2895600" y="5257800"/>
            <a:ext cx="7620000" cy="990600"/>
          </a:xfrm>
          <a:prstGeom prst="roundRect">
            <a:avLst/>
          </a:prstGeom>
          <a:solidFill>
            <a:srgbClr val="00206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sz="2000" dirty="0">
                <a:solidFill>
                  <a:schemeClr val="bg1"/>
                </a:solidFill>
              </a:rPr>
              <a:t>IRR assumes that all cash flows are reinvested at the SAME RATE which is equal to IRR.</a:t>
            </a:r>
          </a:p>
        </p:txBody>
      </p:sp>
      <p:sp>
        <p:nvSpPr>
          <p:cNvPr id="13" name="Right Arrow 12"/>
          <p:cNvSpPr/>
          <p:nvPr/>
        </p:nvSpPr>
        <p:spPr>
          <a:xfrm>
            <a:off x="1600200" y="5257800"/>
            <a:ext cx="1295400" cy="9906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n w="0"/>
                <a:solidFill>
                  <a:schemeClr val="bg1"/>
                </a:solidFill>
                <a:effectLst>
                  <a:outerShdw blurRad="38100" dist="19050" dir="2700000" algn="tl" rotWithShape="0">
                    <a:schemeClr val="dk1">
                      <a:alpha val="40000"/>
                    </a:schemeClr>
                  </a:outerShdw>
                </a:effectLst>
              </a:rPr>
              <a:t>Kindly Note</a:t>
            </a:r>
            <a:endParaRPr lang="ko-KR" altLang="en-US" sz="1600" dirty="0">
              <a:ln w="0"/>
              <a:solidFill>
                <a:schemeClr val="bg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1127674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vert="horz" wrap="square" lIns="0" tIns="45720" rIns="91440" bIns="45720" numCol="1" anchor="ctr" anchorCtr="0" compatLnSpc="1">
            <a:prstTxWarp prst="textNoShape">
              <a:avLst/>
            </a:prstTxWarp>
          </a:bodyPr>
          <a:lstStyle/>
          <a:p>
            <a:pPr algn="l" eaLnBrk="1" hangingPunct="1"/>
            <a:r>
              <a:rPr lang="en-GB" dirty="0">
                <a:cs typeface="Times New Roman" pitchFamily="18" charset="0"/>
              </a:rPr>
              <a:t>EXAMPLE – Question </a:t>
            </a:r>
            <a:br>
              <a:rPr lang="en-GB" dirty="0">
                <a:cs typeface="Times New Roman" pitchFamily="18" charset="0"/>
              </a:rPr>
            </a:br>
            <a:r>
              <a:rPr lang="en-GB" dirty="0">
                <a:cs typeface="Times New Roman" pitchFamily="18" charset="0"/>
              </a:rPr>
              <a:t>ESTIMATING IRR</a:t>
            </a:r>
            <a:r>
              <a:rPr lang="en-GB" sz="3300" dirty="0"/>
              <a:t> </a:t>
            </a:r>
          </a:p>
        </p:txBody>
      </p:sp>
      <p:sp>
        <p:nvSpPr>
          <p:cNvPr id="126979" name="Text Box 3"/>
          <p:cNvSpPr txBox="1">
            <a:spLocks noChangeArrowheads="1"/>
          </p:cNvSpPr>
          <p:nvPr/>
        </p:nvSpPr>
        <p:spPr bwMode="auto">
          <a:xfrm>
            <a:off x="1703832" y="1351359"/>
            <a:ext cx="8066088" cy="457200"/>
          </a:xfrm>
          <a:prstGeom prst="rect">
            <a:avLst/>
          </a:prstGeom>
          <a:noFill/>
          <a:ln w="9525">
            <a:noFill/>
            <a:miter lim="800000"/>
            <a:headEnd/>
            <a:tailEnd/>
          </a:ln>
        </p:spPr>
        <p:txBody>
          <a:bodyPr>
            <a:spAutoFit/>
          </a:bodyPr>
          <a:lstStyle/>
          <a:p>
            <a:pPr>
              <a:spcBef>
                <a:spcPct val="50000"/>
              </a:spcBef>
              <a:defRPr/>
            </a:pPr>
            <a:r>
              <a:rPr kumimoji="1" lang="en-US" dirty="0">
                <a:ln w="0"/>
                <a:effectLst>
                  <a:outerShdw blurRad="38100" dist="19050" dir="2700000" algn="tl" rotWithShape="0">
                    <a:schemeClr val="dk1">
                      <a:alpha val="40000"/>
                    </a:schemeClr>
                  </a:outerShdw>
                </a:effectLst>
              </a:rPr>
              <a:t>Consider the following project with associated cash flows:</a:t>
            </a:r>
          </a:p>
        </p:txBody>
      </p:sp>
      <p:pic>
        <p:nvPicPr>
          <p:cNvPr id="126980" name="Picture 140"/>
          <p:cNvPicPr>
            <a:picLocks noChangeAspect="1" noChangeArrowheads="1"/>
          </p:cNvPicPr>
          <p:nvPr/>
        </p:nvPicPr>
        <p:blipFill>
          <a:blip r:embed="rId4"/>
          <a:srcRect/>
          <a:stretch>
            <a:fillRect/>
          </a:stretch>
        </p:blipFill>
        <p:spPr bwMode="auto">
          <a:xfrm>
            <a:off x="3886201" y="2133601"/>
            <a:ext cx="3959225" cy="3673475"/>
          </a:xfrm>
          <a:prstGeom prst="rect">
            <a:avLst/>
          </a:prstGeom>
          <a:noFill/>
          <a:ln w="9525">
            <a:noFill/>
            <a:miter lim="800000"/>
            <a:headEnd/>
            <a:tailEnd/>
          </a:ln>
        </p:spPr>
      </p:pic>
    </p:spTree>
    <p:extLst>
      <p:ext uri="{BB962C8B-B14F-4D97-AF65-F5344CB8AC3E}">
        <p14:creationId xmlns:p14="http://schemas.microsoft.com/office/powerpoint/2010/main" val="7928897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430082">
                                            <p:txEl>
                                              <p:pRg st="0" end="0"/>
                                            </p:txEl>
                                          </p:spTgt>
                                        </p:tgtEl>
                                        <p:attrNameLst>
                                          <p:attrName>style.visibility</p:attrName>
                                        </p:attrNameLst>
                                      </p:cBhvr>
                                      <p:to>
                                        <p:strVal val="visible"/>
                                      </p:to>
                                    </p:set>
                                    <p:animEffect transition="in" filter="box(out)">
                                      <p:cBhvr>
                                        <p:cTn id="7" dur="500"/>
                                        <p:tgtEl>
                                          <p:spTgt spid="430082">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2"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vert="horz" wrap="square" lIns="0" tIns="45720" rIns="91440" bIns="45720" numCol="1" anchor="ctr" anchorCtr="0" compatLnSpc="1">
            <a:prstTxWarp prst="textNoShape">
              <a:avLst/>
            </a:prstTxWarp>
          </a:bodyPr>
          <a:lstStyle/>
          <a:p>
            <a:pPr algn="l" eaLnBrk="1" hangingPunct="1"/>
            <a:r>
              <a:rPr lang="en-US" dirty="0">
                <a:cs typeface="Times New Roman" pitchFamily="18" charset="0"/>
              </a:rPr>
              <a:t>EXAMPLE – Answer </a:t>
            </a:r>
            <a:br>
              <a:rPr lang="en-US" dirty="0">
                <a:cs typeface="Times New Roman" pitchFamily="18" charset="0"/>
              </a:rPr>
            </a:br>
            <a:r>
              <a:rPr lang="en-US" dirty="0">
                <a:cs typeface="Times New Roman" pitchFamily="18" charset="0"/>
              </a:rPr>
              <a:t>ESTIMATING IRR</a:t>
            </a:r>
            <a:r>
              <a:rPr lang="en-US" sz="3300" dirty="0"/>
              <a:t> </a:t>
            </a:r>
          </a:p>
        </p:txBody>
      </p:sp>
      <p:graphicFrame>
        <p:nvGraphicFramePr>
          <p:cNvPr id="432380" name="Group 252"/>
          <p:cNvGraphicFramePr>
            <a:graphicFrameLocks noGrp="1"/>
          </p:cNvGraphicFramePr>
          <p:nvPr>
            <p:extLst>
              <p:ext uri="{D42A27DB-BD31-4B8C-83A1-F6EECF244321}">
                <p14:modId xmlns:p14="http://schemas.microsoft.com/office/powerpoint/2010/main" val="2020890315"/>
              </p:ext>
            </p:extLst>
          </p:nvPr>
        </p:nvGraphicFramePr>
        <p:xfrm>
          <a:off x="2640014" y="1916113"/>
          <a:ext cx="6480175" cy="4328160"/>
        </p:xfrm>
        <a:graphic>
          <a:graphicData uri="http://schemas.openxmlformats.org/drawingml/2006/table">
            <a:tbl>
              <a:tblPr/>
              <a:tblGrid>
                <a:gridCol w="3286125">
                  <a:extLst>
                    <a:ext uri="{9D8B030D-6E8A-4147-A177-3AD203B41FA5}">
                      <a16:colId xmlns:a16="http://schemas.microsoft.com/office/drawing/2014/main" val="20000"/>
                    </a:ext>
                  </a:extLst>
                </a:gridCol>
                <a:gridCol w="3194050">
                  <a:extLst>
                    <a:ext uri="{9D8B030D-6E8A-4147-A177-3AD203B41FA5}">
                      <a16:colId xmlns:a16="http://schemas.microsoft.com/office/drawing/2014/main" val="20001"/>
                    </a:ext>
                  </a:extLst>
                </a:gridCol>
              </a:tblGrid>
              <a:tr h="40957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FFFF"/>
                          </a:solidFill>
                          <a:effectLst/>
                          <a:latin typeface="Arial" charset="0"/>
                          <a:ea typeface="SimSun" pitchFamily="2" charset="-122"/>
                          <a:cs typeface="Arial" charset="0"/>
                        </a:rPr>
                        <a:t>Year</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FFFF"/>
                          </a:solidFill>
                          <a:effectLst/>
                          <a:latin typeface="Arial" charset="0"/>
                          <a:ea typeface="SimSun" pitchFamily="2" charset="-122"/>
                          <a:cs typeface="Arial" charset="0"/>
                        </a:rPr>
                        <a:t>Cash Inflows (</a:t>
                      </a:r>
                      <a:r>
                        <a:rPr kumimoji="0" lang="en-US" sz="2000" b="1" i="0" u="none" strike="noStrike" cap="none" normalizeH="0" baseline="0" dirty="0" err="1">
                          <a:ln>
                            <a:noFill/>
                          </a:ln>
                          <a:solidFill>
                            <a:srgbClr val="FFFFFF"/>
                          </a:solidFill>
                          <a:effectLst/>
                          <a:latin typeface="Arial" charset="0"/>
                          <a:ea typeface="SimSun" pitchFamily="2" charset="-122"/>
                          <a:cs typeface="Arial" charset="0"/>
                        </a:rPr>
                        <a:t>Rs</a:t>
                      </a:r>
                      <a:r>
                        <a:rPr kumimoji="0" lang="en-US" sz="2000" b="1" i="0" u="none" strike="noStrike" cap="none" normalizeH="0" baseline="0" dirty="0">
                          <a:ln>
                            <a:noFill/>
                          </a:ln>
                          <a:solidFill>
                            <a:srgbClr val="FFFFFF"/>
                          </a:solidFill>
                          <a:effectLst/>
                          <a:latin typeface="Arial" charset="0"/>
                          <a:ea typeface="SimSun" pitchFamily="2" charset="-122"/>
                          <a:cs typeface="Arial" charset="0"/>
                        </a:rPr>
                        <a:t>. in Crores)</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175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993366"/>
                          </a:solidFill>
                          <a:effectLst/>
                          <a:latin typeface="Arial" charset="0"/>
                          <a:ea typeface="SimSun" pitchFamily="2" charset="-122"/>
                          <a:cs typeface="Arial" charset="0"/>
                        </a:rPr>
                        <a:t>0</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993366"/>
                          </a:solidFill>
                          <a:effectLst/>
                          <a:latin typeface="Arial" charset="0"/>
                          <a:ea typeface="SimSun" pitchFamily="2" charset="-122"/>
                          <a:cs typeface="Arial" charset="0"/>
                        </a:rPr>
                        <a:t> </a:t>
                      </a:r>
                      <a:r>
                        <a:rPr kumimoji="0" lang="en-US" sz="2000" b="1" i="0" u="none" strike="noStrike" cap="none" normalizeH="0" baseline="0" dirty="0" err="1">
                          <a:ln>
                            <a:noFill/>
                          </a:ln>
                          <a:solidFill>
                            <a:srgbClr val="993366"/>
                          </a:solidFill>
                          <a:effectLst/>
                          <a:latin typeface="Arial" charset="0"/>
                          <a:ea typeface="SimSun" pitchFamily="2" charset="-122"/>
                          <a:cs typeface="Arial" charset="0"/>
                        </a:rPr>
                        <a:t>Rs</a:t>
                      </a:r>
                      <a:r>
                        <a:rPr kumimoji="0" lang="en-US" sz="2000" b="1" i="0" u="none" strike="noStrike" cap="none" normalizeH="0" baseline="0" dirty="0">
                          <a:ln>
                            <a:noFill/>
                          </a:ln>
                          <a:solidFill>
                            <a:srgbClr val="993366"/>
                          </a:solidFill>
                          <a:effectLst/>
                          <a:latin typeface="Arial" charset="0"/>
                          <a:ea typeface="SimSun" pitchFamily="2" charset="-122"/>
                          <a:cs typeface="Arial" charset="0"/>
                        </a:rPr>
                        <a:t>.      (1,500.00)</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175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333399"/>
                          </a:solidFill>
                          <a:effectLst/>
                          <a:latin typeface="Arial" charset="0"/>
                          <a:ea typeface="SimSun" pitchFamily="2" charset="-122"/>
                          <a:cs typeface="Arial" charset="0"/>
                        </a:rPr>
                        <a:t>1</a:t>
                      </a:r>
                      <a:endParaRPr kumimoji="0" lang="en-US" sz="3200" b="0" i="0" u="none" strike="noStrike" cap="none" normalizeH="0" baseline="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99"/>
                          </a:solidFill>
                          <a:effectLst/>
                          <a:latin typeface="Arial" charset="0"/>
                          <a:ea typeface="SimSun" pitchFamily="2" charset="-122"/>
                          <a:cs typeface="Arial" charset="0"/>
                        </a:rPr>
                        <a:t> </a:t>
                      </a:r>
                      <a:r>
                        <a:rPr kumimoji="0" lang="en-US" sz="2000" b="1" i="0" u="none" strike="noStrike" cap="none" normalizeH="0" baseline="0" dirty="0" err="1">
                          <a:ln>
                            <a:noFill/>
                          </a:ln>
                          <a:solidFill>
                            <a:srgbClr val="333399"/>
                          </a:solidFill>
                          <a:effectLst/>
                          <a:latin typeface="Arial" charset="0"/>
                          <a:ea typeface="SimSun" pitchFamily="2" charset="-122"/>
                          <a:cs typeface="Arial" charset="0"/>
                        </a:rPr>
                        <a:t>Rs</a:t>
                      </a:r>
                      <a:r>
                        <a:rPr kumimoji="0" lang="en-US" sz="2000" b="1" i="0" u="none" strike="noStrike" cap="none" normalizeH="0" baseline="0" dirty="0">
                          <a:ln>
                            <a:noFill/>
                          </a:ln>
                          <a:solidFill>
                            <a:srgbClr val="333399"/>
                          </a:solidFill>
                          <a:effectLst/>
                          <a:latin typeface="Arial" charset="0"/>
                          <a:ea typeface="SimSun" pitchFamily="2" charset="-122"/>
                          <a:cs typeface="Arial" charset="0"/>
                        </a:rPr>
                        <a:t>.           225.00 </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2"/>
                  </a:ext>
                </a:extLst>
              </a:tr>
              <a:tr h="3175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993366"/>
                          </a:solidFill>
                          <a:effectLst/>
                          <a:latin typeface="Arial" charset="0"/>
                          <a:ea typeface="SimSun" pitchFamily="2" charset="-122"/>
                          <a:cs typeface="Arial" charset="0"/>
                        </a:rPr>
                        <a:t>2</a:t>
                      </a:r>
                      <a:endParaRPr kumimoji="0" lang="en-US" sz="3200" b="0" i="0" u="none" strike="noStrike" cap="none" normalizeH="0" baseline="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993366"/>
                          </a:solidFill>
                          <a:effectLst/>
                          <a:latin typeface="Arial" charset="0"/>
                          <a:ea typeface="SimSun" pitchFamily="2" charset="-122"/>
                          <a:cs typeface="Arial" charset="0"/>
                        </a:rPr>
                        <a:t> </a:t>
                      </a:r>
                      <a:r>
                        <a:rPr kumimoji="0" lang="en-US" sz="2000" b="1" i="0" u="none" strike="noStrike" cap="none" normalizeH="0" baseline="0" dirty="0" err="1">
                          <a:ln>
                            <a:noFill/>
                          </a:ln>
                          <a:solidFill>
                            <a:srgbClr val="993366"/>
                          </a:solidFill>
                          <a:effectLst/>
                          <a:latin typeface="Arial" charset="0"/>
                          <a:ea typeface="SimSun" pitchFamily="2" charset="-122"/>
                          <a:cs typeface="Arial" charset="0"/>
                        </a:rPr>
                        <a:t>Rs</a:t>
                      </a:r>
                      <a:r>
                        <a:rPr kumimoji="0" lang="en-US" sz="2000" b="1" i="0" u="none" strike="noStrike" cap="none" normalizeH="0" baseline="0" dirty="0">
                          <a:ln>
                            <a:noFill/>
                          </a:ln>
                          <a:solidFill>
                            <a:srgbClr val="993366"/>
                          </a:solidFill>
                          <a:effectLst/>
                          <a:latin typeface="Arial" charset="0"/>
                          <a:ea typeface="SimSun" pitchFamily="2" charset="-122"/>
                          <a:cs typeface="Arial" charset="0"/>
                        </a:rPr>
                        <a:t>.           250.00 </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3175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333399"/>
                          </a:solidFill>
                          <a:effectLst/>
                          <a:latin typeface="Arial" charset="0"/>
                          <a:ea typeface="SimSun" pitchFamily="2" charset="-122"/>
                          <a:cs typeface="Arial" charset="0"/>
                        </a:rPr>
                        <a:t>3</a:t>
                      </a:r>
                      <a:endParaRPr kumimoji="0" lang="en-US" sz="3200" b="0" i="0" u="none" strike="noStrike" cap="none" normalizeH="0" baseline="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99"/>
                          </a:solidFill>
                          <a:effectLst/>
                          <a:latin typeface="Arial" charset="0"/>
                          <a:ea typeface="SimSun" pitchFamily="2" charset="-122"/>
                          <a:cs typeface="Arial" charset="0"/>
                        </a:rPr>
                        <a:t> </a:t>
                      </a:r>
                      <a:r>
                        <a:rPr kumimoji="0" lang="en-US" sz="2000" b="1" i="0" u="none" strike="noStrike" cap="none" normalizeH="0" baseline="0" dirty="0" err="1">
                          <a:ln>
                            <a:noFill/>
                          </a:ln>
                          <a:solidFill>
                            <a:srgbClr val="333399"/>
                          </a:solidFill>
                          <a:effectLst/>
                          <a:latin typeface="Arial" charset="0"/>
                          <a:ea typeface="SimSun" pitchFamily="2" charset="-122"/>
                          <a:cs typeface="Arial" charset="0"/>
                        </a:rPr>
                        <a:t>Rs</a:t>
                      </a:r>
                      <a:r>
                        <a:rPr kumimoji="0" lang="en-US" sz="2000" b="1" i="0" u="none" strike="noStrike" cap="none" normalizeH="0" baseline="0" dirty="0">
                          <a:ln>
                            <a:noFill/>
                          </a:ln>
                          <a:solidFill>
                            <a:srgbClr val="333399"/>
                          </a:solidFill>
                          <a:effectLst/>
                          <a:latin typeface="Arial" charset="0"/>
                          <a:ea typeface="SimSun" pitchFamily="2" charset="-122"/>
                          <a:cs typeface="Arial" charset="0"/>
                        </a:rPr>
                        <a:t>.           350.00 </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4"/>
                  </a:ext>
                </a:extLst>
              </a:tr>
              <a:tr h="3175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993366"/>
                          </a:solidFill>
                          <a:effectLst/>
                          <a:latin typeface="Arial" charset="0"/>
                          <a:ea typeface="SimSun" pitchFamily="2" charset="-122"/>
                          <a:cs typeface="Arial" charset="0"/>
                        </a:rPr>
                        <a:t>4</a:t>
                      </a:r>
                      <a:endParaRPr kumimoji="0" lang="en-US" sz="3200" b="0" i="0" u="none" strike="noStrike" cap="none" normalizeH="0" baseline="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993366"/>
                          </a:solidFill>
                          <a:effectLst/>
                          <a:latin typeface="Arial" charset="0"/>
                          <a:ea typeface="SimSun" pitchFamily="2" charset="-122"/>
                          <a:cs typeface="Arial" charset="0"/>
                        </a:rPr>
                        <a:t> </a:t>
                      </a:r>
                      <a:r>
                        <a:rPr kumimoji="0" lang="en-US" sz="2000" b="1" i="0" u="none" strike="noStrike" cap="none" normalizeH="0" baseline="0" dirty="0" err="1">
                          <a:ln>
                            <a:noFill/>
                          </a:ln>
                          <a:solidFill>
                            <a:srgbClr val="993366"/>
                          </a:solidFill>
                          <a:effectLst/>
                          <a:latin typeface="Arial" charset="0"/>
                          <a:ea typeface="SimSun" pitchFamily="2" charset="-122"/>
                          <a:cs typeface="Arial" charset="0"/>
                        </a:rPr>
                        <a:t>Rs</a:t>
                      </a:r>
                      <a:r>
                        <a:rPr kumimoji="0" lang="en-US" sz="2000" b="1" i="0" u="none" strike="noStrike" cap="none" normalizeH="0" baseline="0" dirty="0">
                          <a:ln>
                            <a:noFill/>
                          </a:ln>
                          <a:solidFill>
                            <a:srgbClr val="993366"/>
                          </a:solidFill>
                          <a:effectLst/>
                          <a:latin typeface="Arial" charset="0"/>
                          <a:ea typeface="SimSun" pitchFamily="2" charset="-122"/>
                          <a:cs typeface="Arial" charset="0"/>
                        </a:rPr>
                        <a:t>.           500.00 </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3175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333399"/>
                          </a:solidFill>
                          <a:effectLst/>
                          <a:latin typeface="Arial" charset="0"/>
                          <a:ea typeface="SimSun" pitchFamily="2" charset="-122"/>
                          <a:cs typeface="Arial" charset="0"/>
                        </a:rPr>
                        <a:t>5</a:t>
                      </a:r>
                      <a:endParaRPr kumimoji="0" lang="en-US" sz="3200" b="0" i="0" u="none" strike="noStrike" cap="none" normalizeH="0" baseline="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99"/>
                          </a:solidFill>
                          <a:effectLst/>
                          <a:latin typeface="Arial" charset="0"/>
                          <a:ea typeface="SimSun" pitchFamily="2" charset="-122"/>
                          <a:cs typeface="Arial" charset="0"/>
                        </a:rPr>
                        <a:t> </a:t>
                      </a:r>
                      <a:r>
                        <a:rPr kumimoji="0" lang="en-US" sz="2000" b="1" i="0" u="none" strike="noStrike" cap="none" normalizeH="0" baseline="0" dirty="0" err="1">
                          <a:ln>
                            <a:noFill/>
                          </a:ln>
                          <a:solidFill>
                            <a:srgbClr val="333399"/>
                          </a:solidFill>
                          <a:effectLst/>
                          <a:latin typeface="Arial" charset="0"/>
                          <a:ea typeface="SimSun" pitchFamily="2" charset="-122"/>
                          <a:cs typeface="Arial" charset="0"/>
                        </a:rPr>
                        <a:t>Rs</a:t>
                      </a:r>
                      <a:r>
                        <a:rPr kumimoji="0" lang="en-US" sz="2000" b="1" i="0" u="none" strike="noStrike" cap="none" normalizeH="0" baseline="0" dirty="0">
                          <a:ln>
                            <a:noFill/>
                          </a:ln>
                          <a:solidFill>
                            <a:srgbClr val="333399"/>
                          </a:solidFill>
                          <a:effectLst/>
                          <a:latin typeface="Arial" charset="0"/>
                          <a:ea typeface="SimSun" pitchFamily="2" charset="-122"/>
                          <a:cs typeface="Arial" charset="0"/>
                        </a:rPr>
                        <a:t>.           680.00 </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6"/>
                  </a:ext>
                </a:extLst>
              </a:tr>
              <a:tr h="3175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993366"/>
                          </a:solidFill>
                          <a:effectLst/>
                          <a:latin typeface="Arial" charset="0"/>
                          <a:ea typeface="SimSun" pitchFamily="2" charset="-122"/>
                          <a:cs typeface="Arial" charset="0"/>
                        </a:rPr>
                        <a:t>6</a:t>
                      </a:r>
                      <a:endParaRPr kumimoji="0" lang="en-US" sz="3200" b="0" i="0" u="none" strike="noStrike" cap="none" normalizeH="0" baseline="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993366"/>
                          </a:solidFill>
                          <a:effectLst/>
                          <a:latin typeface="Arial" charset="0"/>
                          <a:ea typeface="SimSun" pitchFamily="2" charset="-122"/>
                          <a:cs typeface="Arial" charset="0"/>
                        </a:rPr>
                        <a:t> </a:t>
                      </a:r>
                      <a:r>
                        <a:rPr kumimoji="0" lang="en-US" sz="2000" b="1" i="0" u="none" strike="noStrike" cap="none" normalizeH="0" baseline="0" dirty="0" err="1">
                          <a:ln>
                            <a:noFill/>
                          </a:ln>
                          <a:solidFill>
                            <a:srgbClr val="993366"/>
                          </a:solidFill>
                          <a:effectLst/>
                          <a:latin typeface="Arial" charset="0"/>
                          <a:ea typeface="SimSun" pitchFamily="2" charset="-122"/>
                          <a:cs typeface="Arial" charset="0"/>
                        </a:rPr>
                        <a:t>Rs</a:t>
                      </a:r>
                      <a:r>
                        <a:rPr kumimoji="0" lang="en-US" sz="2000" b="1" i="0" u="none" strike="noStrike" cap="none" normalizeH="0" baseline="0" dirty="0">
                          <a:ln>
                            <a:noFill/>
                          </a:ln>
                          <a:solidFill>
                            <a:srgbClr val="993366"/>
                          </a:solidFill>
                          <a:effectLst/>
                          <a:latin typeface="Arial" charset="0"/>
                          <a:ea typeface="SimSun" pitchFamily="2" charset="-122"/>
                          <a:cs typeface="Arial" charset="0"/>
                        </a:rPr>
                        <a:t>.           525.00 </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3175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333399"/>
                          </a:solidFill>
                          <a:effectLst/>
                          <a:latin typeface="Arial" charset="0"/>
                          <a:ea typeface="SimSun" pitchFamily="2" charset="-122"/>
                          <a:cs typeface="Arial" charset="0"/>
                        </a:rPr>
                        <a:t>7</a:t>
                      </a:r>
                      <a:endParaRPr kumimoji="0" lang="en-US" sz="3200" b="0" i="0" u="none" strike="noStrike" cap="none" normalizeH="0" baseline="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99"/>
                          </a:solidFill>
                          <a:effectLst/>
                          <a:latin typeface="Arial" charset="0"/>
                          <a:ea typeface="SimSun" pitchFamily="2" charset="-122"/>
                          <a:cs typeface="Arial" charset="0"/>
                        </a:rPr>
                        <a:t> </a:t>
                      </a:r>
                      <a:r>
                        <a:rPr kumimoji="0" lang="en-US" sz="2000" b="1" i="0" u="none" strike="noStrike" cap="none" normalizeH="0" baseline="0" dirty="0" err="1">
                          <a:ln>
                            <a:noFill/>
                          </a:ln>
                          <a:solidFill>
                            <a:srgbClr val="333399"/>
                          </a:solidFill>
                          <a:effectLst/>
                          <a:latin typeface="Arial" charset="0"/>
                          <a:ea typeface="SimSun" pitchFamily="2" charset="-122"/>
                          <a:cs typeface="Arial" charset="0"/>
                        </a:rPr>
                        <a:t>Rs</a:t>
                      </a:r>
                      <a:r>
                        <a:rPr kumimoji="0" lang="en-US" sz="2000" b="1" i="0" u="none" strike="noStrike" cap="none" normalizeH="0" baseline="0" dirty="0">
                          <a:ln>
                            <a:noFill/>
                          </a:ln>
                          <a:solidFill>
                            <a:srgbClr val="333399"/>
                          </a:solidFill>
                          <a:effectLst/>
                          <a:latin typeface="Arial" charset="0"/>
                          <a:ea typeface="SimSun" pitchFamily="2" charset="-122"/>
                          <a:cs typeface="Arial" charset="0"/>
                        </a:rPr>
                        <a:t>.           375.00 </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8"/>
                  </a:ext>
                </a:extLst>
              </a:tr>
              <a:tr h="317500">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FFFF"/>
                          </a:solidFill>
                          <a:effectLst/>
                          <a:latin typeface="Arial" charset="0"/>
                          <a:ea typeface="SimSun" pitchFamily="2" charset="-122"/>
                          <a:cs typeface="Arial" charset="0"/>
                        </a:rPr>
                        <a:t>IRR</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FFFFFF"/>
                          </a:solidFill>
                          <a:effectLst/>
                          <a:latin typeface="Arial" charset="0"/>
                          <a:ea typeface="SimSun" pitchFamily="2" charset="-122"/>
                          <a:cs typeface="Arial" charset="0"/>
                        </a:rPr>
                        <a:t>17.00%</a:t>
                      </a:r>
                      <a:endParaRPr kumimoji="0" lang="en-US" sz="3200" b="0" i="0" u="none" strike="noStrike" cap="none" normalizeH="0" baseline="0" dirty="0">
                        <a:ln>
                          <a:noFill/>
                        </a:ln>
                        <a:solidFill>
                          <a:schemeClr val="tx1"/>
                        </a:solidFill>
                        <a:effectLst/>
                        <a:latin typeface="Arial" charset="0"/>
                        <a:ea typeface="SimSun"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1460557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432130">
                                            <p:txEl>
                                              <p:pRg st="0" end="0"/>
                                            </p:txEl>
                                          </p:spTgt>
                                        </p:tgtEl>
                                        <p:attrNameLst>
                                          <p:attrName>style.visibility</p:attrName>
                                        </p:attrNameLst>
                                      </p:cBhvr>
                                      <p:to>
                                        <p:strVal val="visible"/>
                                      </p:to>
                                    </p:set>
                                    <p:animEffect transition="in" filter="box(out)">
                                      <p:cBhvr>
                                        <p:cTn id="7" dur="500"/>
                                        <p:tgtEl>
                                          <p:spTgt spid="432130">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0"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sz="3600" dirty="0" err="1"/>
              <a:t>NPV</a:t>
            </a:r>
            <a:r>
              <a:rPr lang="en-US" altLang="ko-KR" sz="3600" dirty="0"/>
              <a:t>   Vs. IRR</a:t>
            </a:r>
            <a:endParaRPr lang="ko-KR" altLang="en-US" sz="3600" dirty="0"/>
          </a:p>
        </p:txBody>
      </p:sp>
      <p:sp>
        <p:nvSpPr>
          <p:cNvPr id="4" name="Content Placeholder 3"/>
          <p:cNvSpPr>
            <a:spLocks noGrp="1"/>
          </p:cNvSpPr>
          <p:nvPr>
            <p:ph sz="half" idx="1"/>
          </p:nvPr>
        </p:nvSpPr>
        <p:spPr>
          <a:xfrm>
            <a:off x="1752600" y="1219200"/>
            <a:ext cx="4191000" cy="5257800"/>
          </a:xfrm>
          <a:ln>
            <a:solidFill>
              <a:schemeClr val="tx1"/>
            </a:solidFill>
          </a:ln>
        </p:spPr>
        <p:txBody>
          <a:bodyPr/>
          <a:lstStyle/>
          <a:p>
            <a:pPr marL="0" indent="0">
              <a:buNone/>
            </a:pPr>
            <a:r>
              <a:rPr lang="en-US" altLang="ko-KR" sz="2000" b="1" u="sng" dirty="0" err="1"/>
              <a:t>NPV</a:t>
            </a:r>
            <a:r>
              <a:rPr lang="en-US" altLang="ko-KR" sz="2000" b="1" u="sng" dirty="0"/>
              <a:t>:</a:t>
            </a:r>
          </a:p>
          <a:p>
            <a:r>
              <a:rPr lang="en-US" altLang="ko-KR" sz="1600" dirty="0" err="1"/>
              <a:t>NPV</a:t>
            </a:r>
            <a:r>
              <a:rPr lang="en-US" altLang="ko-KR" sz="1600" dirty="0"/>
              <a:t> is unique.</a:t>
            </a:r>
          </a:p>
          <a:p>
            <a:endParaRPr lang="en-US" altLang="ko-KR" sz="1600" dirty="0"/>
          </a:p>
          <a:p>
            <a:r>
              <a:rPr lang="en-US" altLang="ko-KR" sz="1600" dirty="0" err="1"/>
              <a:t>NPV</a:t>
            </a:r>
            <a:r>
              <a:rPr lang="en-US" altLang="ko-KR" sz="1600" dirty="0"/>
              <a:t> can be calculated by taking different discount rates for different time periods.</a:t>
            </a:r>
          </a:p>
          <a:p>
            <a:endParaRPr lang="en-US" altLang="ko-KR" sz="1600" dirty="0"/>
          </a:p>
          <a:p>
            <a:r>
              <a:rPr lang="en-US" altLang="ko-KR" sz="1600" dirty="0" err="1"/>
              <a:t>NPV</a:t>
            </a:r>
            <a:r>
              <a:rPr lang="en-US" altLang="ko-KR" sz="1600" dirty="0"/>
              <a:t> can be used to compare projects with different sizes.</a:t>
            </a:r>
          </a:p>
          <a:p>
            <a:endParaRPr lang="en-US" altLang="ko-KR" sz="1600" dirty="0"/>
          </a:p>
          <a:p>
            <a:r>
              <a:rPr lang="en-US" altLang="ko-KR" sz="1600" dirty="0" err="1"/>
              <a:t>NPV</a:t>
            </a:r>
            <a:r>
              <a:rPr lang="en-US" altLang="ko-KR" sz="1600" dirty="0"/>
              <a:t> is additive.</a:t>
            </a:r>
            <a:endParaRPr lang="ko-KR" altLang="en-US" sz="1600" dirty="0"/>
          </a:p>
        </p:txBody>
      </p:sp>
      <p:sp>
        <p:nvSpPr>
          <p:cNvPr id="5" name="Content Placeholder 4"/>
          <p:cNvSpPr>
            <a:spLocks noGrp="1"/>
          </p:cNvSpPr>
          <p:nvPr>
            <p:ph sz="half" idx="2"/>
          </p:nvPr>
        </p:nvSpPr>
        <p:spPr>
          <a:xfrm>
            <a:off x="6248400" y="1219200"/>
            <a:ext cx="4191000" cy="5257800"/>
          </a:xfrm>
          <a:ln>
            <a:solidFill>
              <a:schemeClr val="tx1"/>
            </a:solidFill>
          </a:ln>
        </p:spPr>
        <p:txBody>
          <a:bodyPr/>
          <a:lstStyle/>
          <a:p>
            <a:pPr marL="0" indent="0">
              <a:buNone/>
            </a:pPr>
            <a:r>
              <a:rPr lang="en-US" altLang="ko-KR" sz="2000" b="1" u="sng" dirty="0"/>
              <a:t>IRR:</a:t>
            </a:r>
          </a:p>
          <a:p>
            <a:pPr>
              <a:spcBef>
                <a:spcPts val="1200"/>
              </a:spcBef>
              <a:spcAft>
                <a:spcPts val="600"/>
              </a:spcAft>
            </a:pPr>
            <a:r>
              <a:rPr lang="en-US" altLang="ko-KR" sz="1400" dirty="0"/>
              <a:t>IRR is easy to understand.</a:t>
            </a:r>
          </a:p>
          <a:p>
            <a:pPr>
              <a:spcBef>
                <a:spcPts val="1200"/>
              </a:spcBef>
              <a:spcAft>
                <a:spcPts val="600"/>
              </a:spcAft>
            </a:pPr>
            <a:r>
              <a:rPr lang="en-IN" sz="1400" dirty="0"/>
              <a:t>If more than one cash outflows are occurring between future cash inflows, there can be multiple IRR, the interpretation of which is difficult.</a:t>
            </a:r>
          </a:p>
          <a:p>
            <a:pPr>
              <a:spcBef>
                <a:spcPts val="1200"/>
              </a:spcBef>
              <a:spcAft>
                <a:spcPts val="600"/>
              </a:spcAft>
            </a:pPr>
            <a:endParaRPr lang="en-IN" sz="1400" dirty="0"/>
          </a:p>
          <a:p>
            <a:pPr>
              <a:spcBef>
                <a:spcPts val="1200"/>
              </a:spcBef>
              <a:spcAft>
                <a:spcPts val="600"/>
              </a:spcAft>
            </a:pPr>
            <a:endParaRPr lang="en-IN" sz="1400" dirty="0"/>
          </a:p>
          <a:p>
            <a:pPr>
              <a:spcBef>
                <a:spcPts val="1200"/>
              </a:spcBef>
              <a:spcAft>
                <a:spcPts val="600"/>
              </a:spcAft>
            </a:pPr>
            <a:endParaRPr lang="en-IN" sz="1400" dirty="0"/>
          </a:p>
          <a:p>
            <a:pPr>
              <a:spcBef>
                <a:spcPts val="1200"/>
              </a:spcBef>
              <a:spcAft>
                <a:spcPts val="600"/>
              </a:spcAft>
            </a:pPr>
            <a:endParaRPr lang="en-IN" sz="1400" dirty="0"/>
          </a:p>
          <a:p>
            <a:pPr>
              <a:spcBef>
                <a:spcPts val="1200"/>
              </a:spcBef>
              <a:spcAft>
                <a:spcPts val="600"/>
              </a:spcAft>
            </a:pPr>
            <a:r>
              <a:rPr lang="en-IN" sz="1400" dirty="0"/>
              <a:t>IRR is based on the assumption that all future cash inflows are reinvested at IRR does not seem a realistic assumption.</a:t>
            </a:r>
          </a:p>
          <a:p>
            <a:pPr>
              <a:spcBef>
                <a:spcPts val="1200"/>
              </a:spcBef>
              <a:spcAft>
                <a:spcPts val="600"/>
              </a:spcAft>
            </a:pPr>
            <a:r>
              <a:rPr lang="en-IN" sz="1400" dirty="0"/>
              <a:t>IRR is not additive.</a:t>
            </a:r>
          </a:p>
          <a:p>
            <a:endParaRPr lang="ko-KR" altLang="en-US" sz="1600" dirty="0"/>
          </a:p>
        </p:txBody>
      </p:sp>
      <p:graphicFrame>
        <p:nvGraphicFramePr>
          <p:cNvPr id="6" name="Object 172"/>
          <p:cNvGraphicFramePr>
            <a:graphicFrameLocks noChangeAspect="1"/>
          </p:cNvGraphicFramePr>
          <p:nvPr>
            <p:extLst>
              <p:ext uri="{D42A27DB-BD31-4B8C-83A1-F6EECF244321}">
                <p14:modId xmlns:p14="http://schemas.microsoft.com/office/powerpoint/2010/main" val="4235401443"/>
              </p:ext>
            </p:extLst>
          </p:nvPr>
        </p:nvGraphicFramePr>
        <p:xfrm>
          <a:off x="6553200" y="3048000"/>
          <a:ext cx="3581400" cy="1981200"/>
        </p:xfrm>
        <a:graphic>
          <a:graphicData uri="http://schemas.openxmlformats.org/presentationml/2006/ole">
            <mc:AlternateContent xmlns:mc="http://schemas.openxmlformats.org/markup-compatibility/2006">
              <mc:Choice xmlns:v="urn:schemas-microsoft-com:vml" Requires="v">
                <p:oleObj name="Worksheet" r:id="rId2" imgW="11782313" imgH="6248486" progId="Excel.Sheet.8">
                  <p:embed/>
                </p:oleObj>
              </mc:Choice>
              <mc:Fallback>
                <p:oleObj name="Worksheet" r:id="rId2" imgW="11782313" imgH="6248486" progId="Excel.Sheet.8">
                  <p:embed/>
                  <p:pic>
                    <p:nvPicPr>
                      <p:cNvPr id="28675" name="Object 172"/>
                      <p:cNvPicPr>
                        <a:picLocks noChangeAspect="1" noChangeArrowheads="1"/>
                      </p:cNvPicPr>
                      <p:nvPr/>
                    </p:nvPicPr>
                    <p:blipFill>
                      <a:blip r:embed="rId3"/>
                      <a:srcRect/>
                      <a:stretch>
                        <a:fillRect/>
                      </a:stretch>
                    </p:blipFill>
                    <p:spPr bwMode="auto">
                      <a:xfrm>
                        <a:off x="6553200" y="3048000"/>
                        <a:ext cx="3581400" cy="1981200"/>
                      </a:xfrm>
                      <a:prstGeom prst="rect">
                        <a:avLst/>
                      </a:prstGeom>
                      <a:noFill/>
                      <a:ln>
                        <a:noFill/>
                      </a:ln>
                      <a:effectLst/>
                    </p:spPr>
                  </p:pic>
                </p:oleObj>
              </mc:Fallback>
            </mc:AlternateContent>
          </a:graphicData>
        </a:graphic>
      </p:graphicFrame>
      <p:sp>
        <p:nvSpPr>
          <p:cNvPr id="7" name="Oval 6"/>
          <p:cNvSpPr/>
          <p:nvPr/>
        </p:nvSpPr>
        <p:spPr>
          <a:xfrm>
            <a:off x="2590800" y="5257800"/>
            <a:ext cx="3048000" cy="1143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i="1" dirty="0" err="1">
                <a:ln w="0"/>
                <a:solidFill>
                  <a:schemeClr val="tx1"/>
                </a:solidFill>
                <a:effectLst>
                  <a:outerShdw blurRad="38100" dist="19050" dir="2700000" algn="tl" rotWithShape="0">
                    <a:schemeClr val="dk1">
                      <a:alpha val="40000"/>
                    </a:schemeClr>
                  </a:outerShdw>
                </a:effectLst>
              </a:rPr>
              <a:t>NPV</a:t>
            </a:r>
            <a:r>
              <a:rPr lang="en-US" altLang="ko-KR" sz="2000" i="1" dirty="0">
                <a:ln w="0"/>
                <a:solidFill>
                  <a:schemeClr val="tx1"/>
                </a:solidFill>
                <a:effectLst>
                  <a:outerShdw blurRad="38100" dist="19050" dir="2700000" algn="tl" rotWithShape="0">
                    <a:schemeClr val="dk1">
                      <a:alpha val="40000"/>
                    </a:schemeClr>
                  </a:outerShdw>
                </a:effectLst>
              </a:rPr>
              <a:t> is a better choice over IRR.</a:t>
            </a:r>
            <a:endParaRPr lang="ko-KR" altLang="en-US" sz="2000" i="1"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79404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0"/>
                                        <p:tgtEl>
                                          <p:spTgt spid="7"/>
                                        </p:tgtEl>
                                      </p:cBhvr>
                                    </p:animEffect>
                                    <p:anim calcmode="lin" valueType="num">
                                      <p:cBhvr>
                                        <p:cTn id="8" dur="4000" fill="hold"/>
                                        <p:tgtEl>
                                          <p:spTgt spid="7"/>
                                        </p:tgtEl>
                                        <p:attrNameLst>
                                          <p:attrName>ppt_w</p:attrName>
                                        </p:attrNameLst>
                                      </p:cBhvr>
                                      <p:tavLst>
                                        <p:tav tm="0" fmla="#ppt_w*sin(2.5*pi*$)">
                                          <p:val>
                                            <p:fltVal val="0"/>
                                          </p:val>
                                        </p:tav>
                                        <p:tav tm="100000">
                                          <p:val>
                                            <p:fltVal val="1"/>
                                          </p:val>
                                        </p:tav>
                                      </p:tavLst>
                                    </p:anim>
                                    <p:anim calcmode="lin" valueType="num">
                                      <p:cBhvr>
                                        <p:cTn id="9" dur="4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4"/>
          <p:cNvSpPr>
            <a:spLocks noGrp="1" noChangeArrowheads="1"/>
          </p:cNvSpPr>
          <p:nvPr>
            <p:ph type="ctrTitle"/>
          </p:nvPr>
        </p:nvSpPr>
        <p:spPr/>
        <p:txBody>
          <a:bodyPr/>
          <a:lstStyle/>
          <a:p>
            <a:pPr eaLnBrk="1" hangingPunct="1"/>
            <a:r>
              <a:rPr lang="en-US" dirty="0"/>
              <a:t>Now, let’s move to a case…</a:t>
            </a:r>
          </a:p>
        </p:txBody>
      </p:sp>
      <p:sp>
        <p:nvSpPr>
          <p:cNvPr id="130053" name="Rectangle 5"/>
          <p:cNvSpPr>
            <a:spLocks noGrp="1" noChangeArrowheads="1"/>
          </p:cNvSpPr>
          <p:nvPr>
            <p:ph type="subTitle" idx="1"/>
          </p:nvPr>
        </p:nvSpPr>
        <p:spPr>
          <a:xfrm>
            <a:off x="3871664" y="5334000"/>
            <a:ext cx="6400800" cy="1143000"/>
          </a:xfrm>
        </p:spPr>
        <p:txBody>
          <a:bodyPr/>
          <a:lstStyle/>
          <a:p>
            <a:pPr eaLnBrk="1" hangingPunct="1">
              <a:defRPr/>
            </a:pPr>
            <a:r>
              <a:rPr lang="en-US" dirty="0">
                <a:solidFill>
                  <a:srgbClr val="000099"/>
                </a:solidFill>
                <a:effectLst>
                  <a:outerShdw blurRad="38100" dist="38100" dir="2700000" algn="tl">
                    <a:srgbClr val="C0C0C0"/>
                  </a:outerShdw>
                </a:effectLst>
                <a:latin typeface="Bookman Old Style" pitchFamily="18" charset="0"/>
              </a:rPr>
              <a:t>…Where we are taking capital budgeting decisions under FUND CONSTRAINT!!!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050720" y="6099120"/>
              <a:ext cx="5673600" cy="201600"/>
            </p14:xfrm>
          </p:contentPart>
        </mc:Choice>
        <mc:Fallback xmlns="">
          <p:pic>
            <p:nvPicPr>
              <p:cNvPr id="2" name="Ink 1"/>
              <p:cNvPicPr/>
              <p:nvPr/>
            </p:nvPicPr>
            <p:blipFill>
              <a:blip r:embed="rId4"/>
              <a:stretch>
                <a:fillRect/>
              </a:stretch>
            </p:blipFill>
            <p:spPr>
              <a:xfrm>
                <a:off x="4044600" y="6091200"/>
                <a:ext cx="5685480" cy="218160"/>
              </a:xfrm>
              <a:prstGeom prst="rect">
                <a:avLst/>
              </a:prstGeom>
            </p:spPr>
          </p:pic>
        </mc:Fallback>
      </mc:AlternateContent>
    </p:spTree>
    <p:extLst>
      <p:ext uri="{BB962C8B-B14F-4D97-AF65-F5344CB8AC3E}">
        <p14:creationId xmlns:p14="http://schemas.microsoft.com/office/powerpoint/2010/main" val="23280220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1524000" y="116632"/>
            <a:ext cx="7315200" cy="797768"/>
          </a:xfrm>
        </p:spPr>
        <p:txBody>
          <a:bodyPr/>
          <a:lstStyle/>
          <a:p>
            <a:pPr eaLnBrk="1" hangingPunct="1"/>
            <a:r>
              <a:rPr lang="en-US" sz="2400" dirty="0"/>
              <a:t>Suggest which projects should be selected if there is a budget of </a:t>
            </a:r>
            <a:r>
              <a:rPr lang="en-US" sz="2400" dirty="0" err="1"/>
              <a:t>Rs</a:t>
            </a:r>
            <a:r>
              <a:rPr lang="en-US" sz="2400" dirty="0"/>
              <a:t>. 100 crores.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45784679"/>
              </p:ext>
            </p:extLst>
          </p:nvPr>
        </p:nvGraphicFramePr>
        <p:xfrm>
          <a:off x="2514601" y="1447799"/>
          <a:ext cx="7086601" cy="3816352"/>
        </p:xfrm>
        <a:graphic>
          <a:graphicData uri="http://schemas.openxmlformats.org/drawingml/2006/table">
            <a:tbl>
              <a:tblPr/>
              <a:tblGrid>
                <a:gridCol w="1900564">
                  <a:extLst>
                    <a:ext uri="{9D8B030D-6E8A-4147-A177-3AD203B41FA5}">
                      <a16:colId xmlns:a16="http://schemas.microsoft.com/office/drawing/2014/main" val="2800047555"/>
                    </a:ext>
                  </a:extLst>
                </a:gridCol>
                <a:gridCol w="1841632">
                  <a:extLst>
                    <a:ext uri="{9D8B030D-6E8A-4147-A177-3AD203B41FA5}">
                      <a16:colId xmlns:a16="http://schemas.microsoft.com/office/drawing/2014/main" val="1765387226"/>
                    </a:ext>
                  </a:extLst>
                </a:gridCol>
                <a:gridCol w="1104980">
                  <a:extLst>
                    <a:ext uri="{9D8B030D-6E8A-4147-A177-3AD203B41FA5}">
                      <a16:colId xmlns:a16="http://schemas.microsoft.com/office/drawing/2014/main" val="1653159533"/>
                    </a:ext>
                  </a:extLst>
                </a:gridCol>
                <a:gridCol w="2239425">
                  <a:extLst>
                    <a:ext uri="{9D8B030D-6E8A-4147-A177-3AD203B41FA5}">
                      <a16:colId xmlns:a16="http://schemas.microsoft.com/office/drawing/2014/main" val="2429457979"/>
                    </a:ext>
                  </a:extLst>
                </a:gridCol>
              </a:tblGrid>
              <a:tr h="548528">
                <a:tc gridSpan="4">
                  <a:txBody>
                    <a:bodyPr/>
                    <a:lstStyle/>
                    <a:p>
                      <a:pPr algn="ctr" fontAlgn="ctr"/>
                      <a:r>
                        <a:rPr lang="en-US" sz="1400" b="1" i="0" u="none" strike="noStrike">
                          <a:solidFill>
                            <a:srgbClr val="FFFFFF"/>
                          </a:solidFill>
                          <a:effectLst/>
                          <a:latin typeface="Consolas" panose="020B0609020204030204" pitchFamily="49" charset="0"/>
                        </a:rPr>
                        <a:t>RANK THE FOLLOWING PROJECTS ASSUMING THAT WE HAVE A CAPITAL BUDGET OF Rs. 100 CRORES</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000000"/>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107742734"/>
                  </a:ext>
                </a:extLst>
              </a:tr>
              <a:tr h="466832">
                <a:tc>
                  <a:txBody>
                    <a:bodyPr/>
                    <a:lstStyle/>
                    <a:p>
                      <a:pPr algn="ctr" fontAlgn="ctr"/>
                      <a:r>
                        <a:rPr lang="en-US" sz="1200" b="1" i="0" u="none" strike="noStrike">
                          <a:solidFill>
                            <a:srgbClr val="000000"/>
                          </a:solidFill>
                          <a:effectLst/>
                          <a:latin typeface="Consolas" panose="020B0609020204030204" pitchFamily="49" charset="0"/>
                        </a:rPr>
                        <a:t>PROJECTS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9BBB59"/>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onsolas" panose="020B0609020204030204" pitchFamily="49" charset="0"/>
                        </a:rPr>
                        <a:t>COST OF PROJECTS</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onsolas" panose="020B0609020204030204" pitchFamily="49" charset="0"/>
                        </a:rPr>
                        <a:t>NPV</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onsolas" panose="020B0609020204030204" pitchFamily="49" charset="0"/>
                        </a:rPr>
                        <a:t>IRR</a:t>
                      </a:r>
                    </a:p>
                  </a:txBody>
                  <a:tcPr marL="9525" marR="9525" marT="9525" marB="0" anchor="ctr">
                    <a:lnL w="6350" cap="flat" cmpd="sng" algn="ctr">
                      <a:solidFill>
                        <a:srgbClr val="9BBB5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extLst>
                  <a:ext uri="{0D108BD9-81ED-4DB2-BD59-A6C34878D82A}">
                    <a16:rowId xmlns:a16="http://schemas.microsoft.com/office/drawing/2014/main" val="1552952204"/>
                  </a:ext>
                </a:extLst>
              </a:tr>
              <a:tr h="466832">
                <a:tc>
                  <a:txBody>
                    <a:bodyPr/>
                    <a:lstStyle/>
                    <a:p>
                      <a:pPr algn="ctr" fontAlgn="ctr"/>
                      <a:r>
                        <a:rPr lang="en-US" sz="1200" b="1" i="0" u="none" strike="noStrike">
                          <a:solidFill>
                            <a:srgbClr val="663300"/>
                          </a:solidFill>
                          <a:effectLst/>
                          <a:latin typeface="Consolas" panose="020B0609020204030204" pitchFamily="49" charset="0"/>
                        </a:rPr>
                        <a:t>P1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tc>
                  <a:txBody>
                    <a:bodyPr/>
                    <a:lstStyle/>
                    <a:p>
                      <a:pPr algn="ctr" fontAlgn="ctr"/>
                      <a:r>
                        <a:rPr lang="en-US" sz="1200" b="1" i="0" u="none" strike="noStrike">
                          <a:solidFill>
                            <a:srgbClr val="663300"/>
                          </a:solidFill>
                          <a:effectLst/>
                          <a:latin typeface="Consolas" panose="020B0609020204030204" pitchFamily="49" charset="0"/>
                        </a:rPr>
                        <a:t> Rs.       20.00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tc>
                  <a:txBody>
                    <a:bodyPr/>
                    <a:lstStyle/>
                    <a:p>
                      <a:pPr algn="ctr" fontAlgn="ctr"/>
                      <a:r>
                        <a:rPr lang="en-US" sz="1200" b="1" i="0" u="none" strike="noStrike">
                          <a:solidFill>
                            <a:srgbClr val="663300"/>
                          </a:solidFill>
                          <a:effectLst/>
                          <a:latin typeface="Consolas" panose="020B0609020204030204" pitchFamily="49" charset="0"/>
                        </a:rPr>
                        <a:t> Rs. 9.00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tc>
                  <a:txBody>
                    <a:bodyPr/>
                    <a:lstStyle/>
                    <a:p>
                      <a:pPr algn="ctr" fontAlgn="ctr"/>
                      <a:r>
                        <a:rPr lang="en-US" sz="1200" b="1" i="0" u="none" strike="noStrike">
                          <a:solidFill>
                            <a:srgbClr val="663300"/>
                          </a:solidFill>
                          <a:effectLst/>
                          <a:latin typeface="Consolas" panose="020B0609020204030204" pitchFamily="49" charset="0"/>
                        </a:rPr>
                        <a:t>15.25%</a:t>
                      </a:r>
                    </a:p>
                  </a:txBody>
                  <a:tcPr marL="9525" marR="9525" marT="9525" marB="0" anchor="ctr">
                    <a:lnL w="6350" cap="flat" cmpd="sng" algn="ctr">
                      <a:solidFill>
                        <a:srgbClr val="9BBB59"/>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extLst>
                  <a:ext uri="{0D108BD9-81ED-4DB2-BD59-A6C34878D82A}">
                    <a16:rowId xmlns:a16="http://schemas.microsoft.com/office/drawing/2014/main" val="1714433182"/>
                  </a:ext>
                </a:extLst>
              </a:tr>
              <a:tr h="466832">
                <a:tc>
                  <a:txBody>
                    <a:bodyPr/>
                    <a:lstStyle/>
                    <a:p>
                      <a:pPr algn="ctr" fontAlgn="ctr"/>
                      <a:r>
                        <a:rPr lang="en-US" sz="1200" b="1" i="0" u="none" strike="noStrike">
                          <a:solidFill>
                            <a:srgbClr val="663300"/>
                          </a:solidFill>
                          <a:effectLst/>
                          <a:latin typeface="Consolas" panose="020B0609020204030204" pitchFamily="49" charset="0"/>
                        </a:rPr>
                        <a:t>P2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tc>
                  <a:txBody>
                    <a:bodyPr/>
                    <a:lstStyle/>
                    <a:p>
                      <a:pPr algn="ctr" fontAlgn="ctr"/>
                      <a:r>
                        <a:rPr lang="en-US" sz="1200" b="1" i="0" u="none" strike="noStrike">
                          <a:solidFill>
                            <a:srgbClr val="663300"/>
                          </a:solidFill>
                          <a:effectLst/>
                          <a:latin typeface="Consolas" panose="020B0609020204030204" pitchFamily="49" charset="0"/>
                        </a:rPr>
                        <a:t> Rs.       40.00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tc>
                  <a:txBody>
                    <a:bodyPr/>
                    <a:lstStyle/>
                    <a:p>
                      <a:pPr algn="ctr" fontAlgn="ctr"/>
                      <a:r>
                        <a:rPr lang="en-US" sz="1200" b="1" i="0" u="none" strike="noStrike">
                          <a:solidFill>
                            <a:srgbClr val="663300"/>
                          </a:solidFill>
                          <a:effectLst/>
                          <a:latin typeface="Consolas" panose="020B0609020204030204" pitchFamily="49" charset="0"/>
                        </a:rPr>
                        <a:t> Rs.15.00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tc>
                  <a:txBody>
                    <a:bodyPr/>
                    <a:lstStyle/>
                    <a:p>
                      <a:pPr algn="ctr" fontAlgn="ctr"/>
                      <a:r>
                        <a:rPr lang="en-US" sz="1200" b="1" i="0" u="none" strike="noStrike">
                          <a:solidFill>
                            <a:srgbClr val="663300"/>
                          </a:solidFill>
                          <a:effectLst/>
                          <a:latin typeface="Consolas" panose="020B0609020204030204" pitchFamily="49" charset="0"/>
                        </a:rPr>
                        <a:t>14.75%</a:t>
                      </a:r>
                    </a:p>
                  </a:txBody>
                  <a:tcPr marL="9525" marR="9525" marT="9525" marB="0" anchor="ctr">
                    <a:lnL w="6350" cap="flat" cmpd="sng" algn="ctr">
                      <a:solidFill>
                        <a:srgbClr val="9BBB59"/>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extLst>
                  <a:ext uri="{0D108BD9-81ED-4DB2-BD59-A6C34878D82A}">
                    <a16:rowId xmlns:a16="http://schemas.microsoft.com/office/drawing/2014/main" val="443323491"/>
                  </a:ext>
                </a:extLst>
              </a:tr>
              <a:tr h="466832">
                <a:tc>
                  <a:txBody>
                    <a:bodyPr/>
                    <a:lstStyle/>
                    <a:p>
                      <a:pPr algn="ctr" fontAlgn="ctr"/>
                      <a:r>
                        <a:rPr lang="en-US" sz="1200" b="1" i="0" u="none" strike="noStrike">
                          <a:solidFill>
                            <a:srgbClr val="663300"/>
                          </a:solidFill>
                          <a:effectLst/>
                          <a:latin typeface="Consolas" panose="020B0609020204030204" pitchFamily="49" charset="0"/>
                        </a:rPr>
                        <a:t>P3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tc>
                  <a:txBody>
                    <a:bodyPr/>
                    <a:lstStyle/>
                    <a:p>
                      <a:pPr algn="ctr" fontAlgn="ctr"/>
                      <a:r>
                        <a:rPr lang="en-US" sz="1200" b="1" i="0" u="none" strike="noStrike">
                          <a:solidFill>
                            <a:srgbClr val="663300"/>
                          </a:solidFill>
                          <a:effectLst/>
                          <a:latin typeface="Consolas" panose="020B0609020204030204" pitchFamily="49" charset="0"/>
                        </a:rPr>
                        <a:t> Rs.       30.00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tc>
                  <a:txBody>
                    <a:bodyPr/>
                    <a:lstStyle/>
                    <a:p>
                      <a:pPr algn="ctr" fontAlgn="ctr"/>
                      <a:r>
                        <a:rPr lang="en-US" sz="1200" b="1" i="0" u="none" strike="noStrike">
                          <a:solidFill>
                            <a:srgbClr val="663300"/>
                          </a:solidFill>
                          <a:effectLst/>
                          <a:latin typeface="Consolas" panose="020B0609020204030204" pitchFamily="49" charset="0"/>
                        </a:rPr>
                        <a:t> Rs.10.00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tc>
                  <a:txBody>
                    <a:bodyPr/>
                    <a:lstStyle/>
                    <a:p>
                      <a:pPr algn="ctr" fontAlgn="ctr"/>
                      <a:r>
                        <a:rPr lang="en-US" sz="1200" b="1" i="0" u="none" strike="noStrike">
                          <a:solidFill>
                            <a:srgbClr val="663300"/>
                          </a:solidFill>
                          <a:effectLst/>
                          <a:latin typeface="Consolas" panose="020B0609020204030204" pitchFamily="49" charset="0"/>
                        </a:rPr>
                        <a:t>16.00%</a:t>
                      </a:r>
                    </a:p>
                  </a:txBody>
                  <a:tcPr marL="9525" marR="9525" marT="9525" marB="0" anchor="ctr">
                    <a:lnL w="6350" cap="flat" cmpd="sng" algn="ctr">
                      <a:solidFill>
                        <a:srgbClr val="9BBB59"/>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extLst>
                  <a:ext uri="{0D108BD9-81ED-4DB2-BD59-A6C34878D82A}">
                    <a16:rowId xmlns:a16="http://schemas.microsoft.com/office/drawing/2014/main" val="3199869123"/>
                  </a:ext>
                </a:extLst>
              </a:tr>
              <a:tr h="466832">
                <a:tc>
                  <a:txBody>
                    <a:bodyPr/>
                    <a:lstStyle/>
                    <a:p>
                      <a:pPr algn="ctr" fontAlgn="ctr"/>
                      <a:r>
                        <a:rPr lang="en-US" sz="1200" b="1" i="0" u="none" strike="noStrike">
                          <a:solidFill>
                            <a:srgbClr val="663300"/>
                          </a:solidFill>
                          <a:effectLst/>
                          <a:latin typeface="Consolas" panose="020B0609020204030204" pitchFamily="49" charset="0"/>
                        </a:rPr>
                        <a:t>P4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tc>
                  <a:txBody>
                    <a:bodyPr/>
                    <a:lstStyle/>
                    <a:p>
                      <a:pPr algn="ctr" fontAlgn="ctr"/>
                      <a:r>
                        <a:rPr lang="en-US" sz="1200" b="1" i="0" u="none" strike="noStrike">
                          <a:solidFill>
                            <a:srgbClr val="663300"/>
                          </a:solidFill>
                          <a:effectLst/>
                          <a:latin typeface="Consolas" panose="020B0609020204030204" pitchFamily="49" charset="0"/>
                        </a:rPr>
                        <a:t> Rs.       70.00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tc>
                  <a:txBody>
                    <a:bodyPr/>
                    <a:lstStyle/>
                    <a:p>
                      <a:pPr algn="ctr" fontAlgn="ctr"/>
                      <a:r>
                        <a:rPr lang="en-US" sz="1200" b="1" i="0" u="none" strike="noStrike">
                          <a:solidFill>
                            <a:srgbClr val="663300"/>
                          </a:solidFill>
                          <a:effectLst/>
                          <a:latin typeface="Consolas" panose="020B0609020204030204" pitchFamily="49" charset="0"/>
                        </a:rPr>
                        <a:t> Rs.20.00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tc>
                  <a:txBody>
                    <a:bodyPr/>
                    <a:lstStyle/>
                    <a:p>
                      <a:pPr algn="ctr" fontAlgn="ctr"/>
                      <a:r>
                        <a:rPr lang="en-US" sz="1200" b="1" i="0" u="none" strike="noStrike">
                          <a:solidFill>
                            <a:srgbClr val="663300"/>
                          </a:solidFill>
                          <a:effectLst/>
                          <a:latin typeface="Consolas" panose="020B0609020204030204" pitchFamily="49" charset="0"/>
                        </a:rPr>
                        <a:t>18.00%</a:t>
                      </a:r>
                    </a:p>
                  </a:txBody>
                  <a:tcPr marL="9525" marR="9525" marT="9525" marB="0" anchor="ctr">
                    <a:lnL w="6350" cap="flat" cmpd="sng" algn="ctr">
                      <a:solidFill>
                        <a:srgbClr val="9BBB59"/>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tcPr>
                </a:tc>
                <a:extLst>
                  <a:ext uri="{0D108BD9-81ED-4DB2-BD59-A6C34878D82A}">
                    <a16:rowId xmlns:a16="http://schemas.microsoft.com/office/drawing/2014/main" val="3864502403"/>
                  </a:ext>
                </a:extLst>
              </a:tr>
              <a:tr h="466832">
                <a:tc>
                  <a:txBody>
                    <a:bodyPr/>
                    <a:lstStyle/>
                    <a:p>
                      <a:pPr algn="ctr" fontAlgn="ctr"/>
                      <a:r>
                        <a:rPr lang="en-US" sz="1200" b="1" i="0" u="none" strike="noStrike">
                          <a:solidFill>
                            <a:srgbClr val="663300"/>
                          </a:solidFill>
                          <a:effectLst/>
                          <a:latin typeface="Consolas" panose="020B0609020204030204" pitchFamily="49" charset="0"/>
                        </a:rPr>
                        <a:t>P5</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tc>
                  <a:txBody>
                    <a:bodyPr/>
                    <a:lstStyle/>
                    <a:p>
                      <a:pPr algn="ctr" fontAlgn="ctr"/>
                      <a:r>
                        <a:rPr lang="en-US" sz="1200" b="1" i="0" u="none" strike="noStrike">
                          <a:solidFill>
                            <a:srgbClr val="663300"/>
                          </a:solidFill>
                          <a:effectLst/>
                          <a:latin typeface="Consolas" panose="020B0609020204030204" pitchFamily="49" charset="0"/>
                        </a:rPr>
                        <a:t> Rs.       80.00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tc>
                  <a:txBody>
                    <a:bodyPr/>
                    <a:lstStyle/>
                    <a:p>
                      <a:pPr algn="ctr" fontAlgn="ctr"/>
                      <a:r>
                        <a:rPr lang="en-US" sz="1200" b="1" i="0" u="none" strike="noStrike">
                          <a:solidFill>
                            <a:srgbClr val="663300"/>
                          </a:solidFill>
                          <a:effectLst/>
                          <a:latin typeface="Consolas" panose="020B0609020204030204" pitchFamily="49" charset="0"/>
                        </a:rPr>
                        <a:t> Rs.25.00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tc>
                  <a:txBody>
                    <a:bodyPr/>
                    <a:lstStyle/>
                    <a:p>
                      <a:pPr algn="ctr" fontAlgn="ctr"/>
                      <a:r>
                        <a:rPr lang="en-US" sz="1200" b="1" i="0" u="none" strike="noStrike">
                          <a:solidFill>
                            <a:srgbClr val="663300"/>
                          </a:solidFill>
                          <a:effectLst/>
                          <a:latin typeface="Consolas" panose="020B0609020204030204" pitchFamily="49" charset="0"/>
                        </a:rPr>
                        <a:t>17.50%</a:t>
                      </a:r>
                    </a:p>
                  </a:txBody>
                  <a:tcPr marL="9525" marR="9525" marT="9525" marB="0" anchor="ctr">
                    <a:lnL w="6350" cap="flat" cmpd="sng" algn="ctr">
                      <a:solidFill>
                        <a:srgbClr val="9BBB59"/>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BBB59"/>
                      </a:solidFill>
                      <a:prstDash val="solid"/>
                      <a:round/>
                      <a:headEnd type="none" w="med" len="med"/>
                      <a:tailEnd type="none" w="med" len="med"/>
                    </a:lnT>
                    <a:lnB w="6350" cap="flat" cmpd="sng" algn="ctr">
                      <a:solidFill>
                        <a:srgbClr val="9BBB59"/>
                      </a:solidFill>
                      <a:prstDash val="solid"/>
                      <a:round/>
                      <a:headEnd type="none" w="med" len="med"/>
                      <a:tailEnd type="none" w="med" len="med"/>
                    </a:lnB>
                    <a:solidFill>
                      <a:srgbClr val="EBF1DE"/>
                    </a:solidFill>
                  </a:tcPr>
                </a:tc>
                <a:extLst>
                  <a:ext uri="{0D108BD9-81ED-4DB2-BD59-A6C34878D82A}">
                    <a16:rowId xmlns:a16="http://schemas.microsoft.com/office/drawing/2014/main" val="2769233485"/>
                  </a:ext>
                </a:extLst>
              </a:tr>
              <a:tr h="466832">
                <a:tc>
                  <a:txBody>
                    <a:bodyPr/>
                    <a:lstStyle/>
                    <a:p>
                      <a:pPr algn="ctr" fontAlgn="ctr"/>
                      <a:r>
                        <a:rPr lang="en-US" sz="1200" b="1" i="0" u="none" strike="noStrike">
                          <a:solidFill>
                            <a:srgbClr val="663300"/>
                          </a:solidFill>
                          <a:effectLst/>
                          <a:latin typeface="Consolas" panose="020B0609020204030204" pitchFamily="49" charset="0"/>
                        </a:rPr>
                        <a:t>P6</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663300"/>
                          </a:solidFill>
                          <a:effectLst/>
                          <a:latin typeface="Consolas" panose="020B0609020204030204" pitchFamily="49" charset="0"/>
                        </a:rPr>
                        <a:t> Rs.       10.00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663300"/>
                          </a:solidFill>
                          <a:effectLst/>
                          <a:latin typeface="Consolas" panose="020B0609020204030204" pitchFamily="49" charset="0"/>
                        </a:rPr>
                        <a:t> Rs. 6.00 </a:t>
                      </a:r>
                    </a:p>
                  </a:txBody>
                  <a:tcPr marL="9525" marR="9525" marT="9525" marB="0" anchor="ctr">
                    <a:lnL w="6350" cap="flat" cmpd="sng" algn="ctr">
                      <a:solidFill>
                        <a:srgbClr val="9BBB59"/>
                      </a:solidFill>
                      <a:prstDash val="solid"/>
                      <a:round/>
                      <a:headEnd type="none" w="med" len="med"/>
                      <a:tailEnd type="none" w="med" len="med"/>
                    </a:lnL>
                    <a:lnR w="6350" cap="flat" cmpd="sng" algn="ctr">
                      <a:solidFill>
                        <a:srgbClr val="9BBB59"/>
                      </a:solidFill>
                      <a:prstDash val="solid"/>
                      <a:round/>
                      <a:headEnd type="none" w="med" len="med"/>
                      <a:tailEnd type="none" w="med" len="med"/>
                    </a:lnR>
                    <a:lnT w="6350" cap="flat" cmpd="sng" algn="ctr">
                      <a:solidFill>
                        <a:srgbClr val="9BBB5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663300"/>
                          </a:solidFill>
                          <a:effectLst/>
                          <a:latin typeface="Consolas" panose="020B0609020204030204" pitchFamily="49" charset="0"/>
                        </a:rPr>
                        <a:t>15.00%</a:t>
                      </a:r>
                    </a:p>
                  </a:txBody>
                  <a:tcPr marL="9525" marR="9525" marT="9525" marB="0" anchor="ctr">
                    <a:lnL w="6350" cap="flat" cmpd="sng" algn="ctr">
                      <a:solidFill>
                        <a:srgbClr val="9BBB59"/>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BBB59"/>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1320905"/>
                  </a:ext>
                </a:extLst>
              </a:tr>
            </a:tbl>
          </a:graphicData>
        </a:graphic>
      </p:graphicFrame>
    </p:spTree>
    <p:extLst>
      <p:ext uri="{BB962C8B-B14F-4D97-AF65-F5344CB8AC3E}">
        <p14:creationId xmlns:p14="http://schemas.microsoft.com/office/powerpoint/2010/main" val="4085460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eaLnBrk="1" hangingPunct="1"/>
            <a:r>
              <a:rPr lang="en-US"/>
              <a:t>Use PROFITABILITY INDEX.</a:t>
            </a:r>
          </a:p>
        </p:txBody>
      </p:sp>
      <p:sp>
        <p:nvSpPr>
          <p:cNvPr id="149507" name="Rectangle 3"/>
          <p:cNvSpPr>
            <a:spLocks noGrp="1" noChangeArrowheads="1"/>
          </p:cNvSpPr>
          <p:nvPr>
            <p:ph type="body" idx="1"/>
          </p:nvPr>
        </p:nvSpPr>
        <p:spPr>
          <a:xfrm>
            <a:off x="2057400" y="1219200"/>
            <a:ext cx="7772400" cy="685800"/>
          </a:xfrm>
        </p:spPr>
        <p:txBody>
          <a:bodyPr/>
          <a:lstStyle/>
          <a:p>
            <a:pPr eaLnBrk="1" hangingPunct="1"/>
            <a:r>
              <a:rPr lang="en-US" sz="3600" dirty="0"/>
              <a:t>PI = (</a:t>
            </a:r>
            <a:r>
              <a:rPr lang="en-US" sz="3600" dirty="0" err="1"/>
              <a:t>NPV</a:t>
            </a:r>
            <a:r>
              <a:rPr lang="en-US" sz="3600" dirty="0"/>
              <a:t>/Cost of the Project)</a:t>
            </a:r>
          </a:p>
        </p:txBody>
      </p:sp>
      <p:graphicFrame>
        <p:nvGraphicFramePr>
          <p:cNvPr id="3" name="Table 2"/>
          <p:cNvGraphicFramePr>
            <a:graphicFrameLocks noGrp="1"/>
          </p:cNvGraphicFramePr>
          <p:nvPr>
            <p:extLst>
              <p:ext uri="{D42A27DB-BD31-4B8C-83A1-F6EECF244321}">
                <p14:modId xmlns:p14="http://schemas.microsoft.com/office/powerpoint/2010/main" val="66934104"/>
              </p:ext>
            </p:extLst>
          </p:nvPr>
        </p:nvGraphicFramePr>
        <p:xfrm>
          <a:off x="2209800" y="1904997"/>
          <a:ext cx="7086600" cy="4114803"/>
        </p:xfrm>
        <a:graphic>
          <a:graphicData uri="http://schemas.openxmlformats.org/drawingml/2006/table">
            <a:tbl>
              <a:tblPr/>
              <a:tblGrid>
                <a:gridCol w="1900564">
                  <a:extLst>
                    <a:ext uri="{9D8B030D-6E8A-4147-A177-3AD203B41FA5}">
                      <a16:colId xmlns:a16="http://schemas.microsoft.com/office/drawing/2014/main" val="1176563753"/>
                    </a:ext>
                  </a:extLst>
                </a:gridCol>
                <a:gridCol w="1841632">
                  <a:extLst>
                    <a:ext uri="{9D8B030D-6E8A-4147-A177-3AD203B41FA5}">
                      <a16:colId xmlns:a16="http://schemas.microsoft.com/office/drawing/2014/main" val="2514522848"/>
                    </a:ext>
                  </a:extLst>
                </a:gridCol>
                <a:gridCol w="1104979">
                  <a:extLst>
                    <a:ext uri="{9D8B030D-6E8A-4147-A177-3AD203B41FA5}">
                      <a16:colId xmlns:a16="http://schemas.microsoft.com/office/drawing/2014/main" val="62136751"/>
                    </a:ext>
                  </a:extLst>
                </a:gridCol>
                <a:gridCol w="2239425">
                  <a:extLst>
                    <a:ext uri="{9D8B030D-6E8A-4147-A177-3AD203B41FA5}">
                      <a16:colId xmlns:a16="http://schemas.microsoft.com/office/drawing/2014/main" val="2203400519"/>
                    </a:ext>
                  </a:extLst>
                </a:gridCol>
              </a:tblGrid>
              <a:tr h="794500">
                <a:tc gridSpan="4">
                  <a:txBody>
                    <a:bodyPr/>
                    <a:lstStyle/>
                    <a:p>
                      <a:pPr algn="ctr" fontAlgn="ctr"/>
                      <a:r>
                        <a:rPr lang="en-US" sz="1400" b="1" i="0" u="none" strike="noStrike">
                          <a:solidFill>
                            <a:srgbClr val="FFFFFF"/>
                          </a:solidFill>
                          <a:effectLst/>
                          <a:latin typeface="Consolas" panose="020B0609020204030204" pitchFamily="49" charset="0"/>
                        </a:rPr>
                        <a:t>RANK THE FOLLOWING PROJECTS ASSUMING THAT WE HAVE A CAPITAL BUDGET OF Rs. 100 CRORES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000"/>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83958960"/>
                  </a:ext>
                </a:extLst>
              </a:tr>
              <a:tr h="474329">
                <a:tc>
                  <a:txBody>
                    <a:bodyPr/>
                    <a:lstStyle/>
                    <a:p>
                      <a:pPr algn="ctr" fontAlgn="ctr"/>
                      <a:r>
                        <a:rPr lang="en-US" sz="1200" b="1" i="0" u="none" strike="noStrike" dirty="0">
                          <a:solidFill>
                            <a:srgbClr val="000000"/>
                          </a:solidFill>
                          <a:effectLst/>
                          <a:latin typeface="Consolas" panose="020B0609020204030204" pitchFamily="49" charset="0"/>
                        </a:rPr>
                        <a:t>PROJECTS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dirty="0">
                          <a:solidFill>
                            <a:srgbClr val="000000"/>
                          </a:solidFill>
                          <a:effectLst/>
                          <a:latin typeface="Consolas" panose="020B0609020204030204" pitchFamily="49" charset="0"/>
                        </a:rPr>
                        <a:t>COST OF PROJECTS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dirty="0" err="1">
                          <a:solidFill>
                            <a:srgbClr val="000000"/>
                          </a:solidFill>
                          <a:effectLst/>
                          <a:latin typeface="Consolas" panose="020B0609020204030204" pitchFamily="49" charset="0"/>
                        </a:rPr>
                        <a:t>NPV</a:t>
                      </a:r>
                      <a:endParaRPr lang="en-US" sz="1200" b="1" i="0" u="none" strike="noStrike" dirty="0">
                        <a:solidFill>
                          <a:srgbClr val="000000"/>
                        </a:solidFill>
                        <a:effectLst/>
                        <a:latin typeface="Consolas" panose="020B0609020204030204" pitchFamily="49"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dirty="0">
                          <a:solidFill>
                            <a:srgbClr val="000000"/>
                          </a:solidFill>
                          <a:effectLst/>
                          <a:latin typeface="Consolas" panose="020B0609020204030204" pitchFamily="49" charset="0"/>
                        </a:rPr>
                        <a:t>Profitability Index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4594375"/>
                  </a:ext>
                </a:extLst>
              </a:tr>
              <a:tr h="474329">
                <a:tc>
                  <a:txBody>
                    <a:bodyPr/>
                    <a:lstStyle/>
                    <a:p>
                      <a:pPr algn="ctr" fontAlgn="ctr"/>
                      <a:r>
                        <a:rPr lang="en-US" sz="1200" b="1" i="0" u="none" strike="noStrike">
                          <a:solidFill>
                            <a:srgbClr val="632523"/>
                          </a:solidFill>
                          <a:effectLst/>
                          <a:latin typeface="Consolas" panose="020B0609020204030204" pitchFamily="49" charset="0"/>
                        </a:rPr>
                        <a:t>P6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tc>
                  <a:txBody>
                    <a:bodyPr/>
                    <a:lstStyle/>
                    <a:p>
                      <a:pPr algn="ctr" fontAlgn="ctr"/>
                      <a:r>
                        <a:rPr lang="en-US" sz="1200" b="1" i="0" u="none" strike="noStrike" dirty="0">
                          <a:solidFill>
                            <a:srgbClr val="632523"/>
                          </a:solidFill>
                          <a:effectLst/>
                          <a:latin typeface="Consolas" panose="020B0609020204030204" pitchFamily="49" charset="0"/>
                        </a:rPr>
                        <a:t> </a:t>
                      </a:r>
                      <a:r>
                        <a:rPr lang="en-US" sz="1200" b="1" i="0" u="none" strike="noStrike" dirty="0" err="1">
                          <a:solidFill>
                            <a:srgbClr val="632523"/>
                          </a:solidFill>
                          <a:effectLst/>
                          <a:latin typeface="Consolas" panose="020B0609020204030204" pitchFamily="49" charset="0"/>
                        </a:rPr>
                        <a:t>Rs</a:t>
                      </a:r>
                      <a:r>
                        <a:rPr lang="en-US" sz="1200" b="1" i="0" u="none" strike="noStrike" dirty="0">
                          <a:solidFill>
                            <a:srgbClr val="632523"/>
                          </a:solidFill>
                          <a:effectLst/>
                          <a:latin typeface="Consolas" panose="020B0609020204030204" pitchFamily="49" charset="0"/>
                        </a:rPr>
                        <a:t>.       10.00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tc>
                  <a:txBody>
                    <a:bodyPr/>
                    <a:lstStyle/>
                    <a:p>
                      <a:pPr algn="ctr" fontAlgn="ctr"/>
                      <a:r>
                        <a:rPr lang="en-US" sz="1200" b="1" i="0" u="none" strike="noStrike" dirty="0">
                          <a:solidFill>
                            <a:srgbClr val="663300"/>
                          </a:solidFill>
                          <a:effectLst/>
                          <a:latin typeface="Consolas" panose="020B0609020204030204" pitchFamily="49" charset="0"/>
                        </a:rPr>
                        <a:t> </a:t>
                      </a:r>
                      <a:r>
                        <a:rPr lang="en-US" sz="1200" b="1" i="0" u="none" strike="noStrike" dirty="0" err="1">
                          <a:solidFill>
                            <a:srgbClr val="663300"/>
                          </a:solidFill>
                          <a:effectLst/>
                          <a:latin typeface="Consolas" panose="020B0609020204030204" pitchFamily="49" charset="0"/>
                        </a:rPr>
                        <a:t>Rs</a:t>
                      </a:r>
                      <a:r>
                        <a:rPr lang="en-US" sz="1200" b="1" i="0" u="none" strike="noStrike" dirty="0">
                          <a:solidFill>
                            <a:srgbClr val="663300"/>
                          </a:solidFill>
                          <a:effectLst/>
                          <a:latin typeface="Consolas" panose="020B0609020204030204" pitchFamily="49" charset="0"/>
                        </a:rPr>
                        <a:t>. 6.00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tc>
                  <a:txBody>
                    <a:bodyPr/>
                    <a:lstStyle/>
                    <a:p>
                      <a:pPr algn="ctr" fontAlgn="ctr"/>
                      <a:r>
                        <a:rPr lang="en-US" sz="1200" b="1" i="0" u="none" strike="noStrike">
                          <a:solidFill>
                            <a:srgbClr val="632523"/>
                          </a:solidFill>
                          <a:effectLst/>
                          <a:latin typeface="Consolas" panose="020B0609020204030204" pitchFamily="49" charset="0"/>
                        </a:rPr>
                        <a:t>60.00%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extLst>
                  <a:ext uri="{0D108BD9-81ED-4DB2-BD59-A6C34878D82A}">
                    <a16:rowId xmlns:a16="http://schemas.microsoft.com/office/drawing/2014/main" val="1333821889"/>
                  </a:ext>
                </a:extLst>
              </a:tr>
              <a:tr h="474329">
                <a:tc>
                  <a:txBody>
                    <a:bodyPr/>
                    <a:lstStyle/>
                    <a:p>
                      <a:pPr algn="ctr" fontAlgn="ctr"/>
                      <a:r>
                        <a:rPr lang="en-US" sz="1200" b="1" i="0" u="none" strike="noStrike">
                          <a:solidFill>
                            <a:srgbClr val="632523"/>
                          </a:solidFill>
                          <a:effectLst/>
                          <a:latin typeface="Consolas" panose="020B0609020204030204" pitchFamily="49" charset="0"/>
                        </a:rPr>
                        <a:t>P1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a:solidFill>
                            <a:srgbClr val="632523"/>
                          </a:solidFill>
                          <a:effectLst/>
                          <a:latin typeface="Consolas" panose="020B0609020204030204" pitchFamily="49" charset="0"/>
                        </a:rPr>
                        <a:t> Rs.       20.00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dirty="0">
                          <a:solidFill>
                            <a:srgbClr val="663300"/>
                          </a:solidFill>
                          <a:effectLst/>
                          <a:latin typeface="Consolas" panose="020B0609020204030204" pitchFamily="49" charset="0"/>
                        </a:rPr>
                        <a:t> </a:t>
                      </a:r>
                      <a:r>
                        <a:rPr lang="en-US" sz="1200" b="1" i="0" u="none" strike="noStrike" dirty="0" err="1">
                          <a:solidFill>
                            <a:srgbClr val="663300"/>
                          </a:solidFill>
                          <a:effectLst/>
                          <a:latin typeface="Consolas" panose="020B0609020204030204" pitchFamily="49" charset="0"/>
                        </a:rPr>
                        <a:t>Rs</a:t>
                      </a:r>
                      <a:r>
                        <a:rPr lang="en-US" sz="1200" b="1" i="0" u="none" strike="noStrike" dirty="0">
                          <a:solidFill>
                            <a:srgbClr val="663300"/>
                          </a:solidFill>
                          <a:effectLst/>
                          <a:latin typeface="Consolas" panose="020B0609020204030204" pitchFamily="49" charset="0"/>
                        </a:rPr>
                        <a:t>. 9.00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a:solidFill>
                            <a:srgbClr val="632523"/>
                          </a:solidFill>
                          <a:effectLst/>
                          <a:latin typeface="Consolas" panose="020B0609020204030204" pitchFamily="49" charset="0"/>
                        </a:rPr>
                        <a:t>45.00%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2238058"/>
                  </a:ext>
                </a:extLst>
              </a:tr>
              <a:tr h="474329">
                <a:tc>
                  <a:txBody>
                    <a:bodyPr/>
                    <a:lstStyle/>
                    <a:p>
                      <a:pPr algn="ctr" fontAlgn="ctr"/>
                      <a:r>
                        <a:rPr lang="en-US" sz="1200" b="1" i="0" u="none" strike="noStrike">
                          <a:solidFill>
                            <a:srgbClr val="632523"/>
                          </a:solidFill>
                          <a:effectLst/>
                          <a:latin typeface="Consolas" panose="020B0609020204030204" pitchFamily="49" charset="0"/>
                        </a:rPr>
                        <a:t>P2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tc>
                  <a:txBody>
                    <a:bodyPr/>
                    <a:lstStyle/>
                    <a:p>
                      <a:pPr algn="ctr" fontAlgn="ctr"/>
                      <a:r>
                        <a:rPr lang="en-US" sz="1200" b="1" i="0" u="none" strike="noStrike">
                          <a:solidFill>
                            <a:srgbClr val="632523"/>
                          </a:solidFill>
                          <a:effectLst/>
                          <a:latin typeface="Consolas" panose="020B0609020204030204" pitchFamily="49" charset="0"/>
                        </a:rPr>
                        <a:t> Rs.       40.00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tc>
                  <a:txBody>
                    <a:bodyPr/>
                    <a:lstStyle/>
                    <a:p>
                      <a:pPr algn="ctr" fontAlgn="ctr"/>
                      <a:r>
                        <a:rPr lang="en-US" sz="1200" b="1" i="0" u="none" strike="noStrike" dirty="0">
                          <a:solidFill>
                            <a:srgbClr val="663300"/>
                          </a:solidFill>
                          <a:effectLst/>
                          <a:latin typeface="Consolas" panose="020B0609020204030204" pitchFamily="49" charset="0"/>
                        </a:rPr>
                        <a:t> Rs.15.00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tc>
                  <a:txBody>
                    <a:bodyPr/>
                    <a:lstStyle/>
                    <a:p>
                      <a:pPr algn="ctr" fontAlgn="ctr"/>
                      <a:r>
                        <a:rPr lang="en-US" sz="1200" b="1" i="0" u="none" strike="noStrike" dirty="0">
                          <a:solidFill>
                            <a:srgbClr val="632523"/>
                          </a:solidFill>
                          <a:effectLst/>
                          <a:latin typeface="Consolas" panose="020B0609020204030204" pitchFamily="49" charset="0"/>
                        </a:rPr>
                        <a:t>37.50%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extLst>
                  <a:ext uri="{0D108BD9-81ED-4DB2-BD59-A6C34878D82A}">
                    <a16:rowId xmlns:a16="http://schemas.microsoft.com/office/drawing/2014/main" val="4008992611"/>
                  </a:ext>
                </a:extLst>
              </a:tr>
              <a:tr h="474329">
                <a:tc>
                  <a:txBody>
                    <a:bodyPr/>
                    <a:lstStyle/>
                    <a:p>
                      <a:pPr algn="ctr" fontAlgn="ctr"/>
                      <a:r>
                        <a:rPr lang="en-US" sz="1200" b="1" i="0" u="none" strike="noStrike">
                          <a:solidFill>
                            <a:srgbClr val="632523"/>
                          </a:solidFill>
                          <a:effectLst/>
                          <a:latin typeface="Consolas" panose="020B0609020204030204" pitchFamily="49" charset="0"/>
                        </a:rPr>
                        <a:t>P3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a:solidFill>
                            <a:srgbClr val="632523"/>
                          </a:solidFill>
                          <a:effectLst/>
                          <a:latin typeface="Consolas" panose="020B0609020204030204" pitchFamily="49" charset="0"/>
                        </a:rPr>
                        <a:t> Rs.       30.00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a:solidFill>
                            <a:srgbClr val="663300"/>
                          </a:solidFill>
                          <a:effectLst/>
                          <a:latin typeface="Consolas" panose="020B0609020204030204" pitchFamily="49" charset="0"/>
                        </a:rPr>
                        <a:t> Rs.10.00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dirty="0">
                          <a:solidFill>
                            <a:srgbClr val="632523"/>
                          </a:solidFill>
                          <a:effectLst/>
                          <a:latin typeface="Consolas" panose="020B0609020204030204" pitchFamily="49" charset="0"/>
                        </a:rPr>
                        <a:t>33.33%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5484958"/>
                  </a:ext>
                </a:extLst>
              </a:tr>
              <a:tr h="474329">
                <a:tc>
                  <a:txBody>
                    <a:bodyPr/>
                    <a:lstStyle/>
                    <a:p>
                      <a:pPr algn="ctr" fontAlgn="ctr"/>
                      <a:r>
                        <a:rPr lang="en-US" sz="1200" b="1" i="0" u="none" strike="noStrike">
                          <a:solidFill>
                            <a:srgbClr val="632523"/>
                          </a:solidFill>
                          <a:effectLst/>
                          <a:latin typeface="Consolas" panose="020B0609020204030204" pitchFamily="49" charset="0"/>
                        </a:rPr>
                        <a:t>P5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tc>
                  <a:txBody>
                    <a:bodyPr/>
                    <a:lstStyle/>
                    <a:p>
                      <a:pPr algn="ctr" fontAlgn="ctr"/>
                      <a:r>
                        <a:rPr lang="en-US" sz="1200" b="1" i="0" u="none" strike="noStrike">
                          <a:solidFill>
                            <a:srgbClr val="632523"/>
                          </a:solidFill>
                          <a:effectLst/>
                          <a:latin typeface="Consolas" panose="020B0609020204030204" pitchFamily="49" charset="0"/>
                        </a:rPr>
                        <a:t> Rs.       80.00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tc>
                  <a:txBody>
                    <a:bodyPr/>
                    <a:lstStyle/>
                    <a:p>
                      <a:pPr algn="ctr" fontAlgn="ctr"/>
                      <a:r>
                        <a:rPr lang="en-US" sz="1200" b="1" i="0" u="none" strike="noStrike">
                          <a:solidFill>
                            <a:srgbClr val="663300"/>
                          </a:solidFill>
                          <a:effectLst/>
                          <a:latin typeface="Consolas" panose="020B0609020204030204" pitchFamily="49" charset="0"/>
                        </a:rPr>
                        <a:t> Rs.25.00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tc>
                  <a:txBody>
                    <a:bodyPr/>
                    <a:lstStyle/>
                    <a:p>
                      <a:pPr algn="ctr" fontAlgn="ctr"/>
                      <a:r>
                        <a:rPr lang="en-US" sz="1200" b="1" i="0" u="none" strike="noStrike" dirty="0">
                          <a:solidFill>
                            <a:srgbClr val="632523"/>
                          </a:solidFill>
                          <a:effectLst/>
                          <a:latin typeface="Consolas" panose="020B0609020204030204" pitchFamily="49" charset="0"/>
                        </a:rPr>
                        <a:t>31.25%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F1DE"/>
                    </a:solidFill>
                  </a:tcPr>
                </a:tc>
                <a:extLst>
                  <a:ext uri="{0D108BD9-81ED-4DB2-BD59-A6C34878D82A}">
                    <a16:rowId xmlns:a16="http://schemas.microsoft.com/office/drawing/2014/main" val="2956883583"/>
                  </a:ext>
                </a:extLst>
              </a:tr>
              <a:tr h="474329">
                <a:tc>
                  <a:txBody>
                    <a:bodyPr/>
                    <a:lstStyle/>
                    <a:p>
                      <a:pPr algn="ctr" fontAlgn="ctr"/>
                      <a:r>
                        <a:rPr lang="en-US" sz="1200" b="1" i="0" u="none" strike="noStrike">
                          <a:solidFill>
                            <a:srgbClr val="632523"/>
                          </a:solidFill>
                          <a:effectLst/>
                          <a:latin typeface="Consolas" panose="020B0609020204030204" pitchFamily="49" charset="0"/>
                        </a:rPr>
                        <a:t>P4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a:solidFill>
                            <a:srgbClr val="632523"/>
                          </a:solidFill>
                          <a:effectLst/>
                          <a:latin typeface="Consolas" panose="020B0609020204030204" pitchFamily="49" charset="0"/>
                        </a:rPr>
                        <a:t> Rs.       70.00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a:solidFill>
                            <a:srgbClr val="663300"/>
                          </a:solidFill>
                          <a:effectLst/>
                          <a:latin typeface="Consolas" panose="020B0609020204030204" pitchFamily="49" charset="0"/>
                        </a:rPr>
                        <a:t> Rs.20.00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i="0" u="none" strike="noStrike" dirty="0">
                          <a:solidFill>
                            <a:srgbClr val="632523"/>
                          </a:solidFill>
                          <a:effectLst/>
                          <a:latin typeface="Consolas" panose="020B0609020204030204" pitchFamily="49" charset="0"/>
                        </a:rPr>
                        <a:t>28.57%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16361"/>
                  </a:ext>
                </a:extLst>
              </a:tr>
            </a:tbl>
          </a:graphicData>
        </a:graphic>
      </p:graphicFrame>
    </p:spTree>
    <p:extLst>
      <p:ext uri="{BB962C8B-B14F-4D97-AF65-F5344CB8AC3E}">
        <p14:creationId xmlns:p14="http://schemas.microsoft.com/office/powerpoint/2010/main" val="11442901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idx="4294967295"/>
          </p:nvPr>
        </p:nvSpPr>
        <p:spPr/>
        <p:txBody>
          <a:bodyPr/>
          <a:lstStyle/>
          <a:p>
            <a:pPr eaLnBrk="1" hangingPunct="1"/>
            <a:r>
              <a:rPr lang="en-US" sz="8000"/>
              <a:t>What next…?</a:t>
            </a:r>
          </a:p>
        </p:txBody>
      </p:sp>
      <p:pic>
        <p:nvPicPr>
          <p:cNvPr id="187395" name="Picture 3" descr="MCj04238280000[1]"/>
          <p:cNvPicPr>
            <a:picLocks noChangeAspect="1" noChangeArrowheads="1"/>
          </p:cNvPicPr>
          <p:nvPr/>
        </p:nvPicPr>
        <p:blipFill>
          <a:blip r:embed="rId2"/>
          <a:srcRect/>
          <a:stretch>
            <a:fillRect/>
          </a:stretch>
        </p:blipFill>
        <p:spPr bwMode="auto">
          <a:xfrm>
            <a:off x="4267200" y="2209800"/>
            <a:ext cx="3886200" cy="3892550"/>
          </a:xfrm>
          <a:prstGeom prst="rect">
            <a:avLst/>
          </a:prstGeom>
          <a:noFill/>
          <a:ln w="9525">
            <a:noFill/>
            <a:miter lim="800000"/>
            <a:headEnd/>
            <a:tailEnd/>
          </a:ln>
        </p:spPr>
      </p:pic>
    </p:spTree>
    <p:extLst>
      <p:ext uri="{BB962C8B-B14F-4D97-AF65-F5344CB8AC3E}">
        <p14:creationId xmlns:p14="http://schemas.microsoft.com/office/powerpoint/2010/main" val="465172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187395"/>
                                        </p:tgtEl>
                                        <p:attrNameLst>
                                          <p:attrName>style.visibility</p:attrName>
                                        </p:attrNameLst>
                                      </p:cBhvr>
                                      <p:to>
                                        <p:strVal val="visible"/>
                                      </p:to>
                                    </p:set>
                                    <p:anim calcmode="lin" valueType="num">
                                      <p:cBhvr>
                                        <p:cTn id="7" dur="1000" fill="hold"/>
                                        <p:tgtEl>
                                          <p:spTgt spid="187395"/>
                                        </p:tgtEl>
                                        <p:attrNameLst>
                                          <p:attrName>ppt_w</p:attrName>
                                        </p:attrNameLst>
                                      </p:cBhvr>
                                      <p:tavLst>
                                        <p:tav tm="0">
                                          <p:val>
                                            <p:fltVal val="0"/>
                                          </p:val>
                                        </p:tav>
                                        <p:tav tm="100000">
                                          <p:val>
                                            <p:strVal val="#ppt_w"/>
                                          </p:val>
                                        </p:tav>
                                      </p:tavLst>
                                    </p:anim>
                                    <p:anim calcmode="lin" valueType="num">
                                      <p:cBhvr>
                                        <p:cTn id="8" dur="1000" fill="hold"/>
                                        <p:tgtEl>
                                          <p:spTgt spid="187395"/>
                                        </p:tgtEl>
                                        <p:attrNameLst>
                                          <p:attrName>ppt_h</p:attrName>
                                        </p:attrNameLst>
                                      </p:cBhvr>
                                      <p:tavLst>
                                        <p:tav tm="0">
                                          <p:val>
                                            <p:fltVal val="0"/>
                                          </p:val>
                                        </p:tav>
                                        <p:tav tm="100000">
                                          <p:val>
                                            <p:strVal val="#ppt_h"/>
                                          </p:val>
                                        </p:tav>
                                      </p:tavLst>
                                    </p:anim>
                                    <p:anim calcmode="lin" valueType="num">
                                      <p:cBhvr>
                                        <p:cTn id="9" dur="1000" fill="hold"/>
                                        <p:tgtEl>
                                          <p:spTgt spid="18739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8739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27432"/>
            <a:ext cx="6781800" cy="1008112"/>
          </a:xfrm>
        </p:spPr>
        <p:txBody>
          <a:bodyPr/>
          <a:lstStyle/>
          <a:p>
            <a:r>
              <a:rPr lang="en-US" altLang="ko-KR" dirty="0"/>
              <a:t>Main financial decisions impacting the Balance Sheet of a company …</a:t>
            </a:r>
            <a:endParaRPr lang="ko-KR" altLang="en-US" dirty="0"/>
          </a:p>
        </p:txBody>
      </p:sp>
      <p:sp>
        <p:nvSpPr>
          <p:cNvPr id="4" name="Content Placeholder 3"/>
          <p:cNvSpPr>
            <a:spLocks noGrp="1"/>
          </p:cNvSpPr>
          <p:nvPr>
            <p:ph idx="1"/>
          </p:nvPr>
        </p:nvSpPr>
        <p:spPr>
          <a:solidFill>
            <a:schemeClr val="bg1"/>
          </a:solidFill>
        </p:spPr>
        <p:txBody>
          <a:bodyPr/>
          <a:lstStyle/>
          <a:p>
            <a:pPr algn="just">
              <a:buClr>
                <a:srgbClr val="006600"/>
              </a:buClr>
              <a:buFont typeface="Wingdings" pitchFamily="2" charset="2"/>
              <a:buChar char="¶"/>
            </a:pPr>
            <a:r>
              <a:rPr lang="en-US" dirty="0">
                <a:solidFill>
                  <a:schemeClr val="tx1"/>
                </a:solidFill>
                <a:latin typeface="Consolas" panose="020B0609020204030204" pitchFamily="49" charset="0"/>
              </a:rPr>
              <a:t>Investment Decisions: Long-term Decisions</a:t>
            </a:r>
          </a:p>
          <a:p>
            <a:pPr algn="just">
              <a:buClr>
                <a:srgbClr val="006600"/>
              </a:buClr>
              <a:buFont typeface="Wingdings" pitchFamily="2" charset="2"/>
              <a:buChar char="¶"/>
            </a:pPr>
            <a:endParaRPr lang="en-US" dirty="0">
              <a:latin typeface="Consolas" panose="020B0609020204030204" pitchFamily="49" charset="0"/>
            </a:endParaRPr>
          </a:p>
          <a:p>
            <a:pPr algn="just">
              <a:buClr>
                <a:srgbClr val="006600"/>
              </a:buClr>
              <a:buFont typeface="Wingdings" pitchFamily="2" charset="2"/>
              <a:buChar char="¶"/>
            </a:pPr>
            <a:r>
              <a:rPr lang="en-US" dirty="0">
                <a:solidFill>
                  <a:schemeClr val="accent4">
                    <a:lumMod val="50000"/>
                  </a:schemeClr>
                </a:solidFill>
                <a:latin typeface="Consolas" panose="020B0609020204030204" pitchFamily="49" charset="0"/>
              </a:rPr>
              <a:t>Financing Decisions: Capital Structure Decisions </a:t>
            </a:r>
          </a:p>
          <a:p>
            <a:pPr algn="just">
              <a:buClr>
                <a:srgbClr val="006600"/>
              </a:buClr>
              <a:buFont typeface="Wingdings" pitchFamily="2" charset="2"/>
              <a:buChar char="¶"/>
            </a:pPr>
            <a:endParaRPr lang="en-US" dirty="0">
              <a:solidFill>
                <a:schemeClr val="tx1"/>
              </a:solidFill>
              <a:latin typeface="Consolas" panose="020B0609020204030204" pitchFamily="49" charset="0"/>
            </a:endParaRPr>
          </a:p>
          <a:p>
            <a:pPr algn="just">
              <a:buClr>
                <a:srgbClr val="006600"/>
              </a:buClr>
              <a:buFont typeface="Wingdings" pitchFamily="2" charset="2"/>
              <a:buChar char="¶"/>
            </a:pPr>
            <a:r>
              <a:rPr lang="en-US" dirty="0">
                <a:solidFill>
                  <a:schemeClr val="tx1"/>
                </a:solidFill>
                <a:latin typeface="Consolas" panose="020B0609020204030204" pitchFamily="49" charset="0"/>
              </a:rPr>
              <a:t>Dividend Decisions: Profit Distribution Decisions</a:t>
            </a:r>
          </a:p>
          <a:p>
            <a:pPr algn="just">
              <a:buClr>
                <a:srgbClr val="006600"/>
              </a:buClr>
              <a:buFont typeface="Wingdings" pitchFamily="2" charset="2"/>
              <a:buChar char="¶"/>
            </a:pPr>
            <a:endParaRPr lang="en-US" dirty="0">
              <a:latin typeface="Consolas" panose="020B0609020204030204" pitchFamily="49" charset="0"/>
            </a:endParaRPr>
          </a:p>
          <a:p>
            <a:pPr algn="just">
              <a:buClr>
                <a:srgbClr val="006600"/>
              </a:buClr>
              <a:buFont typeface="Wingdings" pitchFamily="2" charset="2"/>
              <a:buChar char="¶"/>
            </a:pPr>
            <a:r>
              <a:rPr lang="en-US" dirty="0">
                <a:solidFill>
                  <a:schemeClr val="accent4">
                    <a:lumMod val="50000"/>
                  </a:schemeClr>
                </a:solidFill>
                <a:latin typeface="Consolas" panose="020B0609020204030204" pitchFamily="49" charset="0"/>
              </a:rPr>
              <a:t>Liquidity Decisions: Working Capital or Short-term Decisions</a:t>
            </a:r>
          </a:p>
        </p:txBody>
      </p:sp>
      <p:sp>
        <p:nvSpPr>
          <p:cNvPr id="5" name="Oval 4"/>
          <p:cNvSpPr>
            <a:spLocks noChangeArrowheads="1"/>
          </p:cNvSpPr>
          <p:nvPr/>
        </p:nvSpPr>
        <p:spPr bwMode="auto">
          <a:xfrm>
            <a:off x="6210300" y="4545360"/>
            <a:ext cx="2895600" cy="609600"/>
          </a:xfrm>
          <a:prstGeom prst="ellipse">
            <a:avLst/>
          </a:prstGeom>
          <a:solidFill>
            <a:srgbClr val="993300"/>
          </a:solidFill>
          <a:ln w="9525">
            <a:solidFill>
              <a:srgbClr val="993300"/>
            </a:solidFill>
            <a:round/>
            <a:headEnd/>
            <a:tailEnd/>
          </a:ln>
        </p:spPr>
        <p:txBody>
          <a:bodyPr anchor="ctr"/>
          <a:lstStyle/>
          <a:p>
            <a:pPr algn="ctr">
              <a:lnSpc>
                <a:spcPct val="90000"/>
              </a:lnSpc>
            </a:pPr>
            <a:r>
              <a:rPr lang="en-US" sz="1600" dirty="0">
                <a:solidFill>
                  <a:schemeClr val="bg1"/>
                </a:solidFill>
                <a:latin typeface="Consolas" panose="020B0609020204030204" pitchFamily="49" charset="0"/>
              </a:rPr>
              <a:t>Who is after these decisions?</a:t>
            </a:r>
            <a:endParaRPr lang="en-US" sz="1800" b="1" dirty="0">
              <a:solidFill>
                <a:schemeClr val="bg1"/>
              </a:solidFill>
              <a:latin typeface="Consolas" panose="020B0609020204030204" pitchFamily="49" charset="0"/>
            </a:endParaRPr>
          </a:p>
        </p:txBody>
      </p:sp>
      <p:sp>
        <p:nvSpPr>
          <p:cNvPr id="6" name="Oval 5"/>
          <p:cNvSpPr>
            <a:spLocks noChangeArrowheads="1"/>
          </p:cNvSpPr>
          <p:nvPr/>
        </p:nvSpPr>
        <p:spPr bwMode="auto">
          <a:xfrm>
            <a:off x="5486400" y="5562600"/>
            <a:ext cx="4343400" cy="990600"/>
          </a:xfrm>
          <a:prstGeom prst="ellipse">
            <a:avLst/>
          </a:prstGeom>
          <a:solidFill>
            <a:schemeClr val="bg2">
              <a:lumMod val="95000"/>
            </a:schemeClr>
          </a:solidFill>
          <a:ln w="9525">
            <a:solidFill>
              <a:schemeClr val="tx1"/>
            </a:solidFill>
            <a:round/>
            <a:headEnd/>
            <a:tailEnd/>
          </a:ln>
        </p:spPr>
        <p:txBody>
          <a:bodyPr anchor="ctr"/>
          <a:lstStyle/>
          <a:p>
            <a:pPr algn="ctr">
              <a:lnSpc>
                <a:spcPct val="90000"/>
              </a:lnSpc>
            </a:pPr>
            <a:r>
              <a:rPr lang="en-US" sz="1600" dirty="0">
                <a:ln w="0"/>
                <a:effectLst>
                  <a:outerShdw blurRad="38100" dist="19050" dir="2700000" algn="tl" rotWithShape="0">
                    <a:schemeClr val="dk1">
                      <a:alpha val="40000"/>
                    </a:schemeClr>
                  </a:outerShdw>
                </a:effectLst>
                <a:latin typeface="Consolas" panose="020B0609020204030204" pitchFamily="49" charset="0"/>
              </a:rPr>
              <a:t>It is the CFO of a company who is ultimately responsible for these decisions.</a:t>
            </a:r>
            <a:endParaRPr lang="en-US" sz="1800" dirty="0">
              <a:ln w="0"/>
              <a:effectLst>
                <a:outerShdw blurRad="38100" dist="19050" dir="2700000" algn="tl" rotWithShape="0">
                  <a:schemeClr val="dk1">
                    <a:alpha val="40000"/>
                  </a:schemeClr>
                </a:outerShdw>
              </a:effectLst>
              <a:latin typeface="Consolas" panose="020B0609020204030204" pitchFamily="49" charset="0"/>
            </a:endParaRPr>
          </a:p>
        </p:txBody>
      </p:sp>
    </p:spTree>
    <p:extLst>
      <p:ext uri="{BB962C8B-B14F-4D97-AF65-F5344CB8AC3E}">
        <p14:creationId xmlns:p14="http://schemas.microsoft.com/office/powerpoint/2010/main" val="2397766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left)">
                                      <p:cBhvr>
                                        <p:cTn id="15" dur="500"/>
                                        <p:tgtEl>
                                          <p:spTgt spid="4">
                                            <p:txEl>
                                              <p:pRg st="4" end="4"/>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wipe(left)">
                                      <p:cBhvr>
                                        <p:cTn id="19" dur="500"/>
                                        <p:tgtEl>
                                          <p:spTgt spid="4">
                                            <p:txEl>
                                              <p:pRg st="6" end="6"/>
                                            </p:txEl>
                                          </p:spTgt>
                                        </p:tgtEl>
                                      </p:cBhvr>
                                    </p:animEffect>
                                  </p:childTnLst>
                                </p:cTn>
                              </p:par>
                            </p:childTnLst>
                          </p:cTn>
                        </p:par>
                        <p:par>
                          <p:cTn id="20" fill="hold">
                            <p:stCondLst>
                              <p:cond delay="2000"/>
                            </p:stCondLst>
                            <p:childTnLst>
                              <p:par>
                                <p:cTn id="21" presetID="19" presetClass="entr" presetSubtype="1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0" fill="hold"/>
                                        <p:tgtEl>
                                          <p:spTgt spid="5"/>
                                        </p:tgtEl>
                                        <p:attrNameLst>
                                          <p:attrName>ppt_w</p:attrName>
                                        </p:attrNameLst>
                                      </p:cBhvr>
                                      <p:tavLst>
                                        <p:tav tm="0" fmla="#ppt_w*sin(2.5*pi*$)">
                                          <p:val>
                                            <p:fltVal val="0"/>
                                          </p:val>
                                        </p:tav>
                                        <p:tav tm="100000">
                                          <p:val>
                                            <p:fltVal val="1"/>
                                          </p:val>
                                        </p:tav>
                                      </p:tavLst>
                                    </p:anim>
                                    <p:anim calcmode="lin" valueType="num">
                                      <p:cBhvr>
                                        <p:cTn id="24" dur="5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76400" y="1905000"/>
            <a:ext cx="8640960" cy="1447800"/>
          </a:xfrm>
        </p:spPr>
        <p:txBody>
          <a:bodyPr/>
          <a:lstStyle/>
          <a:p>
            <a:pPr>
              <a:lnSpc>
                <a:spcPct val="150000"/>
              </a:lnSpc>
            </a:pPr>
            <a:r>
              <a:rPr lang="en-US" altLang="ko-KR" sz="2800" dirty="0"/>
              <a:t>Our next CHALLENGE of capital budgeting decision – Measuring and Managing RISK!</a:t>
            </a:r>
            <a:endParaRPr lang="ko-KR" altLang="en-US" sz="2800" dirty="0"/>
          </a:p>
        </p:txBody>
      </p:sp>
      <p:sp>
        <p:nvSpPr>
          <p:cNvPr id="11" name="AutoShape 5"/>
          <p:cNvSpPr>
            <a:spLocks noChangeArrowheads="1"/>
          </p:cNvSpPr>
          <p:nvPr/>
        </p:nvSpPr>
        <p:spPr bwMode="auto">
          <a:xfrm>
            <a:off x="6629400" y="5105400"/>
            <a:ext cx="3581400" cy="1295400"/>
          </a:xfrm>
          <a:prstGeom prst="rightArrow">
            <a:avLst>
              <a:gd name="adj1" fmla="val 50000"/>
              <a:gd name="adj2" fmla="val 81250"/>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defRPr/>
            </a:pPr>
            <a:endParaRPr kumimoji="1" lang="en-US">
              <a:solidFill>
                <a:srgbClr val="003366"/>
              </a:solidFill>
            </a:endParaRPr>
          </a:p>
        </p:txBody>
      </p:sp>
      <p:sp>
        <p:nvSpPr>
          <p:cNvPr id="3" name="Oval 2"/>
          <p:cNvSpPr/>
          <p:nvPr/>
        </p:nvSpPr>
        <p:spPr>
          <a:xfrm>
            <a:off x="1981200" y="5372100"/>
            <a:ext cx="4267200" cy="762000"/>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ln w="0"/>
                <a:solidFill>
                  <a:schemeClr val="tx1"/>
                </a:solidFill>
                <a:effectLst>
                  <a:outerShdw blurRad="38100" dist="19050" dir="2700000" algn="tl" rotWithShape="0">
                    <a:schemeClr val="dk1">
                      <a:alpha val="40000"/>
                    </a:schemeClr>
                  </a:outerShdw>
                </a:effectLst>
              </a:rPr>
              <a:t>Risk Vs. Uncertainty </a:t>
            </a:r>
            <a:endParaRPr lang="ko-KR" altLang="en-US" sz="2000" b="1"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097014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5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524000" y="76200"/>
            <a:ext cx="7315200" cy="914400"/>
          </a:xfrm>
          <a:scene3d>
            <a:camera prst="orthographicFront"/>
            <a:lightRig rig="balanced" dir="t"/>
          </a:scene3d>
          <a:sp3d prstMaterial="plastic"/>
        </p:spPr>
        <p:txBody>
          <a:bodyPr/>
          <a:lstStyle/>
          <a:p>
            <a:pPr>
              <a:defRPr/>
            </a:pPr>
            <a:r>
              <a:rPr lang="en-US" sz="3200" dirty="0"/>
              <a:t>Please recall the following about risk...</a:t>
            </a:r>
          </a:p>
        </p:txBody>
      </p:sp>
      <p:sp>
        <p:nvSpPr>
          <p:cNvPr id="32771" name="Rectangle 3"/>
          <p:cNvSpPr>
            <a:spLocks noGrp="1" noChangeArrowheads="1"/>
          </p:cNvSpPr>
          <p:nvPr>
            <p:ph type="body" idx="1"/>
          </p:nvPr>
        </p:nvSpPr>
        <p:spPr>
          <a:xfrm>
            <a:off x="4343400" y="1143000"/>
            <a:ext cx="6324600" cy="5486400"/>
          </a:xfrm>
          <a:noFill/>
          <a:scene3d>
            <a:camera prst="orthographicFront"/>
            <a:lightRig rig="balanced" dir="t"/>
          </a:scene3d>
          <a:sp3d prstMaterial="plastic"/>
        </p:spPr>
        <p:txBody>
          <a:bodyPr/>
          <a:lstStyle/>
          <a:p>
            <a:pPr>
              <a:spcBef>
                <a:spcPts val="600"/>
              </a:spcBef>
              <a:spcAft>
                <a:spcPts val="600"/>
              </a:spcAft>
              <a:defRPr/>
            </a:pPr>
            <a:r>
              <a:rPr lang="en-US" sz="2400" dirty="0"/>
              <a:t>the PROBABILITY OF LOSS</a:t>
            </a:r>
          </a:p>
          <a:p>
            <a:pPr>
              <a:spcBef>
                <a:spcPts val="600"/>
              </a:spcBef>
              <a:spcAft>
                <a:spcPts val="600"/>
              </a:spcAft>
              <a:defRPr/>
            </a:pPr>
            <a:r>
              <a:rPr lang="en-US" sz="2400" dirty="0"/>
              <a:t>the EXPECTED LOSS</a:t>
            </a:r>
          </a:p>
          <a:p>
            <a:pPr>
              <a:spcBef>
                <a:spcPts val="600"/>
              </a:spcBef>
              <a:spcAft>
                <a:spcPts val="600"/>
              </a:spcAft>
              <a:defRPr/>
            </a:pPr>
            <a:r>
              <a:rPr lang="en-US" sz="2400" dirty="0"/>
              <a:t>VARIATIONS &amp; FLUCTUATIONS:</a:t>
            </a:r>
          </a:p>
          <a:p>
            <a:pPr lvl="1">
              <a:spcBef>
                <a:spcPts val="600"/>
              </a:spcBef>
              <a:spcAft>
                <a:spcPts val="600"/>
              </a:spcAft>
              <a:defRPr/>
            </a:pPr>
            <a:r>
              <a:rPr lang="en-US" sz="2000" dirty="0">
                <a:latin typeface="Arial Narrow" pitchFamily="34" charset="0"/>
              </a:rPr>
              <a:t>Range</a:t>
            </a:r>
          </a:p>
          <a:p>
            <a:pPr lvl="1">
              <a:spcBef>
                <a:spcPts val="600"/>
              </a:spcBef>
              <a:spcAft>
                <a:spcPts val="600"/>
              </a:spcAft>
              <a:defRPr/>
            </a:pPr>
            <a:r>
              <a:rPr lang="en-US" sz="2000" dirty="0">
                <a:latin typeface="Arial Narrow" pitchFamily="34" charset="0"/>
              </a:rPr>
              <a:t>Mean Absolute Deviation </a:t>
            </a:r>
          </a:p>
          <a:p>
            <a:pPr lvl="1">
              <a:spcBef>
                <a:spcPts val="600"/>
              </a:spcBef>
              <a:spcAft>
                <a:spcPts val="600"/>
              </a:spcAft>
              <a:defRPr/>
            </a:pPr>
            <a:r>
              <a:rPr lang="en-US" sz="2000" dirty="0">
                <a:latin typeface="Arial Narrow" pitchFamily="34" charset="0"/>
              </a:rPr>
              <a:t>Standard Deviation/Variance/Coefficient of Variation</a:t>
            </a:r>
          </a:p>
          <a:p>
            <a:pPr lvl="1">
              <a:spcBef>
                <a:spcPts val="600"/>
              </a:spcBef>
              <a:spcAft>
                <a:spcPts val="600"/>
              </a:spcAft>
              <a:defRPr/>
            </a:pPr>
            <a:r>
              <a:rPr lang="en-US" sz="2000" dirty="0">
                <a:latin typeface="Arial Narrow" pitchFamily="34" charset="0"/>
              </a:rPr>
              <a:t>Semi-Variance</a:t>
            </a:r>
          </a:p>
          <a:p>
            <a:pPr lvl="1">
              <a:spcBef>
                <a:spcPts val="600"/>
              </a:spcBef>
              <a:spcAft>
                <a:spcPts val="600"/>
              </a:spcAft>
              <a:defRPr/>
            </a:pPr>
            <a:r>
              <a:rPr lang="en-US" sz="2000" dirty="0">
                <a:latin typeface="Arial Narrow" pitchFamily="34" charset="0"/>
              </a:rPr>
              <a:t>Variance from Subjective Expected Value</a:t>
            </a:r>
          </a:p>
          <a:p>
            <a:pPr lvl="1">
              <a:spcBef>
                <a:spcPts val="600"/>
              </a:spcBef>
              <a:spcAft>
                <a:spcPts val="600"/>
              </a:spcAft>
              <a:defRPr/>
            </a:pPr>
            <a:r>
              <a:rPr lang="en-US" sz="2000" dirty="0">
                <a:latin typeface="Arial Narrow" pitchFamily="34" charset="0"/>
              </a:rPr>
              <a:t>Co-variance</a:t>
            </a:r>
            <a:endParaRPr lang="en-US" sz="2000" dirty="0"/>
          </a:p>
          <a:p>
            <a:pPr>
              <a:spcBef>
                <a:spcPts val="600"/>
              </a:spcBef>
              <a:spcAft>
                <a:spcPts val="600"/>
              </a:spcAft>
              <a:defRPr/>
            </a:pPr>
            <a:r>
              <a:rPr lang="en-US" sz="2400" dirty="0"/>
              <a:t>the SENSITIVITY OF RETURN TO POSSIBLE CHANGES - percentage changes.</a:t>
            </a:r>
          </a:p>
        </p:txBody>
      </p:sp>
      <p:graphicFrame>
        <p:nvGraphicFramePr>
          <p:cNvPr id="11266" name="Object 4"/>
          <p:cNvGraphicFramePr>
            <a:graphicFrameLocks noChangeAspect="1"/>
          </p:cNvGraphicFramePr>
          <p:nvPr/>
        </p:nvGraphicFramePr>
        <p:xfrm>
          <a:off x="1828800" y="1981200"/>
          <a:ext cx="2362200" cy="3124200"/>
        </p:xfrm>
        <a:graphic>
          <a:graphicData uri="http://schemas.openxmlformats.org/presentationml/2006/ole">
            <mc:AlternateContent xmlns:mc="http://schemas.openxmlformats.org/markup-compatibility/2006">
              <mc:Choice xmlns:v="urn:schemas-microsoft-com:vml" Requires="v">
                <p:oleObj name="Clip" r:id="rId2" imgW="3209040" imgH="3932280" progId="MS_ClipArt_Gallery.2">
                  <p:embed/>
                </p:oleObj>
              </mc:Choice>
              <mc:Fallback>
                <p:oleObj name="Clip" r:id="rId2" imgW="3209040" imgH="3932280" progId="MS_ClipArt_Gallery.2">
                  <p:embed/>
                  <p:pic>
                    <p:nvPicPr>
                      <p:cNvPr id="1126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981200"/>
                        <a:ext cx="2362200" cy="312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57304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32770">
                                            <p:bg/>
                                          </p:spTgt>
                                        </p:tgtEl>
                                        <p:attrNameLst>
                                          <p:attrName>style.visibility</p:attrName>
                                        </p:attrNameLst>
                                      </p:cBhvr>
                                      <p:to>
                                        <p:strVal val="visible"/>
                                      </p:to>
                                    </p:set>
                                    <p:anim to="" calcmode="lin" valueType="num">
                                      <p:cBhvr>
                                        <p:cTn id="7" dur="1" fill="hold"/>
                                        <p:tgtEl>
                                          <p:spTgt spid="32770">
                                            <p:bg/>
                                          </p:spTgt>
                                        </p:tgtEl>
                                        <p:attrNameLst>
                                          <p:attrName/>
                                        </p:attrNameLst>
                                      </p:cBhvr>
                                    </p:anim>
                                  </p:childTnLst>
                                </p:cTn>
                              </p:par>
                            </p:childTnLst>
                          </p:cTn>
                        </p:par>
                        <p:par>
                          <p:cTn id="8" fill="hold">
                            <p:stCondLst>
                              <p:cond delay="500"/>
                            </p:stCondLst>
                            <p:childTnLst>
                              <p:par>
                                <p:cTn id="9" presetID="24" presetClass="entr" presetSubtype="0" fill="hold" grpId="0" nodeType="afterEffect">
                                  <p:stCondLst>
                                    <p:cond delay="0"/>
                                  </p:stCondLst>
                                  <p:childTnLst>
                                    <p:set>
                                      <p:cBhvr>
                                        <p:cTn id="10" dur="1" fill="hold">
                                          <p:stCondLst>
                                            <p:cond delay="499"/>
                                          </p:stCondLst>
                                        </p:cTn>
                                        <p:tgtEl>
                                          <p:spTgt spid="32770">
                                            <p:txEl>
                                              <p:pRg st="0" end="0"/>
                                            </p:txEl>
                                          </p:spTgt>
                                        </p:tgtEl>
                                        <p:attrNameLst>
                                          <p:attrName>style.visibility</p:attrName>
                                        </p:attrNameLst>
                                      </p:cBhvr>
                                      <p:to>
                                        <p:strVal val="visible"/>
                                      </p:to>
                                    </p:set>
                                    <p:anim to="" calcmode="lin" valueType="num">
                                      <p:cBhvr>
                                        <p:cTn id="11" dur="1" fill="hold"/>
                                        <p:tgtEl>
                                          <p:spTgt spid="32770">
                                            <p:txEl>
                                              <p:pRg st="0" end="0"/>
                                            </p:txEl>
                                          </p:spTgt>
                                        </p:tgtEl>
                                        <p:attrNameLst>
                                          <p:attrName/>
                                        </p:attrNameLst>
                                      </p:cBhvr>
                                    </p:anim>
                                  </p:childTnLst>
                                </p:cTn>
                              </p:par>
                              <p:par>
                                <p:cTn id="12" presetID="24" presetClass="entr" presetSubtype="0" fill="hold" grpId="0" nodeType="withEffect">
                                  <p:stCondLst>
                                    <p:cond delay="0"/>
                                  </p:stCondLst>
                                  <p:childTnLst>
                                    <p:set>
                                      <p:cBhvr>
                                        <p:cTn id="13" dur="1" fill="hold">
                                          <p:stCondLst>
                                            <p:cond delay="499"/>
                                          </p:stCondLst>
                                        </p:cTn>
                                        <p:tgtEl>
                                          <p:spTgt spid="32771">
                                            <p:txEl>
                                              <p:pRg st="0" end="0"/>
                                            </p:txEl>
                                          </p:spTgt>
                                        </p:tgtEl>
                                        <p:attrNameLst>
                                          <p:attrName>style.visibility</p:attrName>
                                        </p:attrNameLst>
                                      </p:cBhvr>
                                      <p:to>
                                        <p:strVal val="visible"/>
                                      </p:to>
                                    </p:set>
                                    <p:anim to="" calcmode="lin" valueType="num">
                                      <p:cBhvr>
                                        <p:cTn id="14" dur="1" fill="hold"/>
                                        <p:tgtEl>
                                          <p:spTgt spid="32771">
                                            <p:txEl>
                                              <p:pRg st="0" end="0"/>
                                            </p:txEl>
                                          </p:spTgt>
                                        </p:tgtEl>
                                        <p:attrNameLst>
                                          <p:attrName/>
                                        </p:attrNameLst>
                                      </p:cBhvr>
                                    </p:anim>
                                  </p:childTnLst>
                                </p:cTn>
                              </p:par>
                              <p:par>
                                <p:cTn id="15" presetID="24" presetClass="entr" presetSubtype="0" fill="hold" grpId="0" nodeType="withEffect">
                                  <p:stCondLst>
                                    <p:cond delay="0"/>
                                  </p:stCondLst>
                                  <p:childTnLst>
                                    <p:set>
                                      <p:cBhvr>
                                        <p:cTn id="16" dur="1" fill="hold">
                                          <p:stCondLst>
                                            <p:cond delay="499"/>
                                          </p:stCondLst>
                                        </p:cTn>
                                        <p:tgtEl>
                                          <p:spTgt spid="32771">
                                            <p:txEl>
                                              <p:pRg st="1" end="1"/>
                                            </p:txEl>
                                          </p:spTgt>
                                        </p:tgtEl>
                                        <p:attrNameLst>
                                          <p:attrName>style.visibility</p:attrName>
                                        </p:attrNameLst>
                                      </p:cBhvr>
                                      <p:to>
                                        <p:strVal val="visible"/>
                                      </p:to>
                                    </p:set>
                                    <p:anim to="" calcmode="lin" valueType="num">
                                      <p:cBhvr>
                                        <p:cTn id="17" dur="1" fill="hold"/>
                                        <p:tgtEl>
                                          <p:spTgt spid="32771">
                                            <p:txEl>
                                              <p:pRg st="1" end="1"/>
                                            </p:txEl>
                                          </p:spTgt>
                                        </p:tgtEl>
                                        <p:attrNameLst>
                                          <p:attrName/>
                                        </p:attrNameLst>
                                      </p:cBhvr>
                                    </p:anim>
                                  </p:childTnLst>
                                </p:cTn>
                              </p:par>
                              <p:par>
                                <p:cTn id="18" presetID="24" presetClass="entr" presetSubtype="0" fill="hold" grpId="0" nodeType="withEffect">
                                  <p:stCondLst>
                                    <p:cond delay="0"/>
                                  </p:stCondLst>
                                  <p:childTnLst>
                                    <p:set>
                                      <p:cBhvr>
                                        <p:cTn id="19" dur="1" fill="hold">
                                          <p:stCondLst>
                                            <p:cond delay="499"/>
                                          </p:stCondLst>
                                        </p:cTn>
                                        <p:tgtEl>
                                          <p:spTgt spid="32771">
                                            <p:txEl>
                                              <p:pRg st="2" end="2"/>
                                            </p:txEl>
                                          </p:spTgt>
                                        </p:tgtEl>
                                        <p:attrNameLst>
                                          <p:attrName>style.visibility</p:attrName>
                                        </p:attrNameLst>
                                      </p:cBhvr>
                                      <p:to>
                                        <p:strVal val="visible"/>
                                      </p:to>
                                    </p:set>
                                    <p:anim to="" calcmode="lin" valueType="num">
                                      <p:cBhvr>
                                        <p:cTn id="20" dur="1" fill="hold"/>
                                        <p:tgtEl>
                                          <p:spTgt spid="32771">
                                            <p:txEl>
                                              <p:pRg st="2" end="2"/>
                                            </p:txEl>
                                          </p:spTgt>
                                        </p:tgtEl>
                                        <p:attrNameLst>
                                          <p:attrName/>
                                        </p:attrNameLst>
                                      </p:cBhvr>
                                    </p:anim>
                                  </p:childTnLst>
                                </p:cTn>
                              </p:par>
                            </p:childTnLst>
                          </p:cTn>
                        </p:par>
                      </p:childTnLst>
                    </p:cTn>
                  </p:par>
                  <p:par>
                    <p:cTn id="21" fill="hold">
                      <p:stCondLst>
                        <p:cond delay="indefinite"/>
                      </p:stCondLst>
                      <p:childTnLst>
                        <p:par>
                          <p:cTn id="22" fill="hold">
                            <p:stCondLst>
                              <p:cond delay="0"/>
                            </p:stCondLst>
                            <p:childTnLst>
                              <p:par>
                                <p:cTn id="23" presetID="24" presetClass="entr" presetSubtype="0" fill="hold" grpId="0" nodeType="clickEffect">
                                  <p:stCondLst>
                                    <p:cond delay="0"/>
                                  </p:stCondLst>
                                  <p:childTnLst>
                                    <p:set>
                                      <p:cBhvr>
                                        <p:cTn id="24" dur="1" fill="hold">
                                          <p:stCondLst>
                                            <p:cond delay="499"/>
                                          </p:stCondLst>
                                        </p:cTn>
                                        <p:tgtEl>
                                          <p:spTgt spid="32771">
                                            <p:txEl>
                                              <p:pRg st="3" end="3"/>
                                            </p:txEl>
                                          </p:spTgt>
                                        </p:tgtEl>
                                        <p:attrNameLst>
                                          <p:attrName>style.visibility</p:attrName>
                                        </p:attrNameLst>
                                      </p:cBhvr>
                                      <p:to>
                                        <p:strVal val="visible"/>
                                      </p:to>
                                    </p:set>
                                    <p:anim to="" calcmode="lin" valueType="num">
                                      <p:cBhvr>
                                        <p:cTn id="25" dur="1" fill="hold"/>
                                        <p:tgtEl>
                                          <p:spTgt spid="32771">
                                            <p:txEl>
                                              <p:pRg st="3" end="3"/>
                                            </p:txEl>
                                          </p:spTgt>
                                        </p:tgtEl>
                                        <p:attrNameLst>
                                          <p:attrName/>
                                        </p:attrNameLst>
                                      </p:cBhvr>
                                    </p:anim>
                                  </p:childTnLst>
                                </p:cTn>
                              </p:par>
                            </p:childTnLst>
                          </p:cTn>
                        </p:par>
                      </p:childTnLst>
                    </p:cTn>
                  </p:par>
                  <p:par>
                    <p:cTn id="26" fill="hold">
                      <p:stCondLst>
                        <p:cond delay="indefinite"/>
                      </p:stCondLst>
                      <p:childTnLst>
                        <p:par>
                          <p:cTn id="27" fill="hold">
                            <p:stCondLst>
                              <p:cond delay="0"/>
                            </p:stCondLst>
                            <p:childTnLst>
                              <p:par>
                                <p:cTn id="28" presetID="24" presetClass="entr" presetSubtype="0" fill="hold" grpId="0" nodeType="clickEffect">
                                  <p:stCondLst>
                                    <p:cond delay="0"/>
                                  </p:stCondLst>
                                  <p:childTnLst>
                                    <p:set>
                                      <p:cBhvr>
                                        <p:cTn id="29" dur="1" fill="hold">
                                          <p:stCondLst>
                                            <p:cond delay="499"/>
                                          </p:stCondLst>
                                        </p:cTn>
                                        <p:tgtEl>
                                          <p:spTgt spid="32771">
                                            <p:txEl>
                                              <p:pRg st="4" end="4"/>
                                            </p:txEl>
                                          </p:spTgt>
                                        </p:tgtEl>
                                        <p:attrNameLst>
                                          <p:attrName>style.visibility</p:attrName>
                                        </p:attrNameLst>
                                      </p:cBhvr>
                                      <p:to>
                                        <p:strVal val="visible"/>
                                      </p:to>
                                    </p:set>
                                    <p:anim to="" calcmode="lin" valueType="num">
                                      <p:cBhvr>
                                        <p:cTn id="30" dur="1" fill="hold"/>
                                        <p:tgtEl>
                                          <p:spTgt spid="32771">
                                            <p:txEl>
                                              <p:pRg st="4" end="4"/>
                                            </p:txEl>
                                          </p:spTgt>
                                        </p:tgtEl>
                                        <p:attrNameLst>
                                          <p:attrName/>
                                        </p:attrNameLst>
                                      </p:cBhvr>
                                    </p:anim>
                                  </p:childTnLst>
                                </p:cTn>
                              </p:par>
                            </p:childTnLst>
                          </p:cTn>
                        </p:par>
                      </p:childTnLst>
                    </p:cTn>
                  </p:par>
                  <p:par>
                    <p:cTn id="31" fill="hold">
                      <p:stCondLst>
                        <p:cond delay="indefinite"/>
                      </p:stCondLst>
                      <p:childTnLst>
                        <p:par>
                          <p:cTn id="32" fill="hold">
                            <p:stCondLst>
                              <p:cond delay="0"/>
                            </p:stCondLst>
                            <p:childTnLst>
                              <p:par>
                                <p:cTn id="33" presetID="24" presetClass="entr" presetSubtype="0" fill="hold" grpId="0" nodeType="clickEffect">
                                  <p:stCondLst>
                                    <p:cond delay="0"/>
                                  </p:stCondLst>
                                  <p:childTnLst>
                                    <p:set>
                                      <p:cBhvr>
                                        <p:cTn id="34" dur="1" fill="hold">
                                          <p:stCondLst>
                                            <p:cond delay="499"/>
                                          </p:stCondLst>
                                        </p:cTn>
                                        <p:tgtEl>
                                          <p:spTgt spid="32771">
                                            <p:txEl>
                                              <p:pRg st="5" end="5"/>
                                            </p:txEl>
                                          </p:spTgt>
                                        </p:tgtEl>
                                        <p:attrNameLst>
                                          <p:attrName>style.visibility</p:attrName>
                                        </p:attrNameLst>
                                      </p:cBhvr>
                                      <p:to>
                                        <p:strVal val="visible"/>
                                      </p:to>
                                    </p:set>
                                    <p:anim to="" calcmode="lin" valueType="num">
                                      <p:cBhvr>
                                        <p:cTn id="35" dur="1" fill="hold"/>
                                        <p:tgtEl>
                                          <p:spTgt spid="32771">
                                            <p:txEl>
                                              <p:pRg st="5" end="5"/>
                                            </p:txEl>
                                          </p:spTgt>
                                        </p:tgtEl>
                                        <p:attrNameLst>
                                          <p:attrName/>
                                        </p:attrNameLst>
                                      </p:cBhvr>
                                    </p:anim>
                                  </p:childTnLst>
                                </p:cTn>
                              </p:par>
                            </p:childTnLst>
                          </p:cTn>
                        </p:par>
                      </p:childTnLst>
                    </p:cTn>
                  </p:par>
                  <p:par>
                    <p:cTn id="36" fill="hold">
                      <p:stCondLst>
                        <p:cond delay="indefinite"/>
                      </p:stCondLst>
                      <p:childTnLst>
                        <p:par>
                          <p:cTn id="37" fill="hold">
                            <p:stCondLst>
                              <p:cond delay="0"/>
                            </p:stCondLst>
                            <p:childTnLst>
                              <p:par>
                                <p:cTn id="38" presetID="24" presetClass="entr" presetSubtype="0" fill="hold" grpId="0" nodeType="clickEffect">
                                  <p:stCondLst>
                                    <p:cond delay="0"/>
                                  </p:stCondLst>
                                  <p:childTnLst>
                                    <p:set>
                                      <p:cBhvr>
                                        <p:cTn id="39" dur="1" fill="hold">
                                          <p:stCondLst>
                                            <p:cond delay="499"/>
                                          </p:stCondLst>
                                        </p:cTn>
                                        <p:tgtEl>
                                          <p:spTgt spid="32771">
                                            <p:txEl>
                                              <p:pRg st="6" end="6"/>
                                            </p:txEl>
                                          </p:spTgt>
                                        </p:tgtEl>
                                        <p:attrNameLst>
                                          <p:attrName>style.visibility</p:attrName>
                                        </p:attrNameLst>
                                      </p:cBhvr>
                                      <p:to>
                                        <p:strVal val="visible"/>
                                      </p:to>
                                    </p:set>
                                    <p:anim to="" calcmode="lin" valueType="num">
                                      <p:cBhvr>
                                        <p:cTn id="40" dur="1" fill="hold"/>
                                        <p:tgtEl>
                                          <p:spTgt spid="32771">
                                            <p:txEl>
                                              <p:pRg st="6" end="6"/>
                                            </p:txEl>
                                          </p:spTgt>
                                        </p:tgtEl>
                                        <p:attrNameLst>
                                          <p:attrName/>
                                        </p:attrNameLst>
                                      </p:cBhvr>
                                    </p:anim>
                                  </p:childTnLst>
                                </p:cTn>
                              </p:par>
                            </p:childTnLst>
                          </p:cTn>
                        </p:par>
                      </p:childTnLst>
                    </p:cTn>
                  </p:par>
                  <p:par>
                    <p:cTn id="41" fill="hold">
                      <p:stCondLst>
                        <p:cond delay="indefinite"/>
                      </p:stCondLst>
                      <p:childTnLst>
                        <p:par>
                          <p:cTn id="42" fill="hold">
                            <p:stCondLst>
                              <p:cond delay="0"/>
                            </p:stCondLst>
                            <p:childTnLst>
                              <p:par>
                                <p:cTn id="43" presetID="24" presetClass="entr" presetSubtype="0" fill="hold" grpId="0" nodeType="clickEffect">
                                  <p:stCondLst>
                                    <p:cond delay="0"/>
                                  </p:stCondLst>
                                  <p:childTnLst>
                                    <p:set>
                                      <p:cBhvr>
                                        <p:cTn id="44" dur="1" fill="hold">
                                          <p:stCondLst>
                                            <p:cond delay="499"/>
                                          </p:stCondLst>
                                        </p:cTn>
                                        <p:tgtEl>
                                          <p:spTgt spid="32771">
                                            <p:txEl>
                                              <p:pRg st="7" end="7"/>
                                            </p:txEl>
                                          </p:spTgt>
                                        </p:tgtEl>
                                        <p:attrNameLst>
                                          <p:attrName>style.visibility</p:attrName>
                                        </p:attrNameLst>
                                      </p:cBhvr>
                                      <p:to>
                                        <p:strVal val="visible"/>
                                      </p:to>
                                    </p:set>
                                    <p:anim to="" calcmode="lin" valueType="num">
                                      <p:cBhvr>
                                        <p:cTn id="45" dur="1" fill="hold"/>
                                        <p:tgtEl>
                                          <p:spTgt spid="32771">
                                            <p:txEl>
                                              <p:pRg st="7" end="7"/>
                                            </p:txEl>
                                          </p:spTgt>
                                        </p:tgtEl>
                                        <p:attrNameLst>
                                          <p:attrName/>
                                        </p:attrNameLst>
                                      </p:cBhvr>
                                    </p:anim>
                                  </p:childTnLst>
                                </p:cTn>
                              </p:par>
                            </p:childTnLst>
                          </p:cTn>
                        </p:par>
                      </p:childTnLst>
                    </p:cTn>
                  </p:par>
                  <p:par>
                    <p:cTn id="46" fill="hold">
                      <p:stCondLst>
                        <p:cond delay="indefinite"/>
                      </p:stCondLst>
                      <p:childTnLst>
                        <p:par>
                          <p:cTn id="47" fill="hold">
                            <p:stCondLst>
                              <p:cond delay="0"/>
                            </p:stCondLst>
                            <p:childTnLst>
                              <p:par>
                                <p:cTn id="48" presetID="24" presetClass="entr" presetSubtype="0" fill="hold" grpId="0" nodeType="clickEffect">
                                  <p:stCondLst>
                                    <p:cond delay="0"/>
                                  </p:stCondLst>
                                  <p:childTnLst>
                                    <p:set>
                                      <p:cBhvr>
                                        <p:cTn id="49" dur="1" fill="hold">
                                          <p:stCondLst>
                                            <p:cond delay="499"/>
                                          </p:stCondLst>
                                        </p:cTn>
                                        <p:tgtEl>
                                          <p:spTgt spid="32771">
                                            <p:txEl>
                                              <p:pRg st="8" end="8"/>
                                            </p:txEl>
                                          </p:spTgt>
                                        </p:tgtEl>
                                        <p:attrNameLst>
                                          <p:attrName>style.visibility</p:attrName>
                                        </p:attrNameLst>
                                      </p:cBhvr>
                                      <p:to>
                                        <p:strVal val="visible"/>
                                      </p:to>
                                    </p:set>
                                    <p:anim to="" calcmode="lin" valueType="num">
                                      <p:cBhvr>
                                        <p:cTn id="50" dur="1" fill="hold"/>
                                        <p:tgtEl>
                                          <p:spTgt spid="32771">
                                            <p:txEl>
                                              <p:pRg st="8" end="8"/>
                                            </p:txEl>
                                          </p:spTgt>
                                        </p:tgtEl>
                                        <p:attrNameLst>
                                          <p:attrName/>
                                        </p:attrNameLst>
                                      </p:cBhvr>
                                    </p:anim>
                                  </p:childTnLst>
                                </p:cTn>
                              </p:par>
                            </p:childTnLst>
                          </p:cTn>
                        </p:par>
                      </p:childTnLst>
                    </p:cTn>
                  </p:par>
                  <p:par>
                    <p:cTn id="51" fill="hold">
                      <p:stCondLst>
                        <p:cond delay="indefinite"/>
                      </p:stCondLst>
                      <p:childTnLst>
                        <p:par>
                          <p:cTn id="52" fill="hold">
                            <p:stCondLst>
                              <p:cond delay="0"/>
                            </p:stCondLst>
                            <p:childTnLst>
                              <p:par>
                                <p:cTn id="53" presetID="24" presetClass="entr" presetSubtype="0" fill="hold" grpId="0" nodeType="clickEffect">
                                  <p:stCondLst>
                                    <p:cond delay="0"/>
                                  </p:stCondLst>
                                  <p:childTnLst>
                                    <p:set>
                                      <p:cBhvr>
                                        <p:cTn id="54" dur="1" fill="hold">
                                          <p:stCondLst>
                                            <p:cond delay="499"/>
                                          </p:stCondLst>
                                        </p:cTn>
                                        <p:tgtEl>
                                          <p:spTgt spid="32771">
                                            <p:txEl>
                                              <p:pRg st="9" end="9"/>
                                            </p:txEl>
                                          </p:spTgt>
                                        </p:tgtEl>
                                        <p:attrNameLst>
                                          <p:attrName>style.visibility</p:attrName>
                                        </p:attrNameLst>
                                      </p:cBhvr>
                                      <p:to>
                                        <p:strVal val="visible"/>
                                      </p:to>
                                    </p:set>
                                    <p:anim to="" calcmode="lin" valueType="num">
                                      <p:cBhvr>
                                        <p:cTn id="55" dur="1" fill="hold"/>
                                        <p:tgtEl>
                                          <p:spTgt spid="32771">
                                            <p:txEl>
                                              <p:pRg st="9" end="9"/>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uiExpand="1" build="p" animBg="1" autoUpdateAnimBg="0" advAuto="0"/>
      <p:bldP spid="32771" grpId="0" uiExpand="1" build="p" bldLvl="4"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a:xfrm>
            <a:off x="1524000" y="0"/>
            <a:ext cx="7162800" cy="1143000"/>
          </a:xfrm>
        </p:spPr>
        <p:txBody>
          <a:bodyPr/>
          <a:lstStyle/>
          <a:p>
            <a:pPr eaLnBrk="1" hangingPunct="1">
              <a:defRPr/>
            </a:pPr>
            <a:r>
              <a:rPr lang="en-US" sz="3200" b="1" dirty="0">
                <a:effectLst>
                  <a:outerShdw blurRad="38100" dist="38100" dir="2700000" algn="tl">
                    <a:srgbClr val="C0C0C0"/>
                  </a:outerShdw>
                </a:effectLst>
                <a:latin typeface="Garamond" pitchFamily="18" charset="0"/>
              </a:rPr>
              <a:t>HOW TO GO ABOUT RISK ANALYSIS?</a:t>
            </a:r>
          </a:p>
        </p:txBody>
      </p:sp>
      <p:sp>
        <p:nvSpPr>
          <p:cNvPr id="375811" name="Rectangle 3"/>
          <p:cNvSpPr>
            <a:spLocks noGrp="1" noChangeArrowheads="1"/>
          </p:cNvSpPr>
          <p:nvPr>
            <p:ph type="body" idx="1"/>
          </p:nvPr>
        </p:nvSpPr>
        <p:spPr>
          <a:xfrm>
            <a:off x="1752600" y="1409700"/>
            <a:ext cx="8820150" cy="5181600"/>
          </a:xfrm>
          <a:ln>
            <a:noFill/>
          </a:ln>
          <a:effectLst/>
          <a:scene3d>
            <a:camera prst="orthographicFront"/>
            <a:lightRig rig="legacyFlat3" dir="b"/>
          </a:scene3d>
          <a:sp3d extrusionH="125400" prstMaterial="legacyMatte">
            <a:bevelT w="13500" h="13500" prst="angle"/>
            <a:bevelB w="13500" h="13500" prst="angle"/>
            <a:extrusionClr>
              <a:schemeClr val="bg2"/>
            </a:extrusionClr>
          </a:sp3d>
        </p:spPr>
        <p:txBody>
          <a:bodyPr>
            <a:flatTx/>
          </a:bodyPr>
          <a:lstStyle/>
          <a:p>
            <a:pPr eaLnBrk="1" hangingPunct="1">
              <a:lnSpc>
                <a:spcPct val="130000"/>
              </a:lnSpc>
              <a:defRPr/>
            </a:pPr>
            <a:r>
              <a:rPr lang="en-US" sz="2800" dirty="0">
                <a:effectLst>
                  <a:outerShdw blurRad="38100" dist="38100" dir="2700000" algn="tl">
                    <a:srgbClr val="C0C0C0"/>
                  </a:outerShdw>
                </a:effectLst>
              </a:rPr>
              <a:t>Whatever way one goes for Risk Analysis, that must be a systematic and in a planned way.</a:t>
            </a:r>
          </a:p>
          <a:p>
            <a:pPr eaLnBrk="1" hangingPunct="1">
              <a:lnSpc>
                <a:spcPct val="130000"/>
              </a:lnSpc>
              <a:defRPr/>
            </a:pPr>
            <a:r>
              <a:rPr lang="en-US" sz="2800" dirty="0">
                <a:solidFill>
                  <a:srgbClr val="990000"/>
                </a:solidFill>
                <a:effectLst>
                  <a:outerShdw blurRad="38100" dist="38100" dir="2700000" algn="tl">
                    <a:srgbClr val="C0C0C0"/>
                  </a:outerShdw>
                </a:effectLst>
              </a:rPr>
              <a:t>There are many ways that are broadly classified as thus:</a:t>
            </a:r>
          </a:p>
          <a:p>
            <a:pPr lvl="1" eaLnBrk="1" hangingPunct="1">
              <a:lnSpc>
                <a:spcPct val="130000"/>
              </a:lnSpc>
              <a:defRPr/>
            </a:pPr>
            <a:r>
              <a:rPr lang="en-US" sz="2800" dirty="0">
                <a:ln w="0"/>
                <a:solidFill>
                  <a:schemeClr val="tx1"/>
                </a:solidFill>
                <a:effectLst>
                  <a:outerShdw blurRad="38100" dist="19050" dir="2700000" algn="tl" rotWithShape="0">
                    <a:schemeClr val="dk1">
                      <a:alpha val="40000"/>
                    </a:schemeClr>
                  </a:outerShdw>
                </a:effectLst>
              </a:rPr>
              <a:t>CRUDE METHODS</a:t>
            </a:r>
          </a:p>
          <a:p>
            <a:pPr lvl="1" eaLnBrk="1" hangingPunct="1">
              <a:lnSpc>
                <a:spcPct val="130000"/>
              </a:lnSpc>
              <a:defRPr/>
            </a:pPr>
            <a:r>
              <a:rPr lang="en-US" sz="2800" dirty="0">
                <a:ln w="0"/>
                <a:solidFill>
                  <a:schemeClr val="tx1"/>
                </a:solidFill>
                <a:effectLst>
                  <a:outerShdw blurRad="38100" dist="19050" dir="2700000" algn="tl" rotWithShape="0">
                    <a:schemeClr val="dk1">
                      <a:alpha val="40000"/>
                    </a:schemeClr>
                  </a:outerShdw>
                </a:effectLst>
              </a:rPr>
              <a:t>QUANTITATIVE METHODS</a:t>
            </a:r>
          </a:p>
        </p:txBody>
      </p:sp>
    </p:spTree>
    <p:extLst>
      <p:ext uri="{BB962C8B-B14F-4D97-AF65-F5344CB8AC3E}">
        <p14:creationId xmlns:p14="http://schemas.microsoft.com/office/powerpoint/2010/main" val="97005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ChangeArrowheads="1"/>
          </p:cNvSpPr>
          <p:nvPr/>
        </p:nvSpPr>
        <p:spPr bwMode="auto">
          <a:xfrm>
            <a:off x="1752600" y="76200"/>
            <a:ext cx="6858000" cy="914400"/>
          </a:xfrm>
          <a:prstGeom prst="rect">
            <a:avLst/>
          </a:prstGeom>
          <a:noFill/>
          <a:ln w="12700">
            <a:noFill/>
            <a:miter lim="800000"/>
            <a:headEnd/>
            <a:tailEnd/>
          </a:ln>
        </p:spPr>
        <p:txBody>
          <a:bodyPr lIns="38100" tIns="46038" rIns="38100" bIns="46038" anchor="ctr"/>
          <a:lstStyle/>
          <a:p>
            <a:pPr>
              <a:defRPr/>
            </a:pPr>
            <a:r>
              <a:rPr kumimoji="1" lang="en-US" sz="2800" dirty="0">
                <a:solidFill>
                  <a:schemeClr val="bg1"/>
                </a:solidFill>
                <a:latin typeface="+mj-lt"/>
              </a:rPr>
              <a:t>CRUDE WAYS OF RISK ANALYSIS </a:t>
            </a:r>
          </a:p>
        </p:txBody>
      </p:sp>
      <p:sp>
        <p:nvSpPr>
          <p:cNvPr id="376835" name="Rectangle 3"/>
          <p:cNvSpPr>
            <a:spLocks noChangeArrowheads="1"/>
          </p:cNvSpPr>
          <p:nvPr/>
        </p:nvSpPr>
        <p:spPr bwMode="auto">
          <a:xfrm>
            <a:off x="1828800" y="1295400"/>
            <a:ext cx="8153400" cy="4876800"/>
          </a:xfrm>
          <a:prstGeom prst="rect">
            <a:avLst/>
          </a:prstGeom>
          <a:noFill/>
          <a:ln w="76200" cmpd="tri">
            <a:solidFill>
              <a:srgbClr val="663300"/>
            </a:solidFill>
            <a:miter lim="800000"/>
            <a:headEnd/>
            <a:tailEnd/>
          </a:ln>
          <a:effectLst/>
        </p:spPr>
        <p:txBody>
          <a:bodyPr lIns="90488" tIns="44450" rIns="90488" bIns="44450"/>
          <a:lstStyle/>
          <a:p>
            <a:pPr marL="342900" indent="-342900">
              <a:lnSpc>
                <a:spcPct val="190000"/>
              </a:lnSpc>
              <a:spcBef>
                <a:spcPct val="20000"/>
              </a:spcBef>
              <a:buFontTx/>
              <a:buChar char="•"/>
              <a:defRPr/>
            </a:pPr>
            <a:r>
              <a:rPr kumimoji="1" lang="en-US" sz="2800">
                <a:solidFill>
                  <a:srgbClr val="336600"/>
                </a:solidFill>
                <a:effectLst>
                  <a:outerShdw blurRad="38100" dist="38100" dir="2700000" algn="tl">
                    <a:srgbClr val="C0C0C0"/>
                  </a:outerShdw>
                </a:effectLst>
                <a:latin typeface="Bookman Old Style" pitchFamily="18" charset="0"/>
              </a:rPr>
              <a:t>Conservative estimates of the revenues</a:t>
            </a:r>
          </a:p>
          <a:p>
            <a:pPr marL="342900" indent="-342900">
              <a:lnSpc>
                <a:spcPct val="190000"/>
              </a:lnSpc>
              <a:spcBef>
                <a:spcPct val="20000"/>
              </a:spcBef>
              <a:buFontTx/>
              <a:buChar char="•"/>
              <a:defRPr/>
            </a:pPr>
            <a:r>
              <a:rPr kumimoji="1" lang="en-US" sz="2800">
                <a:solidFill>
                  <a:srgbClr val="990000"/>
                </a:solidFill>
                <a:effectLst>
                  <a:outerShdw blurRad="38100" dist="38100" dir="2700000" algn="tl">
                    <a:srgbClr val="C0C0C0"/>
                  </a:outerShdw>
                </a:effectLst>
                <a:latin typeface="Bookman Old Style" pitchFamily="18" charset="0"/>
              </a:rPr>
              <a:t>Worst estimates of the project duration</a:t>
            </a:r>
          </a:p>
          <a:p>
            <a:pPr marL="342900" indent="-342900">
              <a:lnSpc>
                <a:spcPct val="190000"/>
              </a:lnSpc>
              <a:spcBef>
                <a:spcPct val="20000"/>
              </a:spcBef>
              <a:buFontTx/>
              <a:buChar char="•"/>
              <a:defRPr/>
            </a:pPr>
            <a:r>
              <a:rPr kumimoji="1" lang="en-US" sz="2800">
                <a:solidFill>
                  <a:srgbClr val="336600"/>
                </a:solidFill>
                <a:effectLst>
                  <a:outerShdw blurRad="38100" dist="38100" dir="2700000" algn="tl">
                    <a:srgbClr val="C0C0C0"/>
                  </a:outerShdw>
                </a:effectLst>
                <a:latin typeface="Bookman Old Style" pitchFamily="18" charset="0"/>
              </a:rPr>
              <a:t>Worst estimates of cost of project </a:t>
            </a:r>
          </a:p>
          <a:p>
            <a:pPr marL="342900" indent="-342900">
              <a:lnSpc>
                <a:spcPct val="190000"/>
              </a:lnSpc>
              <a:spcBef>
                <a:spcPct val="20000"/>
              </a:spcBef>
              <a:buFontTx/>
              <a:buChar char="•"/>
              <a:defRPr/>
            </a:pPr>
            <a:r>
              <a:rPr kumimoji="1" lang="en-US" sz="2800">
                <a:solidFill>
                  <a:srgbClr val="990000"/>
                </a:solidFill>
                <a:effectLst>
                  <a:outerShdw blurRad="38100" dist="38100" dir="2700000" algn="tl">
                    <a:srgbClr val="C0C0C0"/>
                  </a:outerShdw>
                </a:effectLst>
                <a:latin typeface="Bookman Old Style" pitchFamily="18" charset="0"/>
              </a:rPr>
              <a:t>Safety margins/ contingencies in the costs</a:t>
            </a:r>
          </a:p>
          <a:p>
            <a:pPr marL="342900" indent="-342900">
              <a:lnSpc>
                <a:spcPct val="190000"/>
              </a:lnSpc>
              <a:spcBef>
                <a:spcPct val="20000"/>
              </a:spcBef>
              <a:buFontTx/>
              <a:buChar char="•"/>
              <a:defRPr/>
            </a:pPr>
            <a:r>
              <a:rPr kumimoji="1" lang="en-US" sz="2800">
                <a:solidFill>
                  <a:srgbClr val="336600"/>
                </a:solidFill>
                <a:effectLst>
                  <a:outerShdw blurRad="38100" dist="38100" dir="2700000" algn="tl">
                    <a:srgbClr val="C0C0C0"/>
                  </a:outerShdw>
                </a:effectLst>
                <a:latin typeface="Bookman Old Style" pitchFamily="18" charset="0"/>
              </a:rPr>
              <a:t>Subjective judgements</a:t>
            </a:r>
          </a:p>
        </p:txBody>
      </p:sp>
    </p:spTree>
    <p:extLst>
      <p:ext uri="{BB962C8B-B14F-4D97-AF65-F5344CB8AC3E}">
        <p14:creationId xmlns:p14="http://schemas.microsoft.com/office/powerpoint/2010/main" val="4087808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ChangeArrowheads="1"/>
          </p:cNvSpPr>
          <p:nvPr/>
        </p:nvSpPr>
        <p:spPr bwMode="auto">
          <a:xfrm>
            <a:off x="1752600" y="0"/>
            <a:ext cx="6858000" cy="990600"/>
          </a:xfrm>
          <a:prstGeom prst="rect">
            <a:avLst/>
          </a:prstGeom>
          <a:noFill/>
          <a:ln w="12700">
            <a:noFill/>
            <a:miter lim="800000"/>
            <a:headEnd/>
            <a:tailEnd/>
          </a:ln>
        </p:spPr>
        <p:txBody>
          <a:bodyPr lIns="90488" tIns="44450" rIns="90488" bIns="44450" anchor="ctr"/>
          <a:lstStyle/>
          <a:p>
            <a:pPr defTabSz="762000">
              <a:defRPr/>
            </a:pPr>
            <a:r>
              <a:rPr kumimoji="1" lang="en-US" b="1" dirty="0">
                <a:solidFill>
                  <a:schemeClr val="bg1"/>
                </a:solidFill>
                <a:latin typeface="Arial Rounded MT Bold" panose="020F0704030504030204" pitchFamily="34" charset="0"/>
              </a:rPr>
              <a:t>QUANTITATIVE TOOLS FOR RISK ESTIMATION AND ANALYSIS </a:t>
            </a:r>
          </a:p>
        </p:txBody>
      </p:sp>
      <p:sp>
        <p:nvSpPr>
          <p:cNvPr id="377859" name="Rectangle 3"/>
          <p:cNvSpPr>
            <a:spLocks noChangeArrowheads="1"/>
          </p:cNvSpPr>
          <p:nvPr/>
        </p:nvSpPr>
        <p:spPr bwMode="auto">
          <a:xfrm>
            <a:off x="1828800" y="1066800"/>
            <a:ext cx="8669338" cy="5410200"/>
          </a:xfrm>
          <a:prstGeom prst="rect">
            <a:avLst/>
          </a:prstGeom>
          <a:noFill/>
          <a:ln w="12700">
            <a:noFill/>
            <a:prstDash val="sysDot"/>
            <a:miter lim="800000"/>
            <a:headEnd/>
            <a:tailEnd/>
          </a:ln>
        </p:spPr>
        <p:txBody>
          <a:bodyPr lIns="90488" tIns="44450" rIns="90488" bIns="44450"/>
          <a:lstStyle/>
          <a:p>
            <a:pPr marL="342900" indent="-342900" defTabSz="762000">
              <a:lnSpc>
                <a:spcPct val="150000"/>
              </a:lnSpc>
              <a:spcBef>
                <a:spcPct val="50000"/>
              </a:spcBef>
              <a:spcAft>
                <a:spcPct val="50000"/>
              </a:spcAft>
              <a:buFont typeface="Wingdings" pitchFamily="2" charset="2"/>
              <a:buChar char="«"/>
              <a:defRPr/>
            </a:pPr>
            <a:r>
              <a:rPr kumimoji="1" lang="en-US" b="1" u="sng" dirty="0">
                <a:solidFill>
                  <a:srgbClr val="990000"/>
                </a:solidFill>
                <a:latin typeface="Bookman Old Style" pitchFamily="18" charset="0"/>
              </a:rPr>
              <a:t>PAY BACK PERIOD</a:t>
            </a:r>
          </a:p>
          <a:p>
            <a:pPr marL="342900" indent="-342900" defTabSz="762000">
              <a:lnSpc>
                <a:spcPct val="150000"/>
              </a:lnSpc>
              <a:spcBef>
                <a:spcPct val="50000"/>
              </a:spcBef>
              <a:spcAft>
                <a:spcPct val="50000"/>
              </a:spcAft>
              <a:buFont typeface="Wingdings" pitchFamily="2" charset="2"/>
              <a:buChar char="«"/>
              <a:defRPr/>
            </a:pPr>
            <a:r>
              <a:rPr kumimoji="1" lang="en-US" b="1" u="sng" dirty="0">
                <a:solidFill>
                  <a:srgbClr val="663300"/>
                </a:solidFill>
                <a:latin typeface="Bookman Old Style" pitchFamily="18" charset="0"/>
              </a:rPr>
              <a:t>RISK ADJUSTED METHODS :</a:t>
            </a:r>
          </a:p>
          <a:p>
            <a:pPr marL="742950" lvl="1" indent="-285750" defTabSz="762000">
              <a:lnSpc>
                <a:spcPct val="150000"/>
              </a:lnSpc>
              <a:spcBef>
                <a:spcPct val="50000"/>
              </a:spcBef>
              <a:spcAft>
                <a:spcPct val="50000"/>
              </a:spcAft>
              <a:buFontTx/>
              <a:buChar char="–"/>
              <a:defRPr/>
            </a:pPr>
            <a:r>
              <a:rPr kumimoji="1" lang="en-US" sz="1800" b="1" dirty="0">
                <a:solidFill>
                  <a:srgbClr val="000099"/>
                </a:solidFill>
                <a:latin typeface="Arial" charset="0"/>
              </a:rPr>
              <a:t>RISK ADJUSTED DISCOUNT RATE METHOD</a:t>
            </a:r>
          </a:p>
          <a:p>
            <a:pPr marL="742950" lvl="1" indent="-285750" defTabSz="762000">
              <a:lnSpc>
                <a:spcPct val="150000"/>
              </a:lnSpc>
              <a:spcBef>
                <a:spcPct val="50000"/>
              </a:spcBef>
              <a:spcAft>
                <a:spcPct val="50000"/>
              </a:spcAft>
              <a:buFontTx/>
              <a:buChar char="–"/>
              <a:defRPr/>
            </a:pPr>
            <a:r>
              <a:rPr kumimoji="1" lang="en-US" sz="1800" b="1" dirty="0">
                <a:solidFill>
                  <a:srgbClr val="000099"/>
                </a:solidFill>
                <a:latin typeface="Arial" charset="0"/>
              </a:rPr>
              <a:t>CERTAINTY EQUIVALENT METHOD</a:t>
            </a:r>
          </a:p>
          <a:p>
            <a:pPr marL="342900" indent="-342900" defTabSz="762000">
              <a:lnSpc>
                <a:spcPct val="150000"/>
              </a:lnSpc>
              <a:spcBef>
                <a:spcPct val="50000"/>
              </a:spcBef>
              <a:spcAft>
                <a:spcPct val="50000"/>
              </a:spcAft>
              <a:buFont typeface="Wingdings" pitchFamily="2" charset="2"/>
              <a:buChar char="«"/>
              <a:defRPr/>
            </a:pPr>
            <a:r>
              <a:rPr kumimoji="1" lang="en-US" b="1" u="sng" dirty="0">
                <a:solidFill>
                  <a:srgbClr val="663300"/>
                </a:solidFill>
                <a:latin typeface="Bookman Old Style" pitchFamily="18" charset="0"/>
              </a:rPr>
              <a:t>SENSITIVITY ANALYSIS</a:t>
            </a:r>
          </a:p>
          <a:p>
            <a:pPr marL="342900" indent="-342900" defTabSz="762000">
              <a:lnSpc>
                <a:spcPct val="150000"/>
              </a:lnSpc>
              <a:spcBef>
                <a:spcPct val="50000"/>
              </a:spcBef>
              <a:spcAft>
                <a:spcPct val="50000"/>
              </a:spcAft>
              <a:buFont typeface="Wingdings" pitchFamily="2" charset="2"/>
              <a:buChar char="«"/>
              <a:defRPr/>
            </a:pPr>
            <a:r>
              <a:rPr kumimoji="1" lang="en-US" b="1" u="sng" dirty="0">
                <a:solidFill>
                  <a:srgbClr val="663300"/>
                </a:solidFill>
                <a:latin typeface="Bookman Old Style" pitchFamily="18" charset="0"/>
              </a:rPr>
              <a:t>SCENARIO ANALYSIS </a:t>
            </a:r>
          </a:p>
          <a:p>
            <a:pPr marL="342900" indent="-342900" defTabSz="762000">
              <a:lnSpc>
                <a:spcPct val="150000"/>
              </a:lnSpc>
              <a:spcBef>
                <a:spcPct val="50000"/>
              </a:spcBef>
              <a:spcAft>
                <a:spcPct val="50000"/>
              </a:spcAft>
              <a:buFont typeface="Wingdings" pitchFamily="2" charset="2"/>
              <a:buChar char="«"/>
              <a:defRPr/>
            </a:pPr>
            <a:r>
              <a:rPr kumimoji="1" lang="en-US" b="1" u="sng" dirty="0">
                <a:solidFill>
                  <a:srgbClr val="000000"/>
                </a:solidFill>
                <a:latin typeface="Bookman Old Style" pitchFamily="18" charset="0"/>
              </a:rPr>
              <a:t>SIMULATION METHODS</a:t>
            </a:r>
          </a:p>
        </p:txBody>
      </p:sp>
    </p:spTree>
    <p:extLst>
      <p:ext uri="{BB962C8B-B14F-4D97-AF65-F5344CB8AC3E}">
        <p14:creationId xmlns:p14="http://schemas.microsoft.com/office/powerpoint/2010/main" val="2250667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377859">
                                            <p:txEl>
                                              <p:pRg st="0" end="0"/>
                                            </p:txEl>
                                          </p:spTgt>
                                        </p:tgtEl>
                                        <p:attrNameLst>
                                          <p:attrName>style.visibility</p:attrName>
                                        </p:attrNameLst>
                                      </p:cBhvr>
                                      <p:to>
                                        <p:strVal val="visible"/>
                                      </p:to>
                                    </p:set>
                                    <p:anim to="" calcmode="lin" valueType="num">
                                      <p:cBhvr>
                                        <p:cTn id="7" dur="1" fill="hold"/>
                                        <p:tgtEl>
                                          <p:spTgt spid="377859">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77859">
                                            <p:txEl>
                                              <p:pRg st="1" end="1"/>
                                            </p:txEl>
                                          </p:spTgt>
                                        </p:tgtEl>
                                        <p:attrNameLst>
                                          <p:attrName>style.visibility</p:attrName>
                                        </p:attrNameLst>
                                      </p:cBhvr>
                                      <p:to>
                                        <p:strVal val="visible"/>
                                      </p:to>
                                    </p:set>
                                    <p:anim to="" calcmode="lin" valueType="num">
                                      <p:cBhvr>
                                        <p:cTn id="12" dur="1" fill="hold"/>
                                        <p:tgtEl>
                                          <p:spTgt spid="377859">
                                            <p:txEl>
                                              <p:pRg st="1" end="1"/>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77859">
                                            <p:txEl>
                                              <p:pRg st="2" end="2"/>
                                            </p:txEl>
                                          </p:spTgt>
                                        </p:tgtEl>
                                        <p:attrNameLst>
                                          <p:attrName>style.visibility</p:attrName>
                                        </p:attrNameLst>
                                      </p:cBhvr>
                                      <p:to>
                                        <p:strVal val="visible"/>
                                      </p:to>
                                    </p:set>
                                    <p:anim to="" calcmode="lin" valueType="num">
                                      <p:cBhvr>
                                        <p:cTn id="17" dur="1" fill="hold"/>
                                        <p:tgtEl>
                                          <p:spTgt spid="377859">
                                            <p:txEl>
                                              <p:pRg st="2" end="2"/>
                                            </p:txEl>
                                          </p:spTgt>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377859">
                                            <p:txEl>
                                              <p:pRg st="3" end="3"/>
                                            </p:txEl>
                                          </p:spTgt>
                                        </p:tgtEl>
                                        <p:attrNameLst>
                                          <p:attrName>style.visibility</p:attrName>
                                        </p:attrNameLst>
                                      </p:cBhvr>
                                      <p:to>
                                        <p:strVal val="visible"/>
                                      </p:to>
                                    </p:set>
                                    <p:anim to="" calcmode="lin" valueType="num">
                                      <p:cBhvr>
                                        <p:cTn id="22" dur="1" fill="hold"/>
                                        <p:tgtEl>
                                          <p:spTgt spid="377859">
                                            <p:txEl>
                                              <p:pRg st="3" end="3"/>
                                            </p:txEl>
                                          </p:spTgt>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377859">
                                            <p:txEl>
                                              <p:pRg st="4" end="4"/>
                                            </p:txEl>
                                          </p:spTgt>
                                        </p:tgtEl>
                                        <p:attrNameLst>
                                          <p:attrName>style.visibility</p:attrName>
                                        </p:attrNameLst>
                                      </p:cBhvr>
                                      <p:to>
                                        <p:strVal val="visible"/>
                                      </p:to>
                                    </p:set>
                                    <p:anim to="" calcmode="lin" valueType="num">
                                      <p:cBhvr>
                                        <p:cTn id="27" dur="1" fill="hold"/>
                                        <p:tgtEl>
                                          <p:spTgt spid="377859">
                                            <p:txEl>
                                              <p:pRg st="4" end="4"/>
                                            </p:txEl>
                                          </p:spTgt>
                                        </p:tgtEl>
                                        <p:attrNameLst>
                                          <p:attrName/>
                                        </p:attrNameLst>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377859">
                                            <p:txEl>
                                              <p:pRg st="5" end="5"/>
                                            </p:txEl>
                                          </p:spTgt>
                                        </p:tgtEl>
                                        <p:attrNameLst>
                                          <p:attrName>style.visibility</p:attrName>
                                        </p:attrNameLst>
                                      </p:cBhvr>
                                      <p:to>
                                        <p:strVal val="visible"/>
                                      </p:to>
                                    </p:set>
                                    <p:anim to="" calcmode="lin" valueType="num">
                                      <p:cBhvr>
                                        <p:cTn id="32" dur="1" fill="hold"/>
                                        <p:tgtEl>
                                          <p:spTgt spid="377859">
                                            <p:txEl>
                                              <p:pRg st="5" end="5"/>
                                            </p:txEl>
                                          </p:spTgt>
                                        </p:tgtEl>
                                        <p:attrNameLst>
                                          <p:attrName/>
                                        </p:attrNameLst>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377859">
                                            <p:txEl>
                                              <p:pRg st="6" end="6"/>
                                            </p:txEl>
                                          </p:spTgt>
                                        </p:tgtEl>
                                        <p:attrNameLst>
                                          <p:attrName>style.visibility</p:attrName>
                                        </p:attrNameLst>
                                      </p:cBhvr>
                                      <p:to>
                                        <p:strVal val="visible"/>
                                      </p:to>
                                    </p:set>
                                    <p:anim to="" calcmode="lin" valueType="num">
                                      <p:cBhvr>
                                        <p:cTn id="37" dur="1" fill="hold"/>
                                        <p:tgtEl>
                                          <p:spTgt spid="377859">
                                            <p:txEl>
                                              <p:pRg st="6" end="6"/>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59" grpId="0" build="p" bldLvl="2"/>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eaLnBrk="1" hangingPunct="1"/>
            <a:r>
              <a:rPr lang="en-US"/>
              <a:t>PAY BACK PERIOD…</a:t>
            </a:r>
          </a:p>
        </p:txBody>
      </p:sp>
      <p:sp>
        <p:nvSpPr>
          <p:cNvPr id="160771" name="Rectangle 3"/>
          <p:cNvSpPr>
            <a:spLocks noGrp="1" noChangeArrowheads="1"/>
          </p:cNvSpPr>
          <p:nvPr>
            <p:ph type="body" idx="1"/>
          </p:nvPr>
        </p:nvSpPr>
        <p:spPr>
          <a:xfrm>
            <a:off x="1703512" y="1268760"/>
            <a:ext cx="8640960" cy="4065240"/>
          </a:xfrm>
        </p:spPr>
        <p:txBody>
          <a:bodyPr/>
          <a:lstStyle/>
          <a:p>
            <a:pPr eaLnBrk="1" hangingPunct="1">
              <a:lnSpc>
                <a:spcPct val="140000"/>
              </a:lnSpc>
            </a:pPr>
            <a:r>
              <a:rPr lang="en-US" sz="3200" dirty="0"/>
              <a:t>… no of years within which one recover the amount invested in a project.</a:t>
            </a:r>
          </a:p>
          <a:p>
            <a:pPr eaLnBrk="1" hangingPunct="1">
              <a:lnSpc>
                <a:spcPct val="140000"/>
              </a:lnSpc>
            </a:pPr>
            <a:endParaRPr lang="en-US" sz="3200" dirty="0"/>
          </a:p>
          <a:p>
            <a:pPr eaLnBrk="1" hangingPunct="1">
              <a:lnSpc>
                <a:spcPct val="140000"/>
              </a:lnSpc>
            </a:pPr>
            <a:r>
              <a:rPr lang="en-US" sz="3200" dirty="0">
                <a:solidFill>
                  <a:srgbClr val="990000"/>
                </a:solidFill>
              </a:rPr>
              <a:t>Higher the payback period, higher is the degree of risk.</a:t>
            </a:r>
          </a:p>
        </p:txBody>
      </p:sp>
    </p:spTree>
    <p:extLst>
      <p:ext uri="{BB962C8B-B14F-4D97-AF65-F5344CB8AC3E}">
        <p14:creationId xmlns:p14="http://schemas.microsoft.com/office/powerpoint/2010/main" val="33520723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eaLnBrk="1" hangingPunct="1"/>
            <a:r>
              <a:rPr lang="en-US"/>
              <a:t>RISK ADJUSTED METHODS</a:t>
            </a:r>
          </a:p>
        </p:txBody>
      </p:sp>
      <p:sp>
        <p:nvSpPr>
          <p:cNvPr id="161795" name="Rectangle 3"/>
          <p:cNvSpPr>
            <a:spLocks noGrp="1" noChangeArrowheads="1"/>
          </p:cNvSpPr>
          <p:nvPr>
            <p:ph type="body" idx="1"/>
          </p:nvPr>
        </p:nvSpPr>
        <p:spPr/>
        <p:txBody>
          <a:bodyPr/>
          <a:lstStyle/>
          <a:p>
            <a:pPr eaLnBrk="1" hangingPunct="1">
              <a:lnSpc>
                <a:spcPct val="140000"/>
              </a:lnSpc>
            </a:pPr>
            <a:r>
              <a:rPr lang="en-US" sz="3200" dirty="0"/>
              <a:t>There are two ways through which the risk can be incorporated in our process of capital budgeting decisions.</a:t>
            </a:r>
          </a:p>
          <a:p>
            <a:pPr eaLnBrk="1" hangingPunct="1">
              <a:lnSpc>
                <a:spcPct val="140000"/>
              </a:lnSpc>
            </a:pPr>
            <a:r>
              <a:rPr lang="en-US" sz="3200" dirty="0"/>
              <a:t>They are – </a:t>
            </a:r>
          </a:p>
          <a:p>
            <a:pPr lvl="1" eaLnBrk="1" hangingPunct="1">
              <a:lnSpc>
                <a:spcPct val="140000"/>
              </a:lnSpc>
            </a:pPr>
            <a:r>
              <a:rPr lang="en-US" sz="2800" dirty="0">
                <a:solidFill>
                  <a:srgbClr val="990000"/>
                </a:solidFill>
              </a:rPr>
              <a:t>RISK ADJUSTED DISCOUNT RATE METHOD</a:t>
            </a:r>
            <a:r>
              <a:rPr lang="en-US" sz="2800" dirty="0"/>
              <a:t>; and </a:t>
            </a:r>
          </a:p>
          <a:p>
            <a:pPr lvl="1" eaLnBrk="1" hangingPunct="1">
              <a:lnSpc>
                <a:spcPct val="140000"/>
              </a:lnSpc>
            </a:pPr>
            <a:r>
              <a:rPr lang="en-US" sz="2800" dirty="0"/>
              <a:t>CERTAINTY EQUIVALENT METHOD</a:t>
            </a:r>
          </a:p>
        </p:txBody>
      </p:sp>
    </p:spTree>
    <p:extLst>
      <p:ext uri="{BB962C8B-B14F-4D97-AF65-F5344CB8AC3E}">
        <p14:creationId xmlns:p14="http://schemas.microsoft.com/office/powerpoint/2010/main" val="2745442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pPr eaLnBrk="1" hangingPunct="1"/>
            <a:r>
              <a:rPr lang="en-US" u="sng"/>
              <a:t>SENSITIVITY ANALYSIS</a:t>
            </a:r>
          </a:p>
        </p:txBody>
      </p:sp>
      <p:sp>
        <p:nvSpPr>
          <p:cNvPr id="385027" name="Rectangle 3"/>
          <p:cNvSpPr>
            <a:spLocks noGrp="1" noChangeArrowheads="1"/>
          </p:cNvSpPr>
          <p:nvPr>
            <p:ph sz="half" idx="1"/>
          </p:nvPr>
        </p:nvSpPr>
        <p:spPr>
          <a:xfrm>
            <a:off x="1676400" y="1161320"/>
            <a:ext cx="4267200" cy="5315680"/>
          </a:xfrm>
          <a:solidFill>
            <a:schemeClr val="bg2">
              <a:lumMod val="95000"/>
            </a:schemeClr>
          </a:solidFill>
        </p:spPr>
        <p:txBody>
          <a:bodyPr/>
          <a:lstStyle/>
          <a:p>
            <a:pPr algn="just" eaLnBrk="1" hangingPunct="1">
              <a:defRPr/>
            </a:pPr>
            <a:r>
              <a:rPr lang="en-US" sz="1800" dirty="0"/>
              <a:t>It is a quantitative process to perform “</a:t>
            </a:r>
            <a:r>
              <a:rPr lang="en-US" sz="1800" dirty="0">
                <a:solidFill>
                  <a:srgbClr val="990000"/>
                </a:solidFill>
              </a:rPr>
              <a:t>what if</a:t>
            </a:r>
            <a:r>
              <a:rPr lang="en-US" sz="1800" dirty="0"/>
              <a:t>” analysis. It starts with some change in some variable's)/parameter(s) and studies the consequent impact on the variable(s) of the interest. The usual practice is to change the sales volume/capacity utilization and then study its impact on </a:t>
            </a:r>
            <a:r>
              <a:rPr lang="en-US" sz="1800" dirty="0" err="1"/>
              <a:t>NPV</a:t>
            </a:r>
            <a:r>
              <a:rPr lang="en-US" sz="1800" dirty="0"/>
              <a:t> or IRR.</a:t>
            </a:r>
          </a:p>
          <a:p>
            <a:pPr marL="0" indent="0" algn="just">
              <a:buNone/>
              <a:defRPr/>
            </a:pPr>
            <a:endParaRPr lang="en-US" sz="1800" b="1" dirty="0">
              <a:solidFill>
                <a:srgbClr val="990000"/>
              </a:solidFill>
              <a:effectLst>
                <a:outerShdw blurRad="38100" dist="38100" dir="2700000" algn="tl">
                  <a:srgbClr val="C0C0C0"/>
                </a:outerShdw>
              </a:effectLst>
              <a:latin typeface="Book Antiqua" pitchFamily="18" charset="0"/>
            </a:endParaRPr>
          </a:p>
          <a:p>
            <a:pPr algn="just">
              <a:defRPr/>
            </a:pPr>
            <a:endParaRPr lang="en-US" sz="1800" b="1" dirty="0">
              <a:solidFill>
                <a:srgbClr val="990000"/>
              </a:solidFill>
              <a:effectLst>
                <a:outerShdw blurRad="38100" dist="38100" dir="2700000" algn="tl">
                  <a:srgbClr val="C0C0C0"/>
                </a:outerShdw>
              </a:effectLst>
              <a:latin typeface="Book Antiqua" pitchFamily="18" charset="0"/>
            </a:endParaRPr>
          </a:p>
          <a:p>
            <a:pPr algn="just">
              <a:defRPr/>
            </a:pPr>
            <a:r>
              <a:rPr lang="en-US" sz="1800" b="1" dirty="0">
                <a:solidFill>
                  <a:srgbClr val="990000"/>
                </a:solidFill>
                <a:effectLst>
                  <a:outerShdw blurRad="38100" dist="38100" dir="2700000" algn="tl">
                    <a:srgbClr val="C0C0C0"/>
                  </a:outerShdw>
                </a:effectLst>
                <a:latin typeface="Book Antiqua" pitchFamily="18" charset="0"/>
              </a:rPr>
              <a:t>Such an analysis </a:t>
            </a:r>
            <a:r>
              <a:rPr lang="en-US" sz="1800" dirty="0">
                <a:solidFill>
                  <a:srgbClr val="990000"/>
                </a:solidFill>
                <a:effectLst>
                  <a:outerShdw blurRad="38100" dist="38100" dir="2700000" algn="tl">
                    <a:srgbClr val="C0C0C0"/>
                  </a:outerShdw>
                </a:effectLst>
                <a:latin typeface="Book Antiqua" pitchFamily="18" charset="0"/>
              </a:rPr>
              <a:t>can be performed either by changing the variables by some percentage or by an absolute amount.</a:t>
            </a:r>
            <a:endParaRPr lang="en-US" sz="2000" dirty="0">
              <a:solidFill>
                <a:srgbClr val="990000"/>
              </a:solidFill>
              <a:effectLst>
                <a:outerShdw blurRad="38100" dist="38100" dir="2700000" algn="tl">
                  <a:srgbClr val="C0C0C0"/>
                </a:outerShdw>
              </a:effectLst>
              <a:latin typeface="Book Antiqua" pitchFamily="18" charset="0"/>
            </a:endParaRPr>
          </a:p>
        </p:txBody>
      </p:sp>
      <p:sp>
        <p:nvSpPr>
          <p:cNvPr id="2" name="Content Placeholder 1"/>
          <p:cNvSpPr>
            <a:spLocks noGrp="1"/>
          </p:cNvSpPr>
          <p:nvPr>
            <p:ph sz="half" idx="2"/>
          </p:nvPr>
        </p:nvSpPr>
        <p:spPr>
          <a:xfrm>
            <a:off x="6324600" y="1161320"/>
            <a:ext cx="4114800" cy="5315680"/>
          </a:xfrm>
          <a:solidFill>
            <a:schemeClr val="accent1">
              <a:lumMod val="20000"/>
              <a:lumOff val="80000"/>
            </a:schemeClr>
          </a:solidFill>
        </p:spPr>
        <p:txBody>
          <a:bodyPr/>
          <a:lstStyle/>
          <a:p>
            <a:pPr marL="57150" indent="0" algn="just">
              <a:lnSpc>
                <a:spcPct val="160000"/>
              </a:lnSpc>
              <a:buNone/>
            </a:pPr>
            <a:r>
              <a:rPr lang="en-US" sz="2200" b="1" u="sng" dirty="0">
                <a:solidFill>
                  <a:srgbClr val="336600"/>
                </a:solidFill>
              </a:rPr>
              <a:t>Objectives:</a:t>
            </a:r>
          </a:p>
          <a:p>
            <a:pPr lvl="1"/>
            <a:r>
              <a:rPr lang="en-US" sz="1800" dirty="0">
                <a:solidFill>
                  <a:srgbClr val="336600"/>
                </a:solidFill>
              </a:rPr>
              <a:t>To test reliability, robustness, consistency and   sensitivity of the estimates of a project; </a:t>
            </a:r>
            <a:r>
              <a:rPr lang="en-US" sz="1800" dirty="0">
                <a:ln w="0"/>
                <a:solidFill>
                  <a:schemeClr val="tx1"/>
                </a:solidFill>
                <a:effectLst>
                  <a:outerShdw blurRad="38100" dist="19050" dir="2700000" algn="tl" rotWithShape="0">
                    <a:schemeClr val="dk1">
                      <a:alpha val="40000"/>
                    </a:schemeClr>
                  </a:outerShdw>
                </a:effectLst>
              </a:rPr>
              <a:t>and</a:t>
            </a:r>
          </a:p>
          <a:p>
            <a:pPr marL="457200" lvl="1" indent="0" algn="just">
              <a:buNone/>
            </a:pPr>
            <a:endParaRPr lang="en-US" sz="1800" dirty="0"/>
          </a:p>
          <a:p>
            <a:pPr lvl="1" algn="just"/>
            <a:r>
              <a:rPr lang="en-US" sz="1800" dirty="0">
                <a:solidFill>
                  <a:srgbClr val="002060"/>
                </a:solidFill>
              </a:rPr>
              <a:t>To determine the likelihood impact of  the undesirable and uncertain events on the viability of a project.</a:t>
            </a:r>
          </a:p>
          <a:p>
            <a:pPr algn="just"/>
            <a:endParaRPr lang="ko-KR" altLang="en-US" sz="1800" dirty="0"/>
          </a:p>
        </p:txBody>
      </p:sp>
    </p:spTree>
    <p:extLst>
      <p:ext uri="{BB962C8B-B14F-4D97-AF65-F5344CB8AC3E}">
        <p14:creationId xmlns:p14="http://schemas.microsoft.com/office/powerpoint/2010/main" val="2857808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pPr eaLnBrk="1" hangingPunct="1"/>
            <a:r>
              <a:rPr lang="en-US" u="sng"/>
              <a:t>Other Methods…</a:t>
            </a:r>
          </a:p>
        </p:txBody>
      </p:sp>
      <p:sp>
        <p:nvSpPr>
          <p:cNvPr id="165891" name="Rectangle 3"/>
          <p:cNvSpPr>
            <a:spLocks noGrp="1" noChangeArrowheads="1"/>
          </p:cNvSpPr>
          <p:nvPr>
            <p:ph type="body" idx="1"/>
          </p:nvPr>
        </p:nvSpPr>
        <p:spPr>
          <a:xfrm>
            <a:off x="1676400" y="1139984"/>
            <a:ext cx="8640960" cy="5436840"/>
          </a:xfrm>
        </p:spPr>
        <p:txBody>
          <a:bodyPr/>
          <a:lstStyle/>
          <a:p>
            <a:pPr algn="just"/>
            <a:r>
              <a:rPr lang="en-US" sz="2800" dirty="0">
                <a:solidFill>
                  <a:srgbClr val="990000"/>
                </a:solidFill>
              </a:rPr>
              <a:t>Scenario Analysis: </a:t>
            </a:r>
          </a:p>
          <a:p>
            <a:pPr lvl="1" algn="just"/>
            <a:r>
              <a:rPr lang="en-US" sz="1800" dirty="0">
                <a:solidFill>
                  <a:srgbClr val="002060"/>
                </a:solidFill>
              </a:rPr>
              <a:t>It is a way of predicting probable values of parameters of interest based on certain future potential events. </a:t>
            </a:r>
          </a:p>
          <a:p>
            <a:pPr lvl="1" algn="just"/>
            <a:r>
              <a:rPr lang="en-US" sz="1800" dirty="0">
                <a:solidFill>
                  <a:srgbClr val="002060"/>
                </a:solidFill>
              </a:rPr>
              <a:t>It is used to predict what might happen to a project if specific events occur or don’t occur.</a:t>
            </a:r>
          </a:p>
          <a:p>
            <a:pPr lvl="1" algn="just"/>
            <a:r>
              <a:rPr lang="en-US" sz="1800" dirty="0">
                <a:solidFill>
                  <a:srgbClr val="002060"/>
                </a:solidFill>
              </a:rPr>
              <a:t>It is similar to Sensitivity Analysis except in it we can change a number of assumptions simultaneously and then, study the effect of the same on, say, </a:t>
            </a:r>
            <a:r>
              <a:rPr lang="en-US" sz="1800" dirty="0" err="1">
                <a:solidFill>
                  <a:srgbClr val="002060"/>
                </a:solidFill>
              </a:rPr>
              <a:t>NPV</a:t>
            </a:r>
            <a:r>
              <a:rPr lang="en-US" sz="1800" dirty="0">
                <a:solidFill>
                  <a:srgbClr val="002060"/>
                </a:solidFill>
              </a:rPr>
              <a:t> and IRR.</a:t>
            </a:r>
          </a:p>
          <a:p>
            <a:pPr algn="just" eaLnBrk="1" hangingPunct="1"/>
            <a:endParaRPr lang="en-US" sz="2800" dirty="0">
              <a:solidFill>
                <a:srgbClr val="990000"/>
              </a:solidFill>
            </a:endParaRPr>
          </a:p>
          <a:p>
            <a:pPr algn="just" eaLnBrk="1" hangingPunct="1"/>
            <a:r>
              <a:rPr lang="en-US" sz="2800" dirty="0">
                <a:solidFill>
                  <a:srgbClr val="990000"/>
                </a:solidFill>
              </a:rPr>
              <a:t>Simulation Methods: </a:t>
            </a:r>
          </a:p>
          <a:p>
            <a:pPr lvl="1" algn="just"/>
            <a:r>
              <a:rPr lang="en-US" sz="1800" dirty="0">
                <a:solidFill>
                  <a:srgbClr val="002060"/>
                </a:solidFill>
              </a:rPr>
              <a:t>In it, a model is made representing ‘</a:t>
            </a:r>
            <a:r>
              <a:rPr lang="en-US" sz="1800" i="1" dirty="0">
                <a:solidFill>
                  <a:srgbClr val="002060"/>
                </a:solidFill>
              </a:rPr>
              <a:t>the true project</a:t>
            </a:r>
            <a:r>
              <a:rPr lang="en-US" sz="1800" dirty="0">
                <a:solidFill>
                  <a:srgbClr val="002060"/>
                </a:solidFill>
              </a:rPr>
              <a:t>’ and then, experimentations are done on the same and try to gauge what will be the </a:t>
            </a:r>
            <a:r>
              <a:rPr lang="en-US" sz="1800" dirty="0" err="1">
                <a:solidFill>
                  <a:srgbClr val="002060"/>
                </a:solidFill>
              </a:rPr>
              <a:t>behaviour</a:t>
            </a:r>
            <a:r>
              <a:rPr lang="en-US" sz="1800" dirty="0">
                <a:solidFill>
                  <a:srgbClr val="002060"/>
                </a:solidFill>
              </a:rPr>
              <a:t> of the real project and probable outcomes of the same.</a:t>
            </a:r>
          </a:p>
          <a:p>
            <a:pPr lvl="1" algn="just"/>
            <a:r>
              <a:rPr lang="en-US" sz="1800" dirty="0">
                <a:solidFill>
                  <a:srgbClr val="002060"/>
                </a:solidFill>
              </a:rPr>
              <a:t>After experimentation, based on the results obtained necessary inferences are made about the proposed project.</a:t>
            </a:r>
          </a:p>
        </p:txBody>
      </p:sp>
    </p:spTree>
    <p:extLst>
      <p:ext uri="{BB962C8B-B14F-4D97-AF65-F5344CB8AC3E}">
        <p14:creationId xmlns:p14="http://schemas.microsoft.com/office/powerpoint/2010/main" val="3480681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0"/>
            <a:ext cx="6781800" cy="1008112"/>
          </a:xfrm>
        </p:spPr>
        <p:txBody>
          <a:bodyPr/>
          <a:lstStyle/>
          <a:p>
            <a:r>
              <a:rPr lang="en-US" altLang="ko-KR" dirty="0"/>
              <a:t>Having discussed about risk, the next challenge is how to MANAGE RISK?</a:t>
            </a:r>
            <a:endParaRPr lang="ko-KR" altLang="en-US" dirty="0"/>
          </a:p>
        </p:txBody>
      </p:sp>
      <p:sp>
        <p:nvSpPr>
          <p:cNvPr id="5" name="AutoShape 5" descr="Large confetti"/>
          <p:cNvSpPr>
            <a:spLocks noChangeArrowheads="1"/>
          </p:cNvSpPr>
          <p:nvPr/>
        </p:nvSpPr>
        <p:spPr bwMode="auto">
          <a:xfrm>
            <a:off x="3352800" y="2347914"/>
            <a:ext cx="5791200" cy="3590925"/>
          </a:xfrm>
          <a:prstGeom prst="diamond">
            <a:avLst/>
          </a:prstGeom>
          <a:solidFill>
            <a:schemeClr val="tx1"/>
          </a:solidFill>
          <a:ln w="12700">
            <a:solidFill>
              <a:schemeClr val="tx1"/>
            </a:solidFill>
            <a:miter lim="800000"/>
            <a:headEnd/>
            <a:tailEnd/>
          </a:ln>
        </p:spPr>
        <p:txBody>
          <a:bodyPr wrap="none" anchor="ctr"/>
          <a:lstStyle/>
          <a:p>
            <a:pPr algn="ctr">
              <a:defRPr/>
            </a:pPr>
            <a:r>
              <a:rPr kumimoji="1" lang="en-US" sz="4800" b="1">
                <a:solidFill>
                  <a:schemeClr val="bg1"/>
                </a:solidFill>
                <a:latin typeface="Comic Sans MS" pitchFamily="66" charset="0"/>
              </a:rPr>
              <a:t>RISK - KITE</a:t>
            </a:r>
          </a:p>
        </p:txBody>
      </p:sp>
      <p:sp>
        <p:nvSpPr>
          <p:cNvPr id="6" name="Rectangle 6"/>
          <p:cNvSpPr>
            <a:spLocks noChangeArrowheads="1"/>
          </p:cNvSpPr>
          <p:nvPr/>
        </p:nvSpPr>
        <p:spPr bwMode="auto">
          <a:xfrm>
            <a:off x="4065589" y="1944688"/>
            <a:ext cx="4467225" cy="459100"/>
          </a:xfrm>
          <a:prstGeom prst="rect">
            <a:avLst/>
          </a:prstGeom>
          <a:solidFill>
            <a:schemeClr val="accent1">
              <a:lumMod val="20000"/>
              <a:lumOff val="80000"/>
            </a:schemeClr>
          </a:solidFill>
          <a:ln w="12700">
            <a:noFill/>
            <a:miter lim="800000"/>
            <a:headEnd/>
            <a:tailEnd/>
          </a:ln>
          <a:effectLst/>
        </p:spPr>
        <p:txBody>
          <a:bodyPr lIns="90488" tIns="44450" rIns="90488" bIns="44450">
            <a:spAutoFit/>
          </a:bodyPr>
          <a:lstStyle/>
          <a:p>
            <a:pPr algn="ctr" defTabSz="762000">
              <a:spcBef>
                <a:spcPct val="50000"/>
              </a:spcBef>
              <a:defRPr/>
            </a:pPr>
            <a:r>
              <a:rPr kumimoji="1" lang="en-US" b="1" dirty="0">
                <a:solidFill>
                  <a:srgbClr val="009999"/>
                </a:solidFill>
                <a:effectLst>
                  <a:outerShdw blurRad="38100" dist="38100" dir="2700000" algn="tl">
                    <a:srgbClr val="C0C0C0"/>
                  </a:outerShdw>
                </a:effectLst>
                <a:latin typeface="Verdana" pitchFamily="34" charset="0"/>
              </a:rPr>
              <a:t>AVOID THE RISK  </a:t>
            </a:r>
            <a:endParaRPr kumimoji="1" lang="en-US" b="1" dirty="0">
              <a:solidFill>
                <a:srgbClr val="009999"/>
              </a:solidFill>
              <a:effectLst>
                <a:outerShdw blurRad="38100" dist="38100" dir="2700000" algn="tl">
                  <a:srgbClr val="C0C0C0"/>
                </a:outerShdw>
              </a:effectLst>
              <a:latin typeface="MS LineDraw" charset="2"/>
            </a:endParaRPr>
          </a:p>
        </p:txBody>
      </p:sp>
      <p:sp>
        <p:nvSpPr>
          <p:cNvPr id="7" name="Rectangle 7"/>
          <p:cNvSpPr>
            <a:spLocks noChangeArrowheads="1"/>
          </p:cNvSpPr>
          <p:nvPr/>
        </p:nvSpPr>
        <p:spPr bwMode="auto">
          <a:xfrm rot="16200000">
            <a:off x="1389857" y="3695028"/>
            <a:ext cx="2513012" cy="828432"/>
          </a:xfrm>
          <a:prstGeom prst="rect">
            <a:avLst/>
          </a:prstGeom>
          <a:solidFill>
            <a:schemeClr val="accent1">
              <a:lumMod val="20000"/>
              <a:lumOff val="80000"/>
            </a:schemeClr>
          </a:solidFill>
          <a:ln w="12700">
            <a:noFill/>
            <a:miter lim="800000"/>
            <a:headEnd/>
            <a:tailEnd/>
          </a:ln>
          <a:effectLst/>
        </p:spPr>
        <p:txBody>
          <a:bodyPr lIns="90488" tIns="44450" rIns="90488" bIns="44450">
            <a:spAutoFit/>
          </a:bodyPr>
          <a:lstStyle/>
          <a:p>
            <a:pPr algn="ctr" defTabSz="762000">
              <a:spcBef>
                <a:spcPct val="50000"/>
              </a:spcBef>
              <a:defRPr/>
            </a:pPr>
            <a:r>
              <a:rPr kumimoji="1" lang="en-US" b="1" dirty="0">
                <a:solidFill>
                  <a:srgbClr val="FF0000"/>
                </a:solidFill>
                <a:effectLst>
                  <a:outerShdw blurRad="38100" dist="38100" dir="2700000" algn="tl">
                    <a:srgbClr val="C0C0C0"/>
                  </a:outerShdw>
                </a:effectLst>
                <a:latin typeface="Verdana" pitchFamily="34" charset="0"/>
              </a:rPr>
              <a:t>TRANSFER THE RISK </a:t>
            </a:r>
          </a:p>
        </p:txBody>
      </p:sp>
      <p:sp>
        <p:nvSpPr>
          <p:cNvPr id="8" name="Rectangle 8"/>
          <p:cNvSpPr>
            <a:spLocks noChangeArrowheads="1"/>
          </p:cNvSpPr>
          <p:nvPr/>
        </p:nvSpPr>
        <p:spPr bwMode="auto">
          <a:xfrm>
            <a:off x="3963989" y="6002338"/>
            <a:ext cx="4467225" cy="459100"/>
          </a:xfrm>
          <a:prstGeom prst="rect">
            <a:avLst/>
          </a:prstGeom>
          <a:solidFill>
            <a:schemeClr val="accent1">
              <a:lumMod val="20000"/>
              <a:lumOff val="80000"/>
            </a:schemeClr>
          </a:solidFill>
          <a:ln w="12700">
            <a:noFill/>
            <a:miter lim="800000"/>
            <a:headEnd/>
            <a:tailEnd/>
          </a:ln>
          <a:effectLst/>
        </p:spPr>
        <p:txBody>
          <a:bodyPr lIns="90488" tIns="44450" rIns="90488" bIns="44450">
            <a:spAutoFit/>
          </a:bodyPr>
          <a:lstStyle/>
          <a:p>
            <a:pPr algn="ctr" defTabSz="762000">
              <a:spcBef>
                <a:spcPct val="50000"/>
              </a:spcBef>
              <a:defRPr/>
            </a:pPr>
            <a:r>
              <a:rPr kumimoji="1" lang="en-US" b="1" dirty="0">
                <a:solidFill>
                  <a:srgbClr val="9900CC"/>
                </a:solidFill>
                <a:effectLst>
                  <a:outerShdw blurRad="38100" dist="38100" dir="2700000" algn="tl">
                    <a:srgbClr val="C0C0C0"/>
                  </a:outerShdw>
                </a:effectLst>
                <a:latin typeface="Verdana" pitchFamily="34" charset="0"/>
              </a:rPr>
              <a:t>ACCEPT THE RISK </a:t>
            </a:r>
          </a:p>
        </p:txBody>
      </p:sp>
      <p:sp>
        <p:nvSpPr>
          <p:cNvPr id="9" name="Rectangle 9"/>
          <p:cNvSpPr>
            <a:spLocks noChangeArrowheads="1"/>
          </p:cNvSpPr>
          <p:nvPr/>
        </p:nvSpPr>
        <p:spPr bwMode="auto">
          <a:xfrm rot="5400000">
            <a:off x="8485982" y="3756941"/>
            <a:ext cx="2513013" cy="828432"/>
          </a:xfrm>
          <a:prstGeom prst="rect">
            <a:avLst/>
          </a:prstGeom>
          <a:solidFill>
            <a:schemeClr val="accent1">
              <a:lumMod val="20000"/>
              <a:lumOff val="80000"/>
            </a:schemeClr>
          </a:solidFill>
          <a:ln w="12700">
            <a:noFill/>
            <a:miter lim="800000"/>
            <a:headEnd/>
            <a:tailEnd/>
          </a:ln>
          <a:effectLst/>
        </p:spPr>
        <p:txBody>
          <a:bodyPr lIns="90488" tIns="44450" rIns="90488" bIns="44450">
            <a:spAutoFit/>
          </a:bodyPr>
          <a:lstStyle/>
          <a:p>
            <a:pPr algn="ctr" defTabSz="762000">
              <a:spcBef>
                <a:spcPct val="50000"/>
              </a:spcBef>
              <a:defRPr/>
            </a:pPr>
            <a:r>
              <a:rPr kumimoji="1" lang="en-US" b="1">
                <a:solidFill>
                  <a:srgbClr val="006600"/>
                </a:solidFill>
                <a:effectLst>
                  <a:outerShdw blurRad="38100" dist="38100" dir="2700000" algn="tl">
                    <a:srgbClr val="C0C0C0"/>
                  </a:outerShdw>
                </a:effectLst>
                <a:latin typeface="Verdana" pitchFamily="34" charset="0"/>
              </a:rPr>
              <a:t>REDUCE THE RISK </a:t>
            </a:r>
          </a:p>
        </p:txBody>
      </p:sp>
    </p:spTree>
    <p:extLst>
      <p:ext uri="{BB962C8B-B14F-4D97-AF65-F5344CB8AC3E}">
        <p14:creationId xmlns:p14="http://schemas.microsoft.com/office/powerpoint/2010/main" val="62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P spid="8" grpId="0" animBg="1" autoUpdateAnimBg="0"/>
      <p:bldP spid="9"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27432"/>
            <a:ext cx="6781800" cy="1008112"/>
          </a:xfrm>
        </p:spPr>
        <p:txBody>
          <a:bodyPr/>
          <a:lstStyle/>
          <a:p>
            <a:r>
              <a:rPr lang="en-US" altLang="ko-KR" dirty="0"/>
              <a:t>What is the driving OBJECTIVE of the firm behind these financial decisions?</a:t>
            </a:r>
            <a:endParaRPr lang="ko-KR" altLang="en-US" dirty="0"/>
          </a:p>
        </p:txBody>
      </p:sp>
      <p:sp>
        <p:nvSpPr>
          <p:cNvPr id="4" name="Content Placeholder 3"/>
          <p:cNvSpPr>
            <a:spLocks noGrp="1"/>
          </p:cNvSpPr>
          <p:nvPr>
            <p:ph idx="1"/>
          </p:nvPr>
        </p:nvSpPr>
        <p:spPr>
          <a:solidFill>
            <a:schemeClr val="bg1"/>
          </a:solidFill>
        </p:spPr>
        <p:txBody>
          <a:bodyPr/>
          <a:lstStyle/>
          <a:p>
            <a:pPr algn="just">
              <a:buClr>
                <a:srgbClr val="006600"/>
              </a:buClr>
              <a:buFont typeface="Wingdings" pitchFamily="2" charset="2"/>
              <a:buChar char="¶"/>
            </a:pPr>
            <a:r>
              <a:rPr lang="en-US" dirty="0">
                <a:solidFill>
                  <a:schemeClr val="tx1"/>
                </a:solidFill>
                <a:latin typeface="Consolas" panose="020B0609020204030204" pitchFamily="49" charset="0"/>
              </a:rPr>
              <a:t>Investment Decisions: Long-term Decisions</a:t>
            </a:r>
          </a:p>
          <a:p>
            <a:pPr algn="just">
              <a:buClr>
                <a:srgbClr val="006600"/>
              </a:buClr>
              <a:buFont typeface="Wingdings" pitchFamily="2" charset="2"/>
              <a:buChar char="¶"/>
            </a:pPr>
            <a:endParaRPr lang="en-US" dirty="0">
              <a:latin typeface="Consolas" panose="020B0609020204030204" pitchFamily="49" charset="0"/>
            </a:endParaRPr>
          </a:p>
          <a:p>
            <a:pPr algn="just">
              <a:buClr>
                <a:srgbClr val="006600"/>
              </a:buClr>
              <a:buFont typeface="Wingdings" pitchFamily="2" charset="2"/>
              <a:buChar char="¶"/>
            </a:pPr>
            <a:r>
              <a:rPr lang="en-US" dirty="0">
                <a:solidFill>
                  <a:schemeClr val="accent4">
                    <a:lumMod val="50000"/>
                  </a:schemeClr>
                </a:solidFill>
                <a:latin typeface="Consolas" panose="020B0609020204030204" pitchFamily="49" charset="0"/>
              </a:rPr>
              <a:t>Financing Decisions: Capital Structure Decisions </a:t>
            </a:r>
          </a:p>
          <a:p>
            <a:pPr algn="just">
              <a:buClr>
                <a:srgbClr val="006600"/>
              </a:buClr>
              <a:buFont typeface="Wingdings" pitchFamily="2" charset="2"/>
              <a:buChar char="¶"/>
            </a:pPr>
            <a:endParaRPr lang="en-US" dirty="0">
              <a:solidFill>
                <a:schemeClr val="tx1"/>
              </a:solidFill>
              <a:latin typeface="Consolas" panose="020B0609020204030204" pitchFamily="49" charset="0"/>
            </a:endParaRPr>
          </a:p>
          <a:p>
            <a:pPr algn="just">
              <a:buClr>
                <a:srgbClr val="006600"/>
              </a:buClr>
              <a:buFont typeface="Wingdings" pitchFamily="2" charset="2"/>
              <a:buChar char="¶"/>
            </a:pPr>
            <a:r>
              <a:rPr lang="en-US" dirty="0">
                <a:solidFill>
                  <a:schemeClr val="tx1"/>
                </a:solidFill>
                <a:latin typeface="Consolas" panose="020B0609020204030204" pitchFamily="49" charset="0"/>
              </a:rPr>
              <a:t>Dividend Decisions: Profit Distribution Decisions</a:t>
            </a:r>
          </a:p>
          <a:p>
            <a:pPr algn="just">
              <a:buClr>
                <a:srgbClr val="006600"/>
              </a:buClr>
              <a:buFont typeface="Wingdings" pitchFamily="2" charset="2"/>
              <a:buChar char="¶"/>
            </a:pPr>
            <a:endParaRPr lang="en-US" dirty="0">
              <a:latin typeface="Consolas" panose="020B0609020204030204" pitchFamily="49" charset="0"/>
            </a:endParaRPr>
          </a:p>
          <a:p>
            <a:pPr algn="just">
              <a:buClr>
                <a:srgbClr val="006600"/>
              </a:buClr>
              <a:buFont typeface="Wingdings" pitchFamily="2" charset="2"/>
              <a:buChar char="¶"/>
            </a:pPr>
            <a:r>
              <a:rPr lang="en-US" dirty="0">
                <a:solidFill>
                  <a:schemeClr val="accent4">
                    <a:lumMod val="50000"/>
                  </a:schemeClr>
                </a:solidFill>
                <a:latin typeface="Consolas" panose="020B0609020204030204" pitchFamily="49" charset="0"/>
              </a:rPr>
              <a:t>Liquidity Decisions: Working Capital or Short-term Decisions</a:t>
            </a:r>
          </a:p>
        </p:txBody>
      </p:sp>
      <p:sp>
        <p:nvSpPr>
          <p:cNvPr id="7" name="Oval 6"/>
          <p:cNvSpPr>
            <a:spLocks noChangeArrowheads="1"/>
          </p:cNvSpPr>
          <p:nvPr/>
        </p:nvSpPr>
        <p:spPr bwMode="auto">
          <a:xfrm>
            <a:off x="4495800" y="1676400"/>
            <a:ext cx="3657600" cy="685800"/>
          </a:xfrm>
          <a:prstGeom prst="ellipse">
            <a:avLst/>
          </a:prstGeom>
          <a:solidFill>
            <a:srgbClr val="002060"/>
          </a:solidFill>
          <a:ln w="9525">
            <a:solidFill>
              <a:schemeClr val="tx1"/>
            </a:solidFill>
            <a:round/>
            <a:headEnd/>
            <a:tailEnd/>
          </a:ln>
        </p:spPr>
        <p:txBody>
          <a:bodyPr anchor="ctr"/>
          <a:lstStyle/>
          <a:p>
            <a:pPr algn="ctr">
              <a:lnSpc>
                <a:spcPct val="90000"/>
              </a:lnSpc>
            </a:pPr>
            <a:r>
              <a:rPr lang="en-US" dirty="0">
                <a:solidFill>
                  <a:schemeClr val="bg1"/>
                </a:solidFill>
                <a:latin typeface="Consolas" panose="020B0609020204030204" pitchFamily="49" charset="0"/>
              </a:rPr>
              <a:t>Is it Profit-Maximization?</a:t>
            </a:r>
            <a:endParaRPr lang="en-US" sz="2800" b="1"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406345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left)">
                                      <p:cBhvr>
                                        <p:cTn id="15" dur="500"/>
                                        <p:tgtEl>
                                          <p:spTgt spid="4">
                                            <p:txEl>
                                              <p:pRg st="4" end="4"/>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wipe(left)">
                                      <p:cBhvr>
                                        <p:cTn id="19" dur="500"/>
                                        <p:tgtEl>
                                          <p:spTgt spid="4">
                                            <p:txEl>
                                              <p:pRg st="6" end="6"/>
                                            </p:txEl>
                                          </p:spTgt>
                                        </p:tgtEl>
                                      </p:cBhvr>
                                    </p:animEffect>
                                  </p:childTnLst>
                                </p:cTn>
                              </p:par>
                            </p:childTnLst>
                          </p:cTn>
                        </p:par>
                        <p:par>
                          <p:cTn id="20" fill="hold">
                            <p:stCondLst>
                              <p:cond delay="2000"/>
                            </p:stCondLst>
                            <p:childTnLst>
                              <p:par>
                                <p:cTn id="21" presetID="19" presetClass="entr" presetSubtype="1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0" fill="hold"/>
                                        <p:tgtEl>
                                          <p:spTgt spid="7"/>
                                        </p:tgtEl>
                                        <p:attrNameLst>
                                          <p:attrName>ppt_w</p:attrName>
                                        </p:attrNameLst>
                                      </p:cBhvr>
                                      <p:tavLst>
                                        <p:tav tm="0" fmla="#ppt_w*sin(2.5*pi*$)">
                                          <p:val>
                                            <p:fltVal val="0"/>
                                          </p:val>
                                        </p:tav>
                                        <p:tav tm="100000">
                                          <p:val>
                                            <p:fltVal val="1"/>
                                          </p:val>
                                        </p:tav>
                                      </p:tavLst>
                                    </p:anim>
                                    <p:anim calcmode="lin" valueType="num">
                                      <p:cBhvr>
                                        <p:cTn id="24" dur="5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Learning mitigating the risk…</a:t>
            </a:r>
            <a:endParaRPr lang="ko-KR" altLang="en-US" dirty="0"/>
          </a:p>
        </p:txBody>
      </p:sp>
      <p:sp>
        <p:nvSpPr>
          <p:cNvPr id="3" name="Content Placeholder 2"/>
          <p:cNvSpPr>
            <a:spLocks noGrp="1"/>
          </p:cNvSpPr>
          <p:nvPr>
            <p:ph sz="half" idx="1"/>
          </p:nvPr>
        </p:nvSpPr>
        <p:spPr>
          <a:xfrm>
            <a:off x="1524000" y="1124744"/>
            <a:ext cx="4572000" cy="5352256"/>
          </a:xfrm>
          <a:solidFill>
            <a:schemeClr val="tx2">
              <a:lumMod val="20000"/>
              <a:lumOff val="80000"/>
            </a:schemeClr>
          </a:solidFill>
        </p:spPr>
        <p:txBody>
          <a:bodyPr/>
          <a:lstStyle/>
          <a:p>
            <a:pPr algn="just">
              <a:spcAft>
                <a:spcPts val="600"/>
              </a:spcAft>
            </a:pPr>
            <a:r>
              <a:rPr lang="en-US" sz="1800" dirty="0">
                <a:ln w="0"/>
                <a:solidFill>
                  <a:schemeClr val="tx1"/>
                </a:solidFill>
                <a:effectLst>
                  <a:outerShdw blurRad="38100" dist="19050" dir="2700000" algn="tl" rotWithShape="0">
                    <a:schemeClr val="dk1">
                      <a:alpha val="40000"/>
                    </a:schemeClr>
                  </a:outerShdw>
                </a:effectLst>
              </a:rPr>
              <a:t>Delays in various clearances such as Environment</a:t>
            </a:r>
          </a:p>
          <a:p>
            <a:pPr algn="just">
              <a:spcAft>
                <a:spcPts val="600"/>
              </a:spcAft>
            </a:pPr>
            <a:r>
              <a:rPr lang="en-US" sz="1800" dirty="0">
                <a:ln w="0"/>
                <a:solidFill>
                  <a:schemeClr val="tx1"/>
                </a:solidFill>
                <a:effectLst>
                  <a:outerShdw blurRad="38100" dist="19050" dir="2700000" algn="tl" rotWithShape="0">
                    <a:schemeClr val="dk1">
                      <a:alpha val="40000"/>
                    </a:schemeClr>
                  </a:outerShdw>
                </a:effectLst>
              </a:rPr>
              <a:t>Unsuitable Technology from the supplier of technology </a:t>
            </a:r>
          </a:p>
          <a:p>
            <a:pPr algn="just">
              <a:spcAft>
                <a:spcPts val="600"/>
              </a:spcAft>
            </a:pPr>
            <a:r>
              <a:rPr lang="en-US" sz="1800" dirty="0">
                <a:ln w="0"/>
                <a:solidFill>
                  <a:schemeClr val="tx1"/>
                </a:solidFill>
                <a:effectLst>
                  <a:outerShdw blurRad="38100" dist="19050" dir="2700000" algn="tl" rotWithShape="0">
                    <a:schemeClr val="dk1">
                      <a:alpha val="40000"/>
                    </a:schemeClr>
                  </a:outerShdw>
                </a:effectLst>
              </a:rPr>
              <a:t>Force majeure including the act of GOD </a:t>
            </a:r>
          </a:p>
          <a:p>
            <a:pPr algn="just">
              <a:spcAft>
                <a:spcPts val="600"/>
              </a:spcAft>
            </a:pPr>
            <a:r>
              <a:rPr lang="en-US" sz="1800" dirty="0">
                <a:ln w="0"/>
                <a:solidFill>
                  <a:schemeClr val="tx1"/>
                </a:solidFill>
                <a:effectLst>
                  <a:outerShdw blurRad="38100" dist="19050" dir="2700000" algn="tl" rotWithShape="0">
                    <a:schemeClr val="dk1">
                      <a:alpha val="40000"/>
                    </a:schemeClr>
                  </a:outerShdw>
                </a:effectLst>
              </a:rPr>
              <a:t>Non availability of debt at the reasonable prices</a:t>
            </a:r>
          </a:p>
          <a:p>
            <a:pPr algn="just">
              <a:spcAft>
                <a:spcPts val="600"/>
              </a:spcAft>
            </a:pPr>
            <a:r>
              <a:rPr lang="en-US" sz="1800" dirty="0">
                <a:ln w="0"/>
                <a:solidFill>
                  <a:schemeClr val="tx1"/>
                </a:solidFill>
                <a:effectLst>
                  <a:outerShdw blurRad="38100" dist="19050" dir="2700000" algn="tl" rotWithShape="0">
                    <a:schemeClr val="dk1">
                      <a:alpha val="40000"/>
                    </a:schemeClr>
                  </a:outerShdw>
                </a:effectLst>
              </a:rPr>
              <a:t>Undesirable movements in the foreign exchange rates</a:t>
            </a:r>
          </a:p>
          <a:p>
            <a:pPr algn="just">
              <a:spcAft>
                <a:spcPts val="600"/>
              </a:spcAft>
            </a:pPr>
            <a:r>
              <a:rPr lang="en-US" sz="1800" dirty="0">
                <a:ln w="0"/>
                <a:solidFill>
                  <a:schemeClr val="tx1"/>
                </a:solidFill>
                <a:effectLst>
                  <a:outerShdw blurRad="38100" dist="19050" dir="2700000" algn="tl" rotWithShape="0">
                    <a:schemeClr val="dk1">
                      <a:alpha val="40000"/>
                    </a:schemeClr>
                  </a:outerShdw>
                </a:effectLst>
              </a:rPr>
              <a:t>Changes in laws regarding polluting industries in a particular area. </a:t>
            </a:r>
          </a:p>
          <a:p>
            <a:pPr algn="just">
              <a:spcAft>
                <a:spcPts val="600"/>
              </a:spcAft>
            </a:pPr>
            <a:r>
              <a:rPr lang="en-US" sz="1800" dirty="0">
                <a:ln w="0"/>
                <a:solidFill>
                  <a:schemeClr val="tx1"/>
                </a:solidFill>
                <a:effectLst>
                  <a:outerShdw blurRad="38100" dist="19050" dir="2700000" algn="tl" rotWithShape="0">
                    <a:schemeClr val="dk1">
                      <a:alpha val="40000"/>
                    </a:schemeClr>
                  </a:outerShdw>
                </a:effectLst>
              </a:rPr>
              <a:t>Increase in the cost of basic raw material</a:t>
            </a:r>
          </a:p>
          <a:p>
            <a:pPr algn="just">
              <a:spcAft>
                <a:spcPts val="600"/>
              </a:spcAft>
            </a:pPr>
            <a:r>
              <a:rPr lang="en-US" sz="1800" dirty="0">
                <a:ln w="0"/>
                <a:solidFill>
                  <a:schemeClr val="tx1"/>
                </a:solidFill>
                <a:effectLst>
                  <a:outerShdw blurRad="38100" dist="19050" dir="2700000" algn="tl" rotWithShape="0">
                    <a:schemeClr val="dk1">
                      <a:alpha val="40000"/>
                    </a:schemeClr>
                  </a:outerShdw>
                </a:effectLst>
              </a:rPr>
              <a:t>Delays in completion of projects on time</a:t>
            </a:r>
            <a:endParaRPr lang="ko-KR" altLang="en-US" sz="1800" dirty="0">
              <a:ln w="0"/>
              <a:solidFill>
                <a:schemeClr val="tx1"/>
              </a:solidFill>
              <a:effectLst>
                <a:outerShdw blurRad="38100" dist="19050" dir="2700000" algn="tl" rotWithShape="0">
                  <a:schemeClr val="dk1">
                    <a:alpha val="40000"/>
                  </a:schemeClr>
                </a:outerShdw>
              </a:effectLst>
            </a:endParaRPr>
          </a:p>
        </p:txBody>
      </p:sp>
      <p:sp>
        <p:nvSpPr>
          <p:cNvPr id="4" name="Content Placeholder 3"/>
          <p:cNvSpPr>
            <a:spLocks noGrp="1"/>
          </p:cNvSpPr>
          <p:nvPr>
            <p:ph sz="half" idx="2"/>
          </p:nvPr>
        </p:nvSpPr>
        <p:spPr>
          <a:xfrm>
            <a:off x="6248400" y="1124744"/>
            <a:ext cx="4267200" cy="4876800"/>
          </a:xfrm>
        </p:spPr>
        <p:txBody>
          <a:bodyPr/>
          <a:lstStyle/>
          <a:p>
            <a:pPr>
              <a:lnSpc>
                <a:spcPct val="150000"/>
              </a:lnSpc>
            </a:pPr>
            <a:r>
              <a:rPr lang="en-US" altLang="ko-KR" u="sng" dirty="0"/>
              <a:t>Ways to mitigate risk</a:t>
            </a:r>
            <a:r>
              <a:rPr lang="en-US" altLang="ko-KR" dirty="0"/>
              <a:t>:</a:t>
            </a:r>
          </a:p>
          <a:p>
            <a:pPr lvl="1">
              <a:lnSpc>
                <a:spcPct val="150000"/>
              </a:lnSpc>
            </a:pPr>
            <a:r>
              <a:rPr lang="en-US" altLang="ko-KR" dirty="0"/>
              <a:t>Avoid the risk;</a:t>
            </a:r>
          </a:p>
          <a:p>
            <a:pPr lvl="1">
              <a:lnSpc>
                <a:spcPct val="150000"/>
              </a:lnSpc>
            </a:pPr>
            <a:r>
              <a:rPr lang="en-US" altLang="ko-KR" dirty="0">
                <a:ln w="0"/>
                <a:solidFill>
                  <a:schemeClr val="tx1"/>
                </a:solidFill>
                <a:effectLst>
                  <a:outerShdw blurRad="38100" dist="19050" dir="2700000" algn="tl" rotWithShape="0">
                    <a:schemeClr val="dk1">
                      <a:alpha val="40000"/>
                    </a:schemeClr>
                  </a:outerShdw>
                </a:effectLst>
              </a:rPr>
              <a:t>Reduce the risk;</a:t>
            </a:r>
          </a:p>
          <a:p>
            <a:pPr lvl="1">
              <a:lnSpc>
                <a:spcPct val="150000"/>
              </a:lnSpc>
            </a:pPr>
            <a:r>
              <a:rPr lang="en-US" altLang="ko-KR" dirty="0"/>
              <a:t>Transfer the risk; and</a:t>
            </a:r>
          </a:p>
          <a:p>
            <a:pPr lvl="1">
              <a:lnSpc>
                <a:spcPct val="150000"/>
              </a:lnSpc>
            </a:pPr>
            <a:r>
              <a:rPr lang="en-US" altLang="ko-KR" dirty="0">
                <a:ln w="0"/>
                <a:solidFill>
                  <a:schemeClr val="tx1"/>
                </a:solidFill>
                <a:effectLst>
                  <a:outerShdw blurRad="38100" dist="19050" dir="2700000" algn="tl" rotWithShape="0">
                    <a:schemeClr val="dk1">
                      <a:alpha val="40000"/>
                    </a:schemeClr>
                  </a:outerShdw>
                </a:effectLst>
              </a:rPr>
              <a:t>Accept the risk.</a:t>
            </a:r>
            <a:endParaRPr lang="ko-KR" alt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673588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97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1676400" y="0"/>
            <a:ext cx="6781800" cy="1008112"/>
          </a:xfrm>
        </p:spPr>
        <p:txBody>
          <a:bodyPr/>
          <a:lstStyle/>
          <a:p>
            <a:r>
              <a:rPr lang="en-US" altLang="ko-KR" dirty="0"/>
              <a:t>By now, you must be feeling good about Finance!!!</a:t>
            </a:r>
            <a:endParaRPr lang="ko-KR" altLang="en-US" dirty="0"/>
          </a:p>
        </p:txBody>
      </p:sp>
    </p:spTree>
    <p:extLst>
      <p:ext uri="{BB962C8B-B14F-4D97-AF65-F5344CB8AC3E}">
        <p14:creationId xmlns:p14="http://schemas.microsoft.com/office/powerpoint/2010/main" val="2409928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057401" y="381001"/>
            <a:ext cx="8686799" cy="2087563"/>
          </a:xfrm>
        </p:spPr>
        <p:txBody>
          <a:bodyPr>
            <a:noAutofit/>
          </a:bodyPr>
          <a:lstStyle/>
          <a:p>
            <a:r>
              <a:rPr lang="en-US" altLang="ko-KR" sz="3200" dirty="0">
                <a:solidFill>
                  <a:schemeClr val="accent5">
                    <a:lumMod val="50000"/>
                  </a:schemeClr>
                </a:solidFill>
                <a:effectLst/>
              </a:rPr>
              <a:t>While we were discussing capital budgeting decisions, are you not wondering how the companies are determining their discount rate?</a:t>
            </a:r>
            <a:endParaRPr lang="ko-KR" altLang="en-US" sz="3200" dirty="0">
              <a:effectLst/>
            </a:endParaRPr>
          </a:p>
        </p:txBody>
      </p:sp>
      <p:sp>
        <p:nvSpPr>
          <p:cNvPr id="3" name="Title 4"/>
          <p:cNvSpPr txBox="1">
            <a:spLocks/>
          </p:cNvSpPr>
          <p:nvPr/>
        </p:nvSpPr>
        <p:spPr>
          <a:xfrm>
            <a:off x="4999007" y="3733801"/>
            <a:ext cx="5715001" cy="1325563"/>
          </a:xfrm>
          <a:prstGeom prst="rect">
            <a:avLst/>
          </a:prstGeom>
        </p:spPr>
        <p:txBody>
          <a:bodyPr vert="horz" lIns="91440" tIns="45720" rIns="91440" bIns="45720" rtlCol="0" anchor="ctr">
            <a:noAutofit/>
          </a:bodyPr>
          <a:lstStyle>
            <a:lvl1pPr algn="l" rtl="0" eaLnBrk="0" fontAlgn="base" hangingPunct="0">
              <a:lnSpc>
                <a:spcPct val="90000"/>
              </a:lnSpc>
              <a:spcBef>
                <a:spcPct val="0"/>
              </a:spcBef>
              <a:spcAft>
                <a:spcPct val="0"/>
              </a:spcAft>
              <a:defRPr sz="4400" b="0" kern="1200" cap="none" spc="0">
                <a:ln w="0"/>
                <a:solidFill>
                  <a:schemeClr val="accent2">
                    <a:lumMod val="50000"/>
                  </a:schemeClr>
                </a:solidFill>
                <a:effectLst>
                  <a:outerShdw blurRad="38100" dist="38100" dir="2700000" algn="tl">
                    <a:srgbClr val="000000">
                      <a:alpha val="43137"/>
                    </a:srgbClr>
                  </a:outerShdw>
                </a:effectLst>
                <a:latin typeface="Rockwell" panose="02060603020205020403" pitchFamily="18" charset="0"/>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r"/>
            <a:r>
              <a:rPr lang="en-US" altLang="ko-KR" sz="3600" dirty="0">
                <a:solidFill>
                  <a:schemeClr val="tx1"/>
                </a:solidFill>
                <a:effectLst>
                  <a:outerShdw blurRad="38100" dist="19050" dir="2700000" algn="tl" rotWithShape="0">
                    <a:schemeClr val="dk1">
                      <a:alpha val="40000"/>
                    </a:schemeClr>
                  </a:outerShdw>
                </a:effectLst>
              </a:rPr>
              <a:t>That is going to be our next item in the agenda …</a:t>
            </a:r>
            <a:br>
              <a:rPr lang="en-US" altLang="ko-KR" sz="3600" dirty="0">
                <a:solidFill>
                  <a:schemeClr val="tx1"/>
                </a:solidFill>
                <a:effectLst>
                  <a:outerShdw blurRad="38100" dist="19050" dir="2700000" algn="tl" rotWithShape="0">
                    <a:schemeClr val="dk1">
                      <a:alpha val="40000"/>
                    </a:schemeClr>
                  </a:outerShdw>
                </a:effectLst>
              </a:rPr>
            </a:br>
            <a:br>
              <a:rPr lang="en-US" altLang="ko-KR" sz="3600" dirty="0">
                <a:solidFill>
                  <a:schemeClr val="tx1"/>
                </a:solidFill>
                <a:effectLst>
                  <a:outerShdw blurRad="38100" dist="19050" dir="2700000" algn="tl" rotWithShape="0">
                    <a:schemeClr val="dk1">
                      <a:alpha val="40000"/>
                    </a:schemeClr>
                  </a:outerShdw>
                </a:effectLst>
              </a:rPr>
            </a:br>
            <a:endParaRPr lang="ko-KR" altLang="en-US" sz="3600" dirty="0">
              <a:solidFill>
                <a:schemeClr val="tx1"/>
              </a:solidFill>
              <a:effectLst>
                <a:outerShdw blurRad="38100" dist="19050" dir="2700000" algn="tl" rotWithShape="0">
                  <a:schemeClr val="dk1">
                    <a:alpha val="40000"/>
                  </a:schemeClr>
                </a:outerShdw>
              </a:effectLst>
            </a:endParaRPr>
          </a:p>
        </p:txBody>
      </p:sp>
      <p:sp>
        <p:nvSpPr>
          <p:cNvPr id="2" name="Freeform 1"/>
          <p:cNvSpPr/>
          <p:nvPr/>
        </p:nvSpPr>
        <p:spPr>
          <a:xfrm>
            <a:off x="5155722" y="4390846"/>
            <a:ext cx="5460521" cy="129397"/>
          </a:xfrm>
          <a:custGeom>
            <a:avLst/>
            <a:gdLst>
              <a:gd name="connsiteX0" fmla="*/ 0 w 5460521"/>
              <a:gd name="connsiteY0" fmla="*/ 94891 h 129397"/>
              <a:gd name="connsiteX1" fmla="*/ 94890 w 5460521"/>
              <a:gd name="connsiteY1" fmla="*/ 77638 h 129397"/>
              <a:gd name="connsiteX2" fmla="*/ 138022 w 5460521"/>
              <a:gd name="connsiteY2" fmla="*/ 51759 h 129397"/>
              <a:gd name="connsiteX3" fmla="*/ 224287 w 5460521"/>
              <a:gd name="connsiteY3" fmla="*/ 43132 h 129397"/>
              <a:gd name="connsiteX4" fmla="*/ 267419 w 5460521"/>
              <a:gd name="connsiteY4" fmla="*/ 34506 h 129397"/>
              <a:gd name="connsiteX5" fmla="*/ 327804 w 5460521"/>
              <a:gd name="connsiteY5" fmla="*/ 25880 h 129397"/>
              <a:gd name="connsiteX6" fmla="*/ 414068 w 5460521"/>
              <a:gd name="connsiteY6" fmla="*/ 8627 h 129397"/>
              <a:gd name="connsiteX7" fmla="*/ 526211 w 5460521"/>
              <a:gd name="connsiteY7" fmla="*/ 0 h 129397"/>
              <a:gd name="connsiteX8" fmla="*/ 707366 w 5460521"/>
              <a:gd name="connsiteY8" fmla="*/ 8627 h 129397"/>
              <a:gd name="connsiteX9" fmla="*/ 733245 w 5460521"/>
              <a:gd name="connsiteY9" fmla="*/ 17253 h 129397"/>
              <a:gd name="connsiteX10" fmla="*/ 767751 w 5460521"/>
              <a:gd name="connsiteY10" fmla="*/ 25880 h 129397"/>
              <a:gd name="connsiteX11" fmla="*/ 819509 w 5460521"/>
              <a:gd name="connsiteY11" fmla="*/ 51759 h 129397"/>
              <a:gd name="connsiteX12" fmla="*/ 914400 w 5460521"/>
              <a:gd name="connsiteY12" fmla="*/ 60385 h 129397"/>
              <a:gd name="connsiteX13" fmla="*/ 1061049 w 5460521"/>
              <a:gd name="connsiteY13" fmla="*/ 86264 h 129397"/>
              <a:gd name="connsiteX14" fmla="*/ 1164566 w 5460521"/>
              <a:gd name="connsiteY14" fmla="*/ 94891 h 129397"/>
              <a:gd name="connsiteX15" fmla="*/ 1354347 w 5460521"/>
              <a:gd name="connsiteY15" fmla="*/ 120770 h 129397"/>
              <a:gd name="connsiteX16" fmla="*/ 1431985 w 5460521"/>
              <a:gd name="connsiteY16" fmla="*/ 129397 h 129397"/>
              <a:gd name="connsiteX17" fmla="*/ 1949570 w 5460521"/>
              <a:gd name="connsiteY17" fmla="*/ 120770 h 129397"/>
              <a:gd name="connsiteX18" fmla="*/ 2061713 w 5460521"/>
              <a:gd name="connsiteY18" fmla="*/ 94891 h 129397"/>
              <a:gd name="connsiteX19" fmla="*/ 2165230 w 5460521"/>
              <a:gd name="connsiteY19" fmla="*/ 77638 h 129397"/>
              <a:gd name="connsiteX20" fmla="*/ 2199736 w 5460521"/>
              <a:gd name="connsiteY20" fmla="*/ 69012 h 129397"/>
              <a:gd name="connsiteX21" fmla="*/ 2337758 w 5460521"/>
              <a:gd name="connsiteY21" fmla="*/ 51759 h 129397"/>
              <a:gd name="connsiteX22" fmla="*/ 2863970 w 5460521"/>
              <a:gd name="connsiteY22" fmla="*/ 60385 h 129397"/>
              <a:gd name="connsiteX23" fmla="*/ 2984739 w 5460521"/>
              <a:gd name="connsiteY23" fmla="*/ 77638 h 129397"/>
              <a:gd name="connsiteX24" fmla="*/ 3053751 w 5460521"/>
              <a:gd name="connsiteY24" fmla="*/ 86264 h 129397"/>
              <a:gd name="connsiteX25" fmla="*/ 4011283 w 5460521"/>
              <a:gd name="connsiteY25" fmla="*/ 77638 h 129397"/>
              <a:gd name="connsiteX26" fmla="*/ 4114800 w 5460521"/>
              <a:gd name="connsiteY26" fmla="*/ 51759 h 129397"/>
              <a:gd name="connsiteX27" fmla="*/ 4175185 w 5460521"/>
              <a:gd name="connsiteY27" fmla="*/ 43132 h 129397"/>
              <a:gd name="connsiteX28" fmla="*/ 4727275 w 5460521"/>
              <a:gd name="connsiteY28" fmla="*/ 51759 h 129397"/>
              <a:gd name="connsiteX29" fmla="*/ 4804913 w 5460521"/>
              <a:gd name="connsiteY29" fmla="*/ 86264 h 129397"/>
              <a:gd name="connsiteX30" fmla="*/ 4873924 w 5460521"/>
              <a:gd name="connsiteY30" fmla="*/ 103517 h 129397"/>
              <a:gd name="connsiteX31" fmla="*/ 4942936 w 5460521"/>
              <a:gd name="connsiteY31" fmla="*/ 120770 h 129397"/>
              <a:gd name="connsiteX32" fmla="*/ 5227607 w 5460521"/>
              <a:gd name="connsiteY32" fmla="*/ 112144 h 129397"/>
              <a:gd name="connsiteX33" fmla="*/ 5331124 w 5460521"/>
              <a:gd name="connsiteY33" fmla="*/ 86264 h 129397"/>
              <a:gd name="connsiteX34" fmla="*/ 5382883 w 5460521"/>
              <a:gd name="connsiteY34" fmla="*/ 60385 h 129397"/>
              <a:gd name="connsiteX35" fmla="*/ 5460521 w 5460521"/>
              <a:gd name="connsiteY35" fmla="*/ 60385 h 12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60521" h="129397">
                <a:moveTo>
                  <a:pt x="0" y="94891"/>
                </a:moveTo>
                <a:cubicBezTo>
                  <a:pt x="12153" y="93155"/>
                  <a:pt x="75626" y="86200"/>
                  <a:pt x="94890" y="77638"/>
                </a:cubicBezTo>
                <a:cubicBezTo>
                  <a:pt x="110212" y="70828"/>
                  <a:pt x="121821" y="56079"/>
                  <a:pt x="138022" y="51759"/>
                </a:cubicBezTo>
                <a:cubicBezTo>
                  <a:pt x="165945" y="44313"/>
                  <a:pt x="195642" y="46951"/>
                  <a:pt x="224287" y="43132"/>
                </a:cubicBezTo>
                <a:cubicBezTo>
                  <a:pt x="238820" y="41194"/>
                  <a:pt x="252956" y="36916"/>
                  <a:pt x="267419" y="34506"/>
                </a:cubicBezTo>
                <a:cubicBezTo>
                  <a:pt x="287475" y="31163"/>
                  <a:pt x="307781" y="29413"/>
                  <a:pt x="327804" y="25880"/>
                </a:cubicBezTo>
                <a:cubicBezTo>
                  <a:pt x="356682" y="20784"/>
                  <a:pt x="384990" y="12420"/>
                  <a:pt x="414068" y="8627"/>
                </a:cubicBezTo>
                <a:cubicBezTo>
                  <a:pt x="451245" y="3778"/>
                  <a:pt x="488830" y="2876"/>
                  <a:pt x="526211" y="0"/>
                </a:cubicBezTo>
                <a:cubicBezTo>
                  <a:pt x="586596" y="2876"/>
                  <a:pt x="647121" y="3607"/>
                  <a:pt x="707366" y="8627"/>
                </a:cubicBezTo>
                <a:cubicBezTo>
                  <a:pt x="716428" y="9382"/>
                  <a:pt x="724502" y="14755"/>
                  <a:pt x="733245" y="17253"/>
                </a:cubicBezTo>
                <a:cubicBezTo>
                  <a:pt x="744645" y="20510"/>
                  <a:pt x="756743" y="21477"/>
                  <a:pt x="767751" y="25880"/>
                </a:cubicBezTo>
                <a:cubicBezTo>
                  <a:pt x="785660" y="33044"/>
                  <a:pt x="800733" y="47341"/>
                  <a:pt x="819509" y="51759"/>
                </a:cubicBezTo>
                <a:cubicBezTo>
                  <a:pt x="850425" y="59033"/>
                  <a:pt x="882958" y="55893"/>
                  <a:pt x="914400" y="60385"/>
                </a:cubicBezTo>
                <a:cubicBezTo>
                  <a:pt x="963539" y="67405"/>
                  <a:pt x="1011582" y="82141"/>
                  <a:pt x="1061049" y="86264"/>
                </a:cubicBezTo>
                <a:lnTo>
                  <a:pt x="1164566" y="94891"/>
                </a:lnTo>
                <a:cubicBezTo>
                  <a:pt x="1261982" y="104633"/>
                  <a:pt x="1231582" y="107129"/>
                  <a:pt x="1354347" y="120770"/>
                </a:cubicBezTo>
                <a:lnTo>
                  <a:pt x="1431985" y="129397"/>
                </a:lnTo>
                <a:lnTo>
                  <a:pt x="1949570" y="120770"/>
                </a:lnTo>
                <a:cubicBezTo>
                  <a:pt x="1964854" y="120300"/>
                  <a:pt x="2061116" y="94990"/>
                  <a:pt x="2061713" y="94891"/>
                </a:cubicBezTo>
                <a:cubicBezTo>
                  <a:pt x="2096219" y="89140"/>
                  <a:pt x="2131293" y="86122"/>
                  <a:pt x="2165230" y="77638"/>
                </a:cubicBezTo>
                <a:cubicBezTo>
                  <a:pt x="2176732" y="74763"/>
                  <a:pt x="2188011" y="70771"/>
                  <a:pt x="2199736" y="69012"/>
                </a:cubicBezTo>
                <a:cubicBezTo>
                  <a:pt x="2245588" y="62134"/>
                  <a:pt x="2337758" y="51759"/>
                  <a:pt x="2337758" y="51759"/>
                </a:cubicBezTo>
                <a:cubicBezTo>
                  <a:pt x="2513162" y="54634"/>
                  <a:pt x="2688683" y="53374"/>
                  <a:pt x="2863970" y="60385"/>
                </a:cubicBezTo>
                <a:cubicBezTo>
                  <a:pt x="2904603" y="62010"/>
                  <a:pt x="2944447" y="72144"/>
                  <a:pt x="2984739" y="77638"/>
                </a:cubicBezTo>
                <a:cubicBezTo>
                  <a:pt x="3007709" y="80770"/>
                  <a:pt x="3030747" y="83389"/>
                  <a:pt x="3053751" y="86264"/>
                </a:cubicBezTo>
                <a:lnTo>
                  <a:pt x="4011283" y="77638"/>
                </a:lnTo>
                <a:cubicBezTo>
                  <a:pt x="4034812" y="77232"/>
                  <a:pt x="4097613" y="55442"/>
                  <a:pt x="4114800" y="51759"/>
                </a:cubicBezTo>
                <a:cubicBezTo>
                  <a:pt x="4134681" y="47499"/>
                  <a:pt x="4155057" y="46008"/>
                  <a:pt x="4175185" y="43132"/>
                </a:cubicBezTo>
                <a:cubicBezTo>
                  <a:pt x="4359215" y="46008"/>
                  <a:pt x="4543391" y="43878"/>
                  <a:pt x="4727275" y="51759"/>
                </a:cubicBezTo>
                <a:cubicBezTo>
                  <a:pt x="4801049" y="54921"/>
                  <a:pt x="4756959" y="68826"/>
                  <a:pt x="4804913" y="86264"/>
                </a:cubicBezTo>
                <a:cubicBezTo>
                  <a:pt x="4827197" y="94367"/>
                  <a:pt x="4851429" y="96018"/>
                  <a:pt x="4873924" y="103517"/>
                </a:cubicBezTo>
                <a:cubicBezTo>
                  <a:pt x="4913714" y="116781"/>
                  <a:pt x="4890887" y="110361"/>
                  <a:pt x="4942936" y="120770"/>
                </a:cubicBezTo>
                <a:cubicBezTo>
                  <a:pt x="5037826" y="117895"/>
                  <a:pt x="5132798" y="117006"/>
                  <a:pt x="5227607" y="112144"/>
                </a:cubicBezTo>
                <a:cubicBezTo>
                  <a:pt x="5258271" y="110571"/>
                  <a:pt x="5303357" y="98605"/>
                  <a:pt x="5331124" y="86264"/>
                </a:cubicBezTo>
                <a:cubicBezTo>
                  <a:pt x="5356954" y="74784"/>
                  <a:pt x="5353848" y="62805"/>
                  <a:pt x="5382883" y="60385"/>
                </a:cubicBezTo>
                <a:cubicBezTo>
                  <a:pt x="5408673" y="58236"/>
                  <a:pt x="5434642" y="60385"/>
                  <a:pt x="5460521" y="60385"/>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Freeform 5"/>
          <p:cNvSpPr/>
          <p:nvPr/>
        </p:nvSpPr>
        <p:spPr>
          <a:xfrm>
            <a:off x="5181601" y="4419601"/>
            <a:ext cx="5460521" cy="129397"/>
          </a:xfrm>
          <a:custGeom>
            <a:avLst/>
            <a:gdLst>
              <a:gd name="connsiteX0" fmla="*/ 0 w 5460521"/>
              <a:gd name="connsiteY0" fmla="*/ 94891 h 129397"/>
              <a:gd name="connsiteX1" fmla="*/ 94890 w 5460521"/>
              <a:gd name="connsiteY1" fmla="*/ 77638 h 129397"/>
              <a:gd name="connsiteX2" fmla="*/ 138022 w 5460521"/>
              <a:gd name="connsiteY2" fmla="*/ 51759 h 129397"/>
              <a:gd name="connsiteX3" fmla="*/ 224287 w 5460521"/>
              <a:gd name="connsiteY3" fmla="*/ 43132 h 129397"/>
              <a:gd name="connsiteX4" fmla="*/ 267419 w 5460521"/>
              <a:gd name="connsiteY4" fmla="*/ 34506 h 129397"/>
              <a:gd name="connsiteX5" fmla="*/ 327804 w 5460521"/>
              <a:gd name="connsiteY5" fmla="*/ 25880 h 129397"/>
              <a:gd name="connsiteX6" fmla="*/ 414068 w 5460521"/>
              <a:gd name="connsiteY6" fmla="*/ 8627 h 129397"/>
              <a:gd name="connsiteX7" fmla="*/ 526211 w 5460521"/>
              <a:gd name="connsiteY7" fmla="*/ 0 h 129397"/>
              <a:gd name="connsiteX8" fmla="*/ 707366 w 5460521"/>
              <a:gd name="connsiteY8" fmla="*/ 8627 h 129397"/>
              <a:gd name="connsiteX9" fmla="*/ 733245 w 5460521"/>
              <a:gd name="connsiteY9" fmla="*/ 17253 h 129397"/>
              <a:gd name="connsiteX10" fmla="*/ 767751 w 5460521"/>
              <a:gd name="connsiteY10" fmla="*/ 25880 h 129397"/>
              <a:gd name="connsiteX11" fmla="*/ 819509 w 5460521"/>
              <a:gd name="connsiteY11" fmla="*/ 51759 h 129397"/>
              <a:gd name="connsiteX12" fmla="*/ 914400 w 5460521"/>
              <a:gd name="connsiteY12" fmla="*/ 60385 h 129397"/>
              <a:gd name="connsiteX13" fmla="*/ 1061049 w 5460521"/>
              <a:gd name="connsiteY13" fmla="*/ 86264 h 129397"/>
              <a:gd name="connsiteX14" fmla="*/ 1164566 w 5460521"/>
              <a:gd name="connsiteY14" fmla="*/ 94891 h 129397"/>
              <a:gd name="connsiteX15" fmla="*/ 1354347 w 5460521"/>
              <a:gd name="connsiteY15" fmla="*/ 120770 h 129397"/>
              <a:gd name="connsiteX16" fmla="*/ 1431985 w 5460521"/>
              <a:gd name="connsiteY16" fmla="*/ 129397 h 129397"/>
              <a:gd name="connsiteX17" fmla="*/ 1949570 w 5460521"/>
              <a:gd name="connsiteY17" fmla="*/ 120770 h 129397"/>
              <a:gd name="connsiteX18" fmla="*/ 2061713 w 5460521"/>
              <a:gd name="connsiteY18" fmla="*/ 94891 h 129397"/>
              <a:gd name="connsiteX19" fmla="*/ 2165230 w 5460521"/>
              <a:gd name="connsiteY19" fmla="*/ 77638 h 129397"/>
              <a:gd name="connsiteX20" fmla="*/ 2199736 w 5460521"/>
              <a:gd name="connsiteY20" fmla="*/ 69012 h 129397"/>
              <a:gd name="connsiteX21" fmla="*/ 2337758 w 5460521"/>
              <a:gd name="connsiteY21" fmla="*/ 51759 h 129397"/>
              <a:gd name="connsiteX22" fmla="*/ 2863970 w 5460521"/>
              <a:gd name="connsiteY22" fmla="*/ 60385 h 129397"/>
              <a:gd name="connsiteX23" fmla="*/ 2984739 w 5460521"/>
              <a:gd name="connsiteY23" fmla="*/ 77638 h 129397"/>
              <a:gd name="connsiteX24" fmla="*/ 3053751 w 5460521"/>
              <a:gd name="connsiteY24" fmla="*/ 86264 h 129397"/>
              <a:gd name="connsiteX25" fmla="*/ 4011283 w 5460521"/>
              <a:gd name="connsiteY25" fmla="*/ 77638 h 129397"/>
              <a:gd name="connsiteX26" fmla="*/ 4114800 w 5460521"/>
              <a:gd name="connsiteY26" fmla="*/ 51759 h 129397"/>
              <a:gd name="connsiteX27" fmla="*/ 4175185 w 5460521"/>
              <a:gd name="connsiteY27" fmla="*/ 43132 h 129397"/>
              <a:gd name="connsiteX28" fmla="*/ 4727275 w 5460521"/>
              <a:gd name="connsiteY28" fmla="*/ 51759 h 129397"/>
              <a:gd name="connsiteX29" fmla="*/ 4804913 w 5460521"/>
              <a:gd name="connsiteY29" fmla="*/ 86264 h 129397"/>
              <a:gd name="connsiteX30" fmla="*/ 4873924 w 5460521"/>
              <a:gd name="connsiteY30" fmla="*/ 103517 h 129397"/>
              <a:gd name="connsiteX31" fmla="*/ 4942936 w 5460521"/>
              <a:gd name="connsiteY31" fmla="*/ 120770 h 129397"/>
              <a:gd name="connsiteX32" fmla="*/ 5227607 w 5460521"/>
              <a:gd name="connsiteY32" fmla="*/ 112144 h 129397"/>
              <a:gd name="connsiteX33" fmla="*/ 5331124 w 5460521"/>
              <a:gd name="connsiteY33" fmla="*/ 86264 h 129397"/>
              <a:gd name="connsiteX34" fmla="*/ 5382883 w 5460521"/>
              <a:gd name="connsiteY34" fmla="*/ 60385 h 129397"/>
              <a:gd name="connsiteX35" fmla="*/ 5460521 w 5460521"/>
              <a:gd name="connsiteY35" fmla="*/ 60385 h 12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60521" h="129397">
                <a:moveTo>
                  <a:pt x="0" y="94891"/>
                </a:moveTo>
                <a:cubicBezTo>
                  <a:pt x="12153" y="93155"/>
                  <a:pt x="75626" y="86200"/>
                  <a:pt x="94890" y="77638"/>
                </a:cubicBezTo>
                <a:cubicBezTo>
                  <a:pt x="110212" y="70828"/>
                  <a:pt x="121821" y="56079"/>
                  <a:pt x="138022" y="51759"/>
                </a:cubicBezTo>
                <a:cubicBezTo>
                  <a:pt x="165945" y="44313"/>
                  <a:pt x="195642" y="46951"/>
                  <a:pt x="224287" y="43132"/>
                </a:cubicBezTo>
                <a:cubicBezTo>
                  <a:pt x="238820" y="41194"/>
                  <a:pt x="252956" y="36916"/>
                  <a:pt x="267419" y="34506"/>
                </a:cubicBezTo>
                <a:cubicBezTo>
                  <a:pt x="287475" y="31163"/>
                  <a:pt x="307781" y="29413"/>
                  <a:pt x="327804" y="25880"/>
                </a:cubicBezTo>
                <a:cubicBezTo>
                  <a:pt x="356682" y="20784"/>
                  <a:pt x="384990" y="12420"/>
                  <a:pt x="414068" y="8627"/>
                </a:cubicBezTo>
                <a:cubicBezTo>
                  <a:pt x="451245" y="3778"/>
                  <a:pt x="488830" y="2876"/>
                  <a:pt x="526211" y="0"/>
                </a:cubicBezTo>
                <a:cubicBezTo>
                  <a:pt x="586596" y="2876"/>
                  <a:pt x="647121" y="3607"/>
                  <a:pt x="707366" y="8627"/>
                </a:cubicBezTo>
                <a:cubicBezTo>
                  <a:pt x="716428" y="9382"/>
                  <a:pt x="724502" y="14755"/>
                  <a:pt x="733245" y="17253"/>
                </a:cubicBezTo>
                <a:cubicBezTo>
                  <a:pt x="744645" y="20510"/>
                  <a:pt x="756743" y="21477"/>
                  <a:pt x="767751" y="25880"/>
                </a:cubicBezTo>
                <a:cubicBezTo>
                  <a:pt x="785660" y="33044"/>
                  <a:pt x="800733" y="47341"/>
                  <a:pt x="819509" y="51759"/>
                </a:cubicBezTo>
                <a:cubicBezTo>
                  <a:pt x="850425" y="59033"/>
                  <a:pt x="882958" y="55893"/>
                  <a:pt x="914400" y="60385"/>
                </a:cubicBezTo>
                <a:cubicBezTo>
                  <a:pt x="963539" y="67405"/>
                  <a:pt x="1011582" y="82141"/>
                  <a:pt x="1061049" y="86264"/>
                </a:cubicBezTo>
                <a:lnTo>
                  <a:pt x="1164566" y="94891"/>
                </a:lnTo>
                <a:cubicBezTo>
                  <a:pt x="1261982" y="104633"/>
                  <a:pt x="1231582" y="107129"/>
                  <a:pt x="1354347" y="120770"/>
                </a:cubicBezTo>
                <a:lnTo>
                  <a:pt x="1431985" y="129397"/>
                </a:lnTo>
                <a:lnTo>
                  <a:pt x="1949570" y="120770"/>
                </a:lnTo>
                <a:cubicBezTo>
                  <a:pt x="1964854" y="120300"/>
                  <a:pt x="2061116" y="94990"/>
                  <a:pt x="2061713" y="94891"/>
                </a:cubicBezTo>
                <a:cubicBezTo>
                  <a:pt x="2096219" y="89140"/>
                  <a:pt x="2131293" y="86122"/>
                  <a:pt x="2165230" y="77638"/>
                </a:cubicBezTo>
                <a:cubicBezTo>
                  <a:pt x="2176732" y="74763"/>
                  <a:pt x="2188011" y="70771"/>
                  <a:pt x="2199736" y="69012"/>
                </a:cubicBezTo>
                <a:cubicBezTo>
                  <a:pt x="2245588" y="62134"/>
                  <a:pt x="2337758" y="51759"/>
                  <a:pt x="2337758" y="51759"/>
                </a:cubicBezTo>
                <a:cubicBezTo>
                  <a:pt x="2513162" y="54634"/>
                  <a:pt x="2688683" y="53374"/>
                  <a:pt x="2863970" y="60385"/>
                </a:cubicBezTo>
                <a:cubicBezTo>
                  <a:pt x="2904603" y="62010"/>
                  <a:pt x="2944447" y="72144"/>
                  <a:pt x="2984739" y="77638"/>
                </a:cubicBezTo>
                <a:cubicBezTo>
                  <a:pt x="3007709" y="80770"/>
                  <a:pt x="3030747" y="83389"/>
                  <a:pt x="3053751" y="86264"/>
                </a:cubicBezTo>
                <a:lnTo>
                  <a:pt x="4011283" y="77638"/>
                </a:lnTo>
                <a:cubicBezTo>
                  <a:pt x="4034812" y="77232"/>
                  <a:pt x="4097613" y="55442"/>
                  <a:pt x="4114800" y="51759"/>
                </a:cubicBezTo>
                <a:cubicBezTo>
                  <a:pt x="4134681" y="47499"/>
                  <a:pt x="4155057" y="46008"/>
                  <a:pt x="4175185" y="43132"/>
                </a:cubicBezTo>
                <a:cubicBezTo>
                  <a:pt x="4359215" y="46008"/>
                  <a:pt x="4543391" y="43878"/>
                  <a:pt x="4727275" y="51759"/>
                </a:cubicBezTo>
                <a:cubicBezTo>
                  <a:pt x="4801049" y="54921"/>
                  <a:pt x="4756959" y="68826"/>
                  <a:pt x="4804913" y="86264"/>
                </a:cubicBezTo>
                <a:cubicBezTo>
                  <a:pt x="4827197" y="94367"/>
                  <a:pt x="4851429" y="96018"/>
                  <a:pt x="4873924" y="103517"/>
                </a:cubicBezTo>
                <a:cubicBezTo>
                  <a:pt x="4913714" y="116781"/>
                  <a:pt x="4890887" y="110361"/>
                  <a:pt x="4942936" y="120770"/>
                </a:cubicBezTo>
                <a:cubicBezTo>
                  <a:pt x="5037826" y="117895"/>
                  <a:pt x="5132798" y="117006"/>
                  <a:pt x="5227607" y="112144"/>
                </a:cubicBezTo>
                <a:cubicBezTo>
                  <a:pt x="5258271" y="110571"/>
                  <a:pt x="5303357" y="98605"/>
                  <a:pt x="5331124" y="86264"/>
                </a:cubicBezTo>
                <a:cubicBezTo>
                  <a:pt x="5356954" y="74784"/>
                  <a:pt x="5353848" y="62805"/>
                  <a:pt x="5382883" y="60385"/>
                </a:cubicBezTo>
                <a:cubicBezTo>
                  <a:pt x="5408673" y="58236"/>
                  <a:pt x="5434642" y="60385"/>
                  <a:pt x="5460521" y="60385"/>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Freeform 6"/>
          <p:cNvSpPr/>
          <p:nvPr/>
        </p:nvSpPr>
        <p:spPr>
          <a:xfrm>
            <a:off x="5207480" y="4448356"/>
            <a:ext cx="5460521" cy="129397"/>
          </a:xfrm>
          <a:custGeom>
            <a:avLst/>
            <a:gdLst>
              <a:gd name="connsiteX0" fmla="*/ 0 w 5460521"/>
              <a:gd name="connsiteY0" fmla="*/ 94891 h 129397"/>
              <a:gd name="connsiteX1" fmla="*/ 94890 w 5460521"/>
              <a:gd name="connsiteY1" fmla="*/ 77638 h 129397"/>
              <a:gd name="connsiteX2" fmla="*/ 138022 w 5460521"/>
              <a:gd name="connsiteY2" fmla="*/ 51759 h 129397"/>
              <a:gd name="connsiteX3" fmla="*/ 224287 w 5460521"/>
              <a:gd name="connsiteY3" fmla="*/ 43132 h 129397"/>
              <a:gd name="connsiteX4" fmla="*/ 267419 w 5460521"/>
              <a:gd name="connsiteY4" fmla="*/ 34506 h 129397"/>
              <a:gd name="connsiteX5" fmla="*/ 327804 w 5460521"/>
              <a:gd name="connsiteY5" fmla="*/ 25880 h 129397"/>
              <a:gd name="connsiteX6" fmla="*/ 414068 w 5460521"/>
              <a:gd name="connsiteY6" fmla="*/ 8627 h 129397"/>
              <a:gd name="connsiteX7" fmla="*/ 526211 w 5460521"/>
              <a:gd name="connsiteY7" fmla="*/ 0 h 129397"/>
              <a:gd name="connsiteX8" fmla="*/ 707366 w 5460521"/>
              <a:gd name="connsiteY8" fmla="*/ 8627 h 129397"/>
              <a:gd name="connsiteX9" fmla="*/ 733245 w 5460521"/>
              <a:gd name="connsiteY9" fmla="*/ 17253 h 129397"/>
              <a:gd name="connsiteX10" fmla="*/ 767751 w 5460521"/>
              <a:gd name="connsiteY10" fmla="*/ 25880 h 129397"/>
              <a:gd name="connsiteX11" fmla="*/ 819509 w 5460521"/>
              <a:gd name="connsiteY11" fmla="*/ 51759 h 129397"/>
              <a:gd name="connsiteX12" fmla="*/ 914400 w 5460521"/>
              <a:gd name="connsiteY12" fmla="*/ 60385 h 129397"/>
              <a:gd name="connsiteX13" fmla="*/ 1061049 w 5460521"/>
              <a:gd name="connsiteY13" fmla="*/ 86264 h 129397"/>
              <a:gd name="connsiteX14" fmla="*/ 1164566 w 5460521"/>
              <a:gd name="connsiteY14" fmla="*/ 94891 h 129397"/>
              <a:gd name="connsiteX15" fmla="*/ 1354347 w 5460521"/>
              <a:gd name="connsiteY15" fmla="*/ 120770 h 129397"/>
              <a:gd name="connsiteX16" fmla="*/ 1431985 w 5460521"/>
              <a:gd name="connsiteY16" fmla="*/ 129397 h 129397"/>
              <a:gd name="connsiteX17" fmla="*/ 1949570 w 5460521"/>
              <a:gd name="connsiteY17" fmla="*/ 120770 h 129397"/>
              <a:gd name="connsiteX18" fmla="*/ 2061713 w 5460521"/>
              <a:gd name="connsiteY18" fmla="*/ 94891 h 129397"/>
              <a:gd name="connsiteX19" fmla="*/ 2165230 w 5460521"/>
              <a:gd name="connsiteY19" fmla="*/ 77638 h 129397"/>
              <a:gd name="connsiteX20" fmla="*/ 2199736 w 5460521"/>
              <a:gd name="connsiteY20" fmla="*/ 69012 h 129397"/>
              <a:gd name="connsiteX21" fmla="*/ 2337758 w 5460521"/>
              <a:gd name="connsiteY21" fmla="*/ 51759 h 129397"/>
              <a:gd name="connsiteX22" fmla="*/ 2863970 w 5460521"/>
              <a:gd name="connsiteY22" fmla="*/ 60385 h 129397"/>
              <a:gd name="connsiteX23" fmla="*/ 2984739 w 5460521"/>
              <a:gd name="connsiteY23" fmla="*/ 77638 h 129397"/>
              <a:gd name="connsiteX24" fmla="*/ 3053751 w 5460521"/>
              <a:gd name="connsiteY24" fmla="*/ 86264 h 129397"/>
              <a:gd name="connsiteX25" fmla="*/ 4011283 w 5460521"/>
              <a:gd name="connsiteY25" fmla="*/ 77638 h 129397"/>
              <a:gd name="connsiteX26" fmla="*/ 4114800 w 5460521"/>
              <a:gd name="connsiteY26" fmla="*/ 51759 h 129397"/>
              <a:gd name="connsiteX27" fmla="*/ 4175185 w 5460521"/>
              <a:gd name="connsiteY27" fmla="*/ 43132 h 129397"/>
              <a:gd name="connsiteX28" fmla="*/ 4727275 w 5460521"/>
              <a:gd name="connsiteY28" fmla="*/ 51759 h 129397"/>
              <a:gd name="connsiteX29" fmla="*/ 4804913 w 5460521"/>
              <a:gd name="connsiteY29" fmla="*/ 86264 h 129397"/>
              <a:gd name="connsiteX30" fmla="*/ 4873924 w 5460521"/>
              <a:gd name="connsiteY30" fmla="*/ 103517 h 129397"/>
              <a:gd name="connsiteX31" fmla="*/ 4942936 w 5460521"/>
              <a:gd name="connsiteY31" fmla="*/ 120770 h 129397"/>
              <a:gd name="connsiteX32" fmla="*/ 5227607 w 5460521"/>
              <a:gd name="connsiteY32" fmla="*/ 112144 h 129397"/>
              <a:gd name="connsiteX33" fmla="*/ 5331124 w 5460521"/>
              <a:gd name="connsiteY33" fmla="*/ 86264 h 129397"/>
              <a:gd name="connsiteX34" fmla="*/ 5382883 w 5460521"/>
              <a:gd name="connsiteY34" fmla="*/ 60385 h 129397"/>
              <a:gd name="connsiteX35" fmla="*/ 5460521 w 5460521"/>
              <a:gd name="connsiteY35" fmla="*/ 60385 h 12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60521" h="129397">
                <a:moveTo>
                  <a:pt x="0" y="94891"/>
                </a:moveTo>
                <a:cubicBezTo>
                  <a:pt x="12153" y="93155"/>
                  <a:pt x="75626" y="86200"/>
                  <a:pt x="94890" y="77638"/>
                </a:cubicBezTo>
                <a:cubicBezTo>
                  <a:pt x="110212" y="70828"/>
                  <a:pt x="121821" y="56079"/>
                  <a:pt x="138022" y="51759"/>
                </a:cubicBezTo>
                <a:cubicBezTo>
                  <a:pt x="165945" y="44313"/>
                  <a:pt x="195642" y="46951"/>
                  <a:pt x="224287" y="43132"/>
                </a:cubicBezTo>
                <a:cubicBezTo>
                  <a:pt x="238820" y="41194"/>
                  <a:pt x="252956" y="36916"/>
                  <a:pt x="267419" y="34506"/>
                </a:cubicBezTo>
                <a:cubicBezTo>
                  <a:pt x="287475" y="31163"/>
                  <a:pt x="307781" y="29413"/>
                  <a:pt x="327804" y="25880"/>
                </a:cubicBezTo>
                <a:cubicBezTo>
                  <a:pt x="356682" y="20784"/>
                  <a:pt x="384990" y="12420"/>
                  <a:pt x="414068" y="8627"/>
                </a:cubicBezTo>
                <a:cubicBezTo>
                  <a:pt x="451245" y="3778"/>
                  <a:pt x="488830" y="2876"/>
                  <a:pt x="526211" y="0"/>
                </a:cubicBezTo>
                <a:cubicBezTo>
                  <a:pt x="586596" y="2876"/>
                  <a:pt x="647121" y="3607"/>
                  <a:pt x="707366" y="8627"/>
                </a:cubicBezTo>
                <a:cubicBezTo>
                  <a:pt x="716428" y="9382"/>
                  <a:pt x="724502" y="14755"/>
                  <a:pt x="733245" y="17253"/>
                </a:cubicBezTo>
                <a:cubicBezTo>
                  <a:pt x="744645" y="20510"/>
                  <a:pt x="756743" y="21477"/>
                  <a:pt x="767751" y="25880"/>
                </a:cubicBezTo>
                <a:cubicBezTo>
                  <a:pt x="785660" y="33044"/>
                  <a:pt x="800733" y="47341"/>
                  <a:pt x="819509" y="51759"/>
                </a:cubicBezTo>
                <a:cubicBezTo>
                  <a:pt x="850425" y="59033"/>
                  <a:pt x="882958" y="55893"/>
                  <a:pt x="914400" y="60385"/>
                </a:cubicBezTo>
                <a:cubicBezTo>
                  <a:pt x="963539" y="67405"/>
                  <a:pt x="1011582" y="82141"/>
                  <a:pt x="1061049" y="86264"/>
                </a:cubicBezTo>
                <a:lnTo>
                  <a:pt x="1164566" y="94891"/>
                </a:lnTo>
                <a:cubicBezTo>
                  <a:pt x="1261982" y="104633"/>
                  <a:pt x="1231582" y="107129"/>
                  <a:pt x="1354347" y="120770"/>
                </a:cubicBezTo>
                <a:lnTo>
                  <a:pt x="1431985" y="129397"/>
                </a:lnTo>
                <a:lnTo>
                  <a:pt x="1949570" y="120770"/>
                </a:lnTo>
                <a:cubicBezTo>
                  <a:pt x="1964854" y="120300"/>
                  <a:pt x="2061116" y="94990"/>
                  <a:pt x="2061713" y="94891"/>
                </a:cubicBezTo>
                <a:cubicBezTo>
                  <a:pt x="2096219" y="89140"/>
                  <a:pt x="2131293" y="86122"/>
                  <a:pt x="2165230" y="77638"/>
                </a:cubicBezTo>
                <a:cubicBezTo>
                  <a:pt x="2176732" y="74763"/>
                  <a:pt x="2188011" y="70771"/>
                  <a:pt x="2199736" y="69012"/>
                </a:cubicBezTo>
                <a:cubicBezTo>
                  <a:pt x="2245588" y="62134"/>
                  <a:pt x="2337758" y="51759"/>
                  <a:pt x="2337758" y="51759"/>
                </a:cubicBezTo>
                <a:cubicBezTo>
                  <a:pt x="2513162" y="54634"/>
                  <a:pt x="2688683" y="53374"/>
                  <a:pt x="2863970" y="60385"/>
                </a:cubicBezTo>
                <a:cubicBezTo>
                  <a:pt x="2904603" y="62010"/>
                  <a:pt x="2944447" y="72144"/>
                  <a:pt x="2984739" y="77638"/>
                </a:cubicBezTo>
                <a:cubicBezTo>
                  <a:pt x="3007709" y="80770"/>
                  <a:pt x="3030747" y="83389"/>
                  <a:pt x="3053751" y="86264"/>
                </a:cubicBezTo>
                <a:lnTo>
                  <a:pt x="4011283" y="77638"/>
                </a:lnTo>
                <a:cubicBezTo>
                  <a:pt x="4034812" y="77232"/>
                  <a:pt x="4097613" y="55442"/>
                  <a:pt x="4114800" y="51759"/>
                </a:cubicBezTo>
                <a:cubicBezTo>
                  <a:pt x="4134681" y="47499"/>
                  <a:pt x="4155057" y="46008"/>
                  <a:pt x="4175185" y="43132"/>
                </a:cubicBezTo>
                <a:cubicBezTo>
                  <a:pt x="4359215" y="46008"/>
                  <a:pt x="4543391" y="43878"/>
                  <a:pt x="4727275" y="51759"/>
                </a:cubicBezTo>
                <a:cubicBezTo>
                  <a:pt x="4801049" y="54921"/>
                  <a:pt x="4756959" y="68826"/>
                  <a:pt x="4804913" y="86264"/>
                </a:cubicBezTo>
                <a:cubicBezTo>
                  <a:pt x="4827197" y="94367"/>
                  <a:pt x="4851429" y="96018"/>
                  <a:pt x="4873924" y="103517"/>
                </a:cubicBezTo>
                <a:cubicBezTo>
                  <a:pt x="4913714" y="116781"/>
                  <a:pt x="4890887" y="110361"/>
                  <a:pt x="4942936" y="120770"/>
                </a:cubicBezTo>
                <a:cubicBezTo>
                  <a:pt x="5037826" y="117895"/>
                  <a:pt x="5132798" y="117006"/>
                  <a:pt x="5227607" y="112144"/>
                </a:cubicBezTo>
                <a:cubicBezTo>
                  <a:pt x="5258271" y="110571"/>
                  <a:pt x="5303357" y="98605"/>
                  <a:pt x="5331124" y="86264"/>
                </a:cubicBezTo>
                <a:cubicBezTo>
                  <a:pt x="5356954" y="74784"/>
                  <a:pt x="5353848" y="62805"/>
                  <a:pt x="5382883" y="60385"/>
                </a:cubicBezTo>
                <a:cubicBezTo>
                  <a:pt x="5408673" y="58236"/>
                  <a:pt x="5434642" y="60385"/>
                  <a:pt x="5460521" y="60385"/>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Freeform 7"/>
          <p:cNvSpPr/>
          <p:nvPr/>
        </p:nvSpPr>
        <p:spPr>
          <a:xfrm>
            <a:off x="5233359" y="4477111"/>
            <a:ext cx="5460521" cy="129397"/>
          </a:xfrm>
          <a:custGeom>
            <a:avLst/>
            <a:gdLst>
              <a:gd name="connsiteX0" fmla="*/ 0 w 5460521"/>
              <a:gd name="connsiteY0" fmla="*/ 94891 h 129397"/>
              <a:gd name="connsiteX1" fmla="*/ 94890 w 5460521"/>
              <a:gd name="connsiteY1" fmla="*/ 77638 h 129397"/>
              <a:gd name="connsiteX2" fmla="*/ 138022 w 5460521"/>
              <a:gd name="connsiteY2" fmla="*/ 51759 h 129397"/>
              <a:gd name="connsiteX3" fmla="*/ 224287 w 5460521"/>
              <a:gd name="connsiteY3" fmla="*/ 43132 h 129397"/>
              <a:gd name="connsiteX4" fmla="*/ 267419 w 5460521"/>
              <a:gd name="connsiteY4" fmla="*/ 34506 h 129397"/>
              <a:gd name="connsiteX5" fmla="*/ 327804 w 5460521"/>
              <a:gd name="connsiteY5" fmla="*/ 25880 h 129397"/>
              <a:gd name="connsiteX6" fmla="*/ 414068 w 5460521"/>
              <a:gd name="connsiteY6" fmla="*/ 8627 h 129397"/>
              <a:gd name="connsiteX7" fmla="*/ 526211 w 5460521"/>
              <a:gd name="connsiteY7" fmla="*/ 0 h 129397"/>
              <a:gd name="connsiteX8" fmla="*/ 707366 w 5460521"/>
              <a:gd name="connsiteY8" fmla="*/ 8627 h 129397"/>
              <a:gd name="connsiteX9" fmla="*/ 733245 w 5460521"/>
              <a:gd name="connsiteY9" fmla="*/ 17253 h 129397"/>
              <a:gd name="connsiteX10" fmla="*/ 767751 w 5460521"/>
              <a:gd name="connsiteY10" fmla="*/ 25880 h 129397"/>
              <a:gd name="connsiteX11" fmla="*/ 819509 w 5460521"/>
              <a:gd name="connsiteY11" fmla="*/ 51759 h 129397"/>
              <a:gd name="connsiteX12" fmla="*/ 914400 w 5460521"/>
              <a:gd name="connsiteY12" fmla="*/ 60385 h 129397"/>
              <a:gd name="connsiteX13" fmla="*/ 1061049 w 5460521"/>
              <a:gd name="connsiteY13" fmla="*/ 86264 h 129397"/>
              <a:gd name="connsiteX14" fmla="*/ 1164566 w 5460521"/>
              <a:gd name="connsiteY14" fmla="*/ 94891 h 129397"/>
              <a:gd name="connsiteX15" fmla="*/ 1354347 w 5460521"/>
              <a:gd name="connsiteY15" fmla="*/ 120770 h 129397"/>
              <a:gd name="connsiteX16" fmla="*/ 1431985 w 5460521"/>
              <a:gd name="connsiteY16" fmla="*/ 129397 h 129397"/>
              <a:gd name="connsiteX17" fmla="*/ 1949570 w 5460521"/>
              <a:gd name="connsiteY17" fmla="*/ 120770 h 129397"/>
              <a:gd name="connsiteX18" fmla="*/ 2061713 w 5460521"/>
              <a:gd name="connsiteY18" fmla="*/ 94891 h 129397"/>
              <a:gd name="connsiteX19" fmla="*/ 2165230 w 5460521"/>
              <a:gd name="connsiteY19" fmla="*/ 77638 h 129397"/>
              <a:gd name="connsiteX20" fmla="*/ 2199736 w 5460521"/>
              <a:gd name="connsiteY20" fmla="*/ 69012 h 129397"/>
              <a:gd name="connsiteX21" fmla="*/ 2337758 w 5460521"/>
              <a:gd name="connsiteY21" fmla="*/ 51759 h 129397"/>
              <a:gd name="connsiteX22" fmla="*/ 2863970 w 5460521"/>
              <a:gd name="connsiteY22" fmla="*/ 60385 h 129397"/>
              <a:gd name="connsiteX23" fmla="*/ 2984739 w 5460521"/>
              <a:gd name="connsiteY23" fmla="*/ 77638 h 129397"/>
              <a:gd name="connsiteX24" fmla="*/ 3053751 w 5460521"/>
              <a:gd name="connsiteY24" fmla="*/ 86264 h 129397"/>
              <a:gd name="connsiteX25" fmla="*/ 4011283 w 5460521"/>
              <a:gd name="connsiteY25" fmla="*/ 77638 h 129397"/>
              <a:gd name="connsiteX26" fmla="*/ 4114800 w 5460521"/>
              <a:gd name="connsiteY26" fmla="*/ 51759 h 129397"/>
              <a:gd name="connsiteX27" fmla="*/ 4175185 w 5460521"/>
              <a:gd name="connsiteY27" fmla="*/ 43132 h 129397"/>
              <a:gd name="connsiteX28" fmla="*/ 4727275 w 5460521"/>
              <a:gd name="connsiteY28" fmla="*/ 51759 h 129397"/>
              <a:gd name="connsiteX29" fmla="*/ 4804913 w 5460521"/>
              <a:gd name="connsiteY29" fmla="*/ 86264 h 129397"/>
              <a:gd name="connsiteX30" fmla="*/ 4873924 w 5460521"/>
              <a:gd name="connsiteY30" fmla="*/ 103517 h 129397"/>
              <a:gd name="connsiteX31" fmla="*/ 4942936 w 5460521"/>
              <a:gd name="connsiteY31" fmla="*/ 120770 h 129397"/>
              <a:gd name="connsiteX32" fmla="*/ 5227607 w 5460521"/>
              <a:gd name="connsiteY32" fmla="*/ 112144 h 129397"/>
              <a:gd name="connsiteX33" fmla="*/ 5331124 w 5460521"/>
              <a:gd name="connsiteY33" fmla="*/ 86264 h 129397"/>
              <a:gd name="connsiteX34" fmla="*/ 5382883 w 5460521"/>
              <a:gd name="connsiteY34" fmla="*/ 60385 h 129397"/>
              <a:gd name="connsiteX35" fmla="*/ 5460521 w 5460521"/>
              <a:gd name="connsiteY35" fmla="*/ 60385 h 12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60521" h="129397">
                <a:moveTo>
                  <a:pt x="0" y="94891"/>
                </a:moveTo>
                <a:cubicBezTo>
                  <a:pt x="12153" y="93155"/>
                  <a:pt x="75626" y="86200"/>
                  <a:pt x="94890" y="77638"/>
                </a:cubicBezTo>
                <a:cubicBezTo>
                  <a:pt x="110212" y="70828"/>
                  <a:pt x="121821" y="56079"/>
                  <a:pt x="138022" y="51759"/>
                </a:cubicBezTo>
                <a:cubicBezTo>
                  <a:pt x="165945" y="44313"/>
                  <a:pt x="195642" y="46951"/>
                  <a:pt x="224287" y="43132"/>
                </a:cubicBezTo>
                <a:cubicBezTo>
                  <a:pt x="238820" y="41194"/>
                  <a:pt x="252956" y="36916"/>
                  <a:pt x="267419" y="34506"/>
                </a:cubicBezTo>
                <a:cubicBezTo>
                  <a:pt x="287475" y="31163"/>
                  <a:pt x="307781" y="29413"/>
                  <a:pt x="327804" y="25880"/>
                </a:cubicBezTo>
                <a:cubicBezTo>
                  <a:pt x="356682" y="20784"/>
                  <a:pt x="384990" y="12420"/>
                  <a:pt x="414068" y="8627"/>
                </a:cubicBezTo>
                <a:cubicBezTo>
                  <a:pt x="451245" y="3778"/>
                  <a:pt x="488830" y="2876"/>
                  <a:pt x="526211" y="0"/>
                </a:cubicBezTo>
                <a:cubicBezTo>
                  <a:pt x="586596" y="2876"/>
                  <a:pt x="647121" y="3607"/>
                  <a:pt x="707366" y="8627"/>
                </a:cubicBezTo>
                <a:cubicBezTo>
                  <a:pt x="716428" y="9382"/>
                  <a:pt x="724502" y="14755"/>
                  <a:pt x="733245" y="17253"/>
                </a:cubicBezTo>
                <a:cubicBezTo>
                  <a:pt x="744645" y="20510"/>
                  <a:pt x="756743" y="21477"/>
                  <a:pt x="767751" y="25880"/>
                </a:cubicBezTo>
                <a:cubicBezTo>
                  <a:pt x="785660" y="33044"/>
                  <a:pt x="800733" y="47341"/>
                  <a:pt x="819509" y="51759"/>
                </a:cubicBezTo>
                <a:cubicBezTo>
                  <a:pt x="850425" y="59033"/>
                  <a:pt x="882958" y="55893"/>
                  <a:pt x="914400" y="60385"/>
                </a:cubicBezTo>
                <a:cubicBezTo>
                  <a:pt x="963539" y="67405"/>
                  <a:pt x="1011582" y="82141"/>
                  <a:pt x="1061049" y="86264"/>
                </a:cubicBezTo>
                <a:lnTo>
                  <a:pt x="1164566" y="94891"/>
                </a:lnTo>
                <a:cubicBezTo>
                  <a:pt x="1261982" y="104633"/>
                  <a:pt x="1231582" y="107129"/>
                  <a:pt x="1354347" y="120770"/>
                </a:cubicBezTo>
                <a:lnTo>
                  <a:pt x="1431985" y="129397"/>
                </a:lnTo>
                <a:lnTo>
                  <a:pt x="1949570" y="120770"/>
                </a:lnTo>
                <a:cubicBezTo>
                  <a:pt x="1964854" y="120300"/>
                  <a:pt x="2061116" y="94990"/>
                  <a:pt x="2061713" y="94891"/>
                </a:cubicBezTo>
                <a:cubicBezTo>
                  <a:pt x="2096219" y="89140"/>
                  <a:pt x="2131293" y="86122"/>
                  <a:pt x="2165230" y="77638"/>
                </a:cubicBezTo>
                <a:cubicBezTo>
                  <a:pt x="2176732" y="74763"/>
                  <a:pt x="2188011" y="70771"/>
                  <a:pt x="2199736" y="69012"/>
                </a:cubicBezTo>
                <a:cubicBezTo>
                  <a:pt x="2245588" y="62134"/>
                  <a:pt x="2337758" y="51759"/>
                  <a:pt x="2337758" y="51759"/>
                </a:cubicBezTo>
                <a:cubicBezTo>
                  <a:pt x="2513162" y="54634"/>
                  <a:pt x="2688683" y="53374"/>
                  <a:pt x="2863970" y="60385"/>
                </a:cubicBezTo>
                <a:cubicBezTo>
                  <a:pt x="2904603" y="62010"/>
                  <a:pt x="2944447" y="72144"/>
                  <a:pt x="2984739" y="77638"/>
                </a:cubicBezTo>
                <a:cubicBezTo>
                  <a:pt x="3007709" y="80770"/>
                  <a:pt x="3030747" y="83389"/>
                  <a:pt x="3053751" y="86264"/>
                </a:cubicBezTo>
                <a:lnTo>
                  <a:pt x="4011283" y="77638"/>
                </a:lnTo>
                <a:cubicBezTo>
                  <a:pt x="4034812" y="77232"/>
                  <a:pt x="4097613" y="55442"/>
                  <a:pt x="4114800" y="51759"/>
                </a:cubicBezTo>
                <a:cubicBezTo>
                  <a:pt x="4134681" y="47499"/>
                  <a:pt x="4155057" y="46008"/>
                  <a:pt x="4175185" y="43132"/>
                </a:cubicBezTo>
                <a:cubicBezTo>
                  <a:pt x="4359215" y="46008"/>
                  <a:pt x="4543391" y="43878"/>
                  <a:pt x="4727275" y="51759"/>
                </a:cubicBezTo>
                <a:cubicBezTo>
                  <a:pt x="4801049" y="54921"/>
                  <a:pt x="4756959" y="68826"/>
                  <a:pt x="4804913" y="86264"/>
                </a:cubicBezTo>
                <a:cubicBezTo>
                  <a:pt x="4827197" y="94367"/>
                  <a:pt x="4851429" y="96018"/>
                  <a:pt x="4873924" y="103517"/>
                </a:cubicBezTo>
                <a:cubicBezTo>
                  <a:pt x="4913714" y="116781"/>
                  <a:pt x="4890887" y="110361"/>
                  <a:pt x="4942936" y="120770"/>
                </a:cubicBezTo>
                <a:cubicBezTo>
                  <a:pt x="5037826" y="117895"/>
                  <a:pt x="5132798" y="117006"/>
                  <a:pt x="5227607" y="112144"/>
                </a:cubicBezTo>
                <a:cubicBezTo>
                  <a:pt x="5258271" y="110571"/>
                  <a:pt x="5303357" y="98605"/>
                  <a:pt x="5331124" y="86264"/>
                </a:cubicBezTo>
                <a:cubicBezTo>
                  <a:pt x="5356954" y="74784"/>
                  <a:pt x="5353848" y="62805"/>
                  <a:pt x="5382883" y="60385"/>
                </a:cubicBezTo>
                <a:cubicBezTo>
                  <a:pt x="5408673" y="58236"/>
                  <a:pt x="5434642" y="60385"/>
                  <a:pt x="5460521" y="60385"/>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Freeform 8"/>
          <p:cNvSpPr/>
          <p:nvPr/>
        </p:nvSpPr>
        <p:spPr>
          <a:xfrm>
            <a:off x="5259238" y="4505866"/>
            <a:ext cx="5460521" cy="129397"/>
          </a:xfrm>
          <a:custGeom>
            <a:avLst/>
            <a:gdLst>
              <a:gd name="connsiteX0" fmla="*/ 0 w 5460521"/>
              <a:gd name="connsiteY0" fmla="*/ 94891 h 129397"/>
              <a:gd name="connsiteX1" fmla="*/ 94890 w 5460521"/>
              <a:gd name="connsiteY1" fmla="*/ 77638 h 129397"/>
              <a:gd name="connsiteX2" fmla="*/ 138022 w 5460521"/>
              <a:gd name="connsiteY2" fmla="*/ 51759 h 129397"/>
              <a:gd name="connsiteX3" fmla="*/ 224287 w 5460521"/>
              <a:gd name="connsiteY3" fmla="*/ 43132 h 129397"/>
              <a:gd name="connsiteX4" fmla="*/ 267419 w 5460521"/>
              <a:gd name="connsiteY4" fmla="*/ 34506 h 129397"/>
              <a:gd name="connsiteX5" fmla="*/ 327804 w 5460521"/>
              <a:gd name="connsiteY5" fmla="*/ 25880 h 129397"/>
              <a:gd name="connsiteX6" fmla="*/ 414068 w 5460521"/>
              <a:gd name="connsiteY6" fmla="*/ 8627 h 129397"/>
              <a:gd name="connsiteX7" fmla="*/ 526211 w 5460521"/>
              <a:gd name="connsiteY7" fmla="*/ 0 h 129397"/>
              <a:gd name="connsiteX8" fmla="*/ 707366 w 5460521"/>
              <a:gd name="connsiteY8" fmla="*/ 8627 h 129397"/>
              <a:gd name="connsiteX9" fmla="*/ 733245 w 5460521"/>
              <a:gd name="connsiteY9" fmla="*/ 17253 h 129397"/>
              <a:gd name="connsiteX10" fmla="*/ 767751 w 5460521"/>
              <a:gd name="connsiteY10" fmla="*/ 25880 h 129397"/>
              <a:gd name="connsiteX11" fmla="*/ 819509 w 5460521"/>
              <a:gd name="connsiteY11" fmla="*/ 51759 h 129397"/>
              <a:gd name="connsiteX12" fmla="*/ 914400 w 5460521"/>
              <a:gd name="connsiteY12" fmla="*/ 60385 h 129397"/>
              <a:gd name="connsiteX13" fmla="*/ 1061049 w 5460521"/>
              <a:gd name="connsiteY13" fmla="*/ 86264 h 129397"/>
              <a:gd name="connsiteX14" fmla="*/ 1164566 w 5460521"/>
              <a:gd name="connsiteY14" fmla="*/ 94891 h 129397"/>
              <a:gd name="connsiteX15" fmla="*/ 1354347 w 5460521"/>
              <a:gd name="connsiteY15" fmla="*/ 120770 h 129397"/>
              <a:gd name="connsiteX16" fmla="*/ 1431985 w 5460521"/>
              <a:gd name="connsiteY16" fmla="*/ 129397 h 129397"/>
              <a:gd name="connsiteX17" fmla="*/ 1949570 w 5460521"/>
              <a:gd name="connsiteY17" fmla="*/ 120770 h 129397"/>
              <a:gd name="connsiteX18" fmla="*/ 2061713 w 5460521"/>
              <a:gd name="connsiteY18" fmla="*/ 94891 h 129397"/>
              <a:gd name="connsiteX19" fmla="*/ 2165230 w 5460521"/>
              <a:gd name="connsiteY19" fmla="*/ 77638 h 129397"/>
              <a:gd name="connsiteX20" fmla="*/ 2199736 w 5460521"/>
              <a:gd name="connsiteY20" fmla="*/ 69012 h 129397"/>
              <a:gd name="connsiteX21" fmla="*/ 2337758 w 5460521"/>
              <a:gd name="connsiteY21" fmla="*/ 51759 h 129397"/>
              <a:gd name="connsiteX22" fmla="*/ 2863970 w 5460521"/>
              <a:gd name="connsiteY22" fmla="*/ 60385 h 129397"/>
              <a:gd name="connsiteX23" fmla="*/ 2984739 w 5460521"/>
              <a:gd name="connsiteY23" fmla="*/ 77638 h 129397"/>
              <a:gd name="connsiteX24" fmla="*/ 3053751 w 5460521"/>
              <a:gd name="connsiteY24" fmla="*/ 86264 h 129397"/>
              <a:gd name="connsiteX25" fmla="*/ 4011283 w 5460521"/>
              <a:gd name="connsiteY25" fmla="*/ 77638 h 129397"/>
              <a:gd name="connsiteX26" fmla="*/ 4114800 w 5460521"/>
              <a:gd name="connsiteY26" fmla="*/ 51759 h 129397"/>
              <a:gd name="connsiteX27" fmla="*/ 4175185 w 5460521"/>
              <a:gd name="connsiteY27" fmla="*/ 43132 h 129397"/>
              <a:gd name="connsiteX28" fmla="*/ 4727275 w 5460521"/>
              <a:gd name="connsiteY28" fmla="*/ 51759 h 129397"/>
              <a:gd name="connsiteX29" fmla="*/ 4804913 w 5460521"/>
              <a:gd name="connsiteY29" fmla="*/ 86264 h 129397"/>
              <a:gd name="connsiteX30" fmla="*/ 4873924 w 5460521"/>
              <a:gd name="connsiteY30" fmla="*/ 103517 h 129397"/>
              <a:gd name="connsiteX31" fmla="*/ 4942936 w 5460521"/>
              <a:gd name="connsiteY31" fmla="*/ 120770 h 129397"/>
              <a:gd name="connsiteX32" fmla="*/ 5227607 w 5460521"/>
              <a:gd name="connsiteY32" fmla="*/ 112144 h 129397"/>
              <a:gd name="connsiteX33" fmla="*/ 5331124 w 5460521"/>
              <a:gd name="connsiteY33" fmla="*/ 86264 h 129397"/>
              <a:gd name="connsiteX34" fmla="*/ 5382883 w 5460521"/>
              <a:gd name="connsiteY34" fmla="*/ 60385 h 129397"/>
              <a:gd name="connsiteX35" fmla="*/ 5460521 w 5460521"/>
              <a:gd name="connsiteY35" fmla="*/ 60385 h 12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60521" h="129397">
                <a:moveTo>
                  <a:pt x="0" y="94891"/>
                </a:moveTo>
                <a:cubicBezTo>
                  <a:pt x="12153" y="93155"/>
                  <a:pt x="75626" y="86200"/>
                  <a:pt x="94890" y="77638"/>
                </a:cubicBezTo>
                <a:cubicBezTo>
                  <a:pt x="110212" y="70828"/>
                  <a:pt x="121821" y="56079"/>
                  <a:pt x="138022" y="51759"/>
                </a:cubicBezTo>
                <a:cubicBezTo>
                  <a:pt x="165945" y="44313"/>
                  <a:pt x="195642" y="46951"/>
                  <a:pt x="224287" y="43132"/>
                </a:cubicBezTo>
                <a:cubicBezTo>
                  <a:pt x="238820" y="41194"/>
                  <a:pt x="252956" y="36916"/>
                  <a:pt x="267419" y="34506"/>
                </a:cubicBezTo>
                <a:cubicBezTo>
                  <a:pt x="287475" y="31163"/>
                  <a:pt x="307781" y="29413"/>
                  <a:pt x="327804" y="25880"/>
                </a:cubicBezTo>
                <a:cubicBezTo>
                  <a:pt x="356682" y="20784"/>
                  <a:pt x="384990" y="12420"/>
                  <a:pt x="414068" y="8627"/>
                </a:cubicBezTo>
                <a:cubicBezTo>
                  <a:pt x="451245" y="3778"/>
                  <a:pt x="488830" y="2876"/>
                  <a:pt x="526211" y="0"/>
                </a:cubicBezTo>
                <a:cubicBezTo>
                  <a:pt x="586596" y="2876"/>
                  <a:pt x="647121" y="3607"/>
                  <a:pt x="707366" y="8627"/>
                </a:cubicBezTo>
                <a:cubicBezTo>
                  <a:pt x="716428" y="9382"/>
                  <a:pt x="724502" y="14755"/>
                  <a:pt x="733245" y="17253"/>
                </a:cubicBezTo>
                <a:cubicBezTo>
                  <a:pt x="744645" y="20510"/>
                  <a:pt x="756743" y="21477"/>
                  <a:pt x="767751" y="25880"/>
                </a:cubicBezTo>
                <a:cubicBezTo>
                  <a:pt x="785660" y="33044"/>
                  <a:pt x="800733" y="47341"/>
                  <a:pt x="819509" y="51759"/>
                </a:cubicBezTo>
                <a:cubicBezTo>
                  <a:pt x="850425" y="59033"/>
                  <a:pt x="882958" y="55893"/>
                  <a:pt x="914400" y="60385"/>
                </a:cubicBezTo>
                <a:cubicBezTo>
                  <a:pt x="963539" y="67405"/>
                  <a:pt x="1011582" y="82141"/>
                  <a:pt x="1061049" y="86264"/>
                </a:cubicBezTo>
                <a:lnTo>
                  <a:pt x="1164566" y="94891"/>
                </a:lnTo>
                <a:cubicBezTo>
                  <a:pt x="1261982" y="104633"/>
                  <a:pt x="1231582" y="107129"/>
                  <a:pt x="1354347" y="120770"/>
                </a:cubicBezTo>
                <a:lnTo>
                  <a:pt x="1431985" y="129397"/>
                </a:lnTo>
                <a:lnTo>
                  <a:pt x="1949570" y="120770"/>
                </a:lnTo>
                <a:cubicBezTo>
                  <a:pt x="1964854" y="120300"/>
                  <a:pt x="2061116" y="94990"/>
                  <a:pt x="2061713" y="94891"/>
                </a:cubicBezTo>
                <a:cubicBezTo>
                  <a:pt x="2096219" y="89140"/>
                  <a:pt x="2131293" y="86122"/>
                  <a:pt x="2165230" y="77638"/>
                </a:cubicBezTo>
                <a:cubicBezTo>
                  <a:pt x="2176732" y="74763"/>
                  <a:pt x="2188011" y="70771"/>
                  <a:pt x="2199736" y="69012"/>
                </a:cubicBezTo>
                <a:cubicBezTo>
                  <a:pt x="2245588" y="62134"/>
                  <a:pt x="2337758" y="51759"/>
                  <a:pt x="2337758" y="51759"/>
                </a:cubicBezTo>
                <a:cubicBezTo>
                  <a:pt x="2513162" y="54634"/>
                  <a:pt x="2688683" y="53374"/>
                  <a:pt x="2863970" y="60385"/>
                </a:cubicBezTo>
                <a:cubicBezTo>
                  <a:pt x="2904603" y="62010"/>
                  <a:pt x="2944447" y="72144"/>
                  <a:pt x="2984739" y="77638"/>
                </a:cubicBezTo>
                <a:cubicBezTo>
                  <a:pt x="3007709" y="80770"/>
                  <a:pt x="3030747" y="83389"/>
                  <a:pt x="3053751" y="86264"/>
                </a:cubicBezTo>
                <a:lnTo>
                  <a:pt x="4011283" y="77638"/>
                </a:lnTo>
                <a:cubicBezTo>
                  <a:pt x="4034812" y="77232"/>
                  <a:pt x="4097613" y="55442"/>
                  <a:pt x="4114800" y="51759"/>
                </a:cubicBezTo>
                <a:cubicBezTo>
                  <a:pt x="4134681" y="47499"/>
                  <a:pt x="4155057" y="46008"/>
                  <a:pt x="4175185" y="43132"/>
                </a:cubicBezTo>
                <a:cubicBezTo>
                  <a:pt x="4359215" y="46008"/>
                  <a:pt x="4543391" y="43878"/>
                  <a:pt x="4727275" y="51759"/>
                </a:cubicBezTo>
                <a:cubicBezTo>
                  <a:pt x="4801049" y="54921"/>
                  <a:pt x="4756959" y="68826"/>
                  <a:pt x="4804913" y="86264"/>
                </a:cubicBezTo>
                <a:cubicBezTo>
                  <a:pt x="4827197" y="94367"/>
                  <a:pt x="4851429" y="96018"/>
                  <a:pt x="4873924" y="103517"/>
                </a:cubicBezTo>
                <a:cubicBezTo>
                  <a:pt x="4913714" y="116781"/>
                  <a:pt x="4890887" y="110361"/>
                  <a:pt x="4942936" y="120770"/>
                </a:cubicBezTo>
                <a:cubicBezTo>
                  <a:pt x="5037826" y="117895"/>
                  <a:pt x="5132798" y="117006"/>
                  <a:pt x="5227607" y="112144"/>
                </a:cubicBezTo>
                <a:cubicBezTo>
                  <a:pt x="5258271" y="110571"/>
                  <a:pt x="5303357" y="98605"/>
                  <a:pt x="5331124" y="86264"/>
                </a:cubicBezTo>
                <a:cubicBezTo>
                  <a:pt x="5356954" y="74784"/>
                  <a:pt x="5353848" y="62805"/>
                  <a:pt x="5382883" y="60385"/>
                </a:cubicBezTo>
                <a:cubicBezTo>
                  <a:pt x="5408673" y="58236"/>
                  <a:pt x="5434642" y="60385"/>
                  <a:pt x="5460521" y="60385"/>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504269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noProof="0" dirty="0"/>
              <a:t>Cost of Capital…</a:t>
            </a:r>
            <a:endParaRPr lang="ko-KR" altLang="en-US" noProof="0" dirty="0"/>
          </a:p>
        </p:txBody>
      </p:sp>
    </p:spTree>
    <p:extLst>
      <p:ext uri="{BB962C8B-B14F-4D97-AF65-F5344CB8AC3E}">
        <p14:creationId xmlns:p14="http://schemas.microsoft.com/office/powerpoint/2010/main" val="36410194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800" y="-11502"/>
            <a:ext cx="8153400" cy="1325563"/>
          </a:xfrm>
          <a:noFill/>
        </p:spPr>
        <p:txBody>
          <a:bodyPr>
            <a:normAutofit fontScale="90000"/>
          </a:bodyPr>
          <a:lstStyle/>
          <a:p>
            <a:pPr algn="l">
              <a:lnSpc>
                <a:spcPct val="200000"/>
              </a:lnSpc>
              <a:defRPr/>
            </a:pPr>
            <a:r>
              <a:rPr lang="en-US" altLang="ko-KR" noProof="0" dirty="0"/>
              <a:t>Now, let’s start with our Agenda…</a:t>
            </a:r>
          </a:p>
        </p:txBody>
      </p:sp>
      <p:pic>
        <p:nvPicPr>
          <p:cNvPr id="47106" name="Picture 2" descr="Image result for cost of capital"/>
          <p:cNvPicPr>
            <a:picLocks noGrp="1" noChangeAspect="1" noChangeArrowheads="1"/>
          </p:cNvPicPr>
          <p:nvPr>
            <p:ph sz="quarter" idx="4294967295"/>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405813" y="1679575"/>
            <a:ext cx="3786187" cy="351948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p:cNvSpPr txBox="1">
            <a:spLocks/>
          </p:cNvSpPr>
          <p:nvPr/>
        </p:nvSpPr>
        <p:spPr>
          <a:xfrm>
            <a:off x="6515819" y="5334001"/>
            <a:ext cx="4191000" cy="1325563"/>
          </a:xfrm>
          <a:prstGeom prst="rect">
            <a:avLst/>
          </a:prstGeom>
          <a:noFill/>
        </p:spPr>
        <p:txBody>
          <a:bodyPr vert="horz" lIns="91440" tIns="45720" rIns="91440" bIns="45720" rtlCol="0" anchor="ctr">
            <a:noAutofit/>
          </a:bodyPr>
          <a:lstStyle>
            <a:lvl1pPr algn="l" rtl="0" eaLnBrk="0" fontAlgn="base" hangingPunct="0">
              <a:lnSpc>
                <a:spcPct val="90000"/>
              </a:lnSpc>
              <a:spcBef>
                <a:spcPct val="0"/>
              </a:spcBef>
              <a:spcAft>
                <a:spcPct val="0"/>
              </a:spcAft>
              <a:defRPr sz="4400" b="0" kern="1200" cap="none" spc="0">
                <a:ln w="0"/>
                <a:solidFill>
                  <a:schemeClr val="accent2">
                    <a:lumMod val="50000"/>
                  </a:schemeClr>
                </a:solidFill>
                <a:effectLst>
                  <a:outerShdw blurRad="38100" dist="38100" dir="2700000" algn="tl">
                    <a:srgbClr val="000000">
                      <a:alpha val="43137"/>
                    </a:srgbClr>
                  </a:outerShdw>
                </a:effectLst>
                <a:latin typeface="Rockwell" panose="02060603020205020403" pitchFamily="18" charset="0"/>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r">
              <a:lnSpc>
                <a:spcPct val="100000"/>
              </a:lnSpc>
              <a:defRPr/>
            </a:pPr>
            <a:r>
              <a:rPr lang="en-US" altLang="ko-KR" sz="2400" dirty="0">
                <a:solidFill>
                  <a:schemeClr val="tx1"/>
                </a:solidFill>
                <a:effectLst>
                  <a:outerShdw blurRad="38100" dist="19050" dir="2700000" algn="tl" rotWithShape="0">
                    <a:schemeClr val="dk1">
                      <a:alpha val="40000"/>
                    </a:schemeClr>
                  </a:outerShdw>
                </a:effectLst>
              </a:rPr>
              <a:t>As the cost of capital is taken as Discount Rate for capital budgeting decision.</a:t>
            </a:r>
          </a:p>
        </p:txBody>
      </p:sp>
    </p:spTree>
    <p:extLst>
      <p:ext uri="{BB962C8B-B14F-4D97-AF65-F5344CB8AC3E}">
        <p14:creationId xmlns:p14="http://schemas.microsoft.com/office/powerpoint/2010/main" val="844147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ChangeArrowheads="1"/>
          </p:cNvSpPr>
          <p:nvPr/>
        </p:nvSpPr>
        <p:spPr bwMode="auto">
          <a:xfrm>
            <a:off x="1676400" y="4648200"/>
            <a:ext cx="8839200" cy="838200"/>
          </a:xfrm>
          <a:prstGeom prst="rect">
            <a:avLst/>
          </a:prstGeom>
          <a:solidFill>
            <a:srgbClr val="FFFFFF"/>
          </a:solidFill>
          <a:ln w="9525">
            <a:solidFill>
              <a:srgbClr val="800000"/>
            </a:solidFill>
            <a:miter lim="800000"/>
            <a:headEnd/>
            <a:tailEnd/>
          </a:ln>
        </p:spPr>
        <p:txBody>
          <a:bodyPr wrap="none" anchor="ctr"/>
          <a:lstStyle/>
          <a:p>
            <a:pPr>
              <a:defRPr/>
            </a:pPr>
            <a:endParaRPr lang="en-US" sz="1800">
              <a:solidFill>
                <a:prstClr val="black"/>
              </a:solidFill>
              <a:latin typeface="Calibri" panose="020F0502020204030204" pitchFamily="34" charset="0"/>
            </a:endParaRPr>
          </a:p>
        </p:txBody>
      </p:sp>
      <p:sp>
        <p:nvSpPr>
          <p:cNvPr id="36868" name="Rectangle 3"/>
          <p:cNvSpPr>
            <a:spLocks noGrp="1" noChangeArrowheads="1"/>
          </p:cNvSpPr>
          <p:nvPr>
            <p:ph sz="quarter" idx="10"/>
          </p:nvPr>
        </p:nvSpPr>
        <p:spPr>
          <a:xfrm>
            <a:off x="1816219" y="1187778"/>
            <a:ext cx="8500346" cy="5365422"/>
          </a:xfrm>
        </p:spPr>
        <p:txBody>
          <a:bodyPr>
            <a:normAutofit/>
          </a:bodyPr>
          <a:lstStyle/>
          <a:p>
            <a:r>
              <a:rPr lang="en-US" altLang="ko-KR" sz="3200" dirty="0"/>
              <a:t>Every rupee spent by a company has a COST!!!!</a:t>
            </a:r>
          </a:p>
          <a:p>
            <a:endParaRPr lang="en-US" altLang="ko-KR" sz="3200" dirty="0"/>
          </a:p>
          <a:p>
            <a:r>
              <a:rPr lang="en-US" altLang="ko-KR" sz="3200" dirty="0">
                <a:solidFill>
                  <a:srgbClr val="CC3300"/>
                </a:solidFill>
              </a:rPr>
              <a:t>Cost of Capital determines </a:t>
            </a:r>
            <a:r>
              <a:rPr lang="ko-KR" altLang="en-US" sz="3200" dirty="0">
                <a:sym typeface="Wingdings" pitchFamily="2" charset="2"/>
              </a:rPr>
              <a:t> </a:t>
            </a:r>
            <a:r>
              <a:rPr lang="en-US" altLang="ko-KR" sz="3200" dirty="0">
                <a:solidFill>
                  <a:srgbClr val="000099"/>
                </a:solidFill>
                <a:sym typeface="Wingdings" pitchFamily="2" charset="2"/>
              </a:rPr>
              <a:t>Discount Rate</a:t>
            </a:r>
            <a:r>
              <a:rPr lang="ko-KR" altLang="en-US" sz="3200" dirty="0">
                <a:solidFill>
                  <a:srgbClr val="000099"/>
                </a:solidFill>
              </a:rPr>
              <a:t> </a:t>
            </a:r>
            <a:r>
              <a:rPr lang="ko-KR" altLang="en-US" sz="3200" dirty="0">
                <a:sym typeface="Wingdings" pitchFamily="2" charset="2"/>
              </a:rPr>
              <a:t></a:t>
            </a:r>
            <a:r>
              <a:rPr lang="ko-KR" altLang="en-US" sz="3200" dirty="0"/>
              <a:t> </a:t>
            </a:r>
            <a:r>
              <a:rPr lang="en-US" altLang="ko-KR" sz="3200" dirty="0" err="1"/>
              <a:t>NPV</a:t>
            </a:r>
            <a:r>
              <a:rPr lang="en-US" altLang="ko-KR" sz="3200" dirty="0"/>
              <a:t>; therefore, to increase the VALUE FOR SHAREHOLDERS, REDUCE THE COST OF CAPITAL:</a:t>
            </a:r>
          </a:p>
          <a:p>
            <a:endParaRPr lang="en-US" altLang="ko-KR" noProof="0" dirty="0"/>
          </a:p>
          <a:p>
            <a:endParaRPr lang="en-US" altLang="ko-KR" noProof="0" dirty="0"/>
          </a:p>
          <a:p>
            <a:pPr>
              <a:buFontTx/>
              <a:buNone/>
            </a:pPr>
            <a:r>
              <a:rPr lang="ko-KR" altLang="en-US" sz="2400" b="1" dirty="0">
                <a:solidFill>
                  <a:srgbClr val="CC3300"/>
                </a:solidFill>
                <a:latin typeface="Bookman Old Style" pitchFamily="18" charset="0"/>
              </a:rPr>
              <a:t>↓</a:t>
            </a:r>
            <a:r>
              <a:rPr lang="ko-KR" altLang="en-US" sz="2400" b="1" dirty="0">
                <a:solidFill>
                  <a:srgbClr val="CC3300"/>
                </a:solidFill>
              </a:rPr>
              <a:t> </a:t>
            </a:r>
            <a:r>
              <a:rPr lang="en-US" altLang="ko-KR" sz="2400" b="1" dirty="0">
                <a:solidFill>
                  <a:srgbClr val="CC3300"/>
                </a:solidFill>
              </a:rPr>
              <a:t>Cost of Capital </a:t>
            </a:r>
            <a:r>
              <a:rPr lang="ko-KR" altLang="en-US" sz="2400" b="1" dirty="0">
                <a:solidFill>
                  <a:srgbClr val="CC3300"/>
                </a:solidFill>
                <a:sym typeface="Wingdings" pitchFamily="2" charset="2"/>
              </a:rPr>
              <a:t> </a:t>
            </a:r>
            <a:r>
              <a:rPr lang="ko-KR" altLang="en-US" sz="2400" b="1" dirty="0">
                <a:solidFill>
                  <a:srgbClr val="CC3300"/>
                </a:solidFill>
                <a:latin typeface="Bookman Old Style" pitchFamily="18" charset="0"/>
              </a:rPr>
              <a:t>↓</a:t>
            </a:r>
            <a:r>
              <a:rPr lang="en-US" altLang="ko-KR" sz="2400" b="1" i="1" dirty="0">
                <a:solidFill>
                  <a:srgbClr val="CC3300"/>
                </a:solidFill>
                <a:latin typeface="Bookman Old Style" pitchFamily="18" charset="0"/>
              </a:rPr>
              <a:t>r</a:t>
            </a:r>
            <a:r>
              <a:rPr lang="ko-KR" altLang="en-US" sz="2400" b="1" dirty="0">
                <a:solidFill>
                  <a:srgbClr val="CC3300"/>
                </a:solidFill>
                <a:latin typeface="Bookman Old Style" pitchFamily="18" charset="0"/>
              </a:rPr>
              <a:t> </a:t>
            </a:r>
            <a:r>
              <a:rPr lang="ko-KR" altLang="en-US" sz="2400" b="1" dirty="0">
                <a:solidFill>
                  <a:srgbClr val="CC3300"/>
                </a:solidFill>
                <a:latin typeface="Bookman Old Style" pitchFamily="18" charset="0"/>
                <a:sym typeface="Wingdings" pitchFamily="2" charset="2"/>
              </a:rPr>
              <a:t> ↑</a:t>
            </a:r>
            <a:r>
              <a:rPr lang="en-US" altLang="ko-KR" sz="2400" b="1" dirty="0" err="1">
                <a:solidFill>
                  <a:srgbClr val="CC3300"/>
                </a:solidFill>
                <a:latin typeface="Bookman Old Style" pitchFamily="18" charset="0"/>
                <a:sym typeface="Wingdings" pitchFamily="2" charset="2"/>
              </a:rPr>
              <a:t>NPV</a:t>
            </a:r>
            <a:r>
              <a:rPr lang="ko-KR" altLang="en-US" sz="2400" b="1" dirty="0">
                <a:solidFill>
                  <a:srgbClr val="CC3300"/>
                </a:solidFill>
                <a:latin typeface="Bookman Old Style" pitchFamily="18" charset="0"/>
                <a:sym typeface="Wingdings" pitchFamily="2" charset="2"/>
              </a:rPr>
              <a:t> ↑</a:t>
            </a:r>
            <a:r>
              <a:rPr lang="en-US" altLang="ko-KR" sz="2400" b="1" dirty="0">
                <a:solidFill>
                  <a:srgbClr val="CC3300"/>
                </a:solidFill>
                <a:latin typeface="Bookman Old Style" pitchFamily="18" charset="0"/>
                <a:sym typeface="Wingdings" pitchFamily="2" charset="2"/>
              </a:rPr>
              <a:t>Value for shareholders</a:t>
            </a:r>
            <a:r>
              <a:rPr lang="ko-KR" altLang="en-US" sz="3200" b="1" dirty="0">
                <a:solidFill>
                  <a:srgbClr val="CC3300"/>
                </a:solidFill>
                <a:latin typeface="Bookman Old Style" pitchFamily="18" charset="0"/>
                <a:sym typeface="Wingdings" pitchFamily="2" charset="2"/>
              </a:rPr>
              <a:t> </a:t>
            </a:r>
          </a:p>
        </p:txBody>
      </p:sp>
      <p:sp>
        <p:nvSpPr>
          <p:cNvPr id="36867" name="Rectangle 2"/>
          <p:cNvSpPr>
            <a:spLocks noGrp="1" noChangeArrowheads="1"/>
          </p:cNvSpPr>
          <p:nvPr>
            <p:ph type="title"/>
          </p:nvPr>
        </p:nvSpPr>
        <p:spPr>
          <a:xfrm>
            <a:off x="1816221" y="63204"/>
            <a:ext cx="8794363" cy="1124574"/>
          </a:xfrm>
        </p:spPr>
        <p:txBody>
          <a:bodyPr/>
          <a:lstStyle/>
          <a:p>
            <a:pPr algn="l"/>
            <a:r>
              <a:rPr lang="en-US" altLang="ko-KR" noProof="0" dirty="0"/>
              <a:t>Please note that …</a:t>
            </a:r>
          </a:p>
        </p:txBody>
      </p:sp>
    </p:spTree>
    <p:extLst>
      <p:ext uri="{BB962C8B-B14F-4D97-AF65-F5344CB8AC3E}">
        <p14:creationId xmlns:p14="http://schemas.microsoft.com/office/powerpoint/2010/main" val="4920243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p:cTn id="7" dur="500" fill="hold"/>
                                        <p:tgtEl>
                                          <p:spTgt spid="36866"/>
                                        </p:tgtEl>
                                        <p:attrNameLst>
                                          <p:attrName>ppt_w</p:attrName>
                                        </p:attrNameLst>
                                      </p:cBhvr>
                                      <p:tavLst>
                                        <p:tav tm="0">
                                          <p:val>
                                            <p:fltVal val="0"/>
                                          </p:val>
                                        </p:tav>
                                        <p:tav tm="100000">
                                          <p:val>
                                            <p:strVal val="#ppt_w"/>
                                          </p:val>
                                        </p:tav>
                                      </p:tavLst>
                                    </p:anim>
                                    <p:anim calcmode="lin" valueType="num">
                                      <p:cBhvr>
                                        <p:cTn id="8" dur="500" fill="hold"/>
                                        <p:tgtEl>
                                          <p:spTgt spid="36866"/>
                                        </p:tgtEl>
                                        <p:attrNameLst>
                                          <p:attrName>ppt_h</p:attrName>
                                        </p:attrNameLst>
                                      </p:cBhvr>
                                      <p:tavLst>
                                        <p:tav tm="0">
                                          <p:val>
                                            <p:fltVal val="0"/>
                                          </p:val>
                                        </p:tav>
                                        <p:tav tm="100000">
                                          <p:val>
                                            <p:strVal val="#ppt_h"/>
                                          </p:val>
                                        </p:tav>
                                      </p:tavLst>
                                    </p:anim>
                                    <p:animEffect transition="in" filter="fade">
                                      <p:cBhvr>
                                        <p:cTn id="9" dur="500"/>
                                        <p:tgtEl>
                                          <p:spTgt spid="36866"/>
                                        </p:tgtEl>
                                      </p:cBhvr>
                                    </p:animEffect>
                                  </p:childTnLst>
                                </p:cTn>
                              </p:par>
                            </p:childTnLst>
                          </p:cTn>
                        </p:par>
                        <p:par>
                          <p:cTn id="10" fill="hold">
                            <p:stCondLst>
                              <p:cond delay="500"/>
                            </p:stCondLst>
                            <p:childTnLst>
                              <p:par>
                                <p:cTn id="11" presetID="35" presetClass="emph" presetSubtype="0" repeatCount="5000" fill="hold" grpId="1" nodeType="afterEffect">
                                  <p:stCondLst>
                                    <p:cond delay="0"/>
                                  </p:stCondLst>
                                  <p:childTnLst>
                                    <p:anim calcmode="discrete" valueType="str">
                                      <p:cBhvr>
                                        <p:cTn id="12" dur="1000" fill="hold"/>
                                        <p:tgtEl>
                                          <p:spTgt spid="3686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nimBg="1"/>
      <p:bldP spid="36866"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sz="quarter" idx="10"/>
          </p:nvPr>
        </p:nvSpPr>
        <p:spPr/>
        <p:txBody>
          <a:bodyPr/>
          <a:lstStyle/>
          <a:p>
            <a:r>
              <a:rPr lang="en-US" altLang="ko-KR" noProof="0" dirty="0"/>
              <a:t>It is the </a:t>
            </a:r>
            <a:r>
              <a:rPr lang="en-US" altLang="ko-KR" b="1" u="sng" noProof="0" dirty="0">
                <a:solidFill>
                  <a:schemeClr val="accent2">
                    <a:lumMod val="50000"/>
                  </a:schemeClr>
                </a:solidFill>
              </a:rPr>
              <a:t>minimum rate of return </a:t>
            </a:r>
            <a:r>
              <a:rPr lang="en-US" altLang="ko-KR" noProof="0" dirty="0"/>
              <a:t>that a firm must earn on its investments so as to leave market price of its shares unchanged. </a:t>
            </a:r>
          </a:p>
          <a:p>
            <a:endParaRPr lang="en-US" altLang="ko-KR" noProof="0" dirty="0"/>
          </a:p>
          <a:p>
            <a:pPr algn="just"/>
            <a:r>
              <a:rPr lang="en-US" altLang="ko-KR" noProof="0" dirty="0"/>
              <a:t>It is also referred to as cut-off rate, target rate, hurdle rate, required rate of return and so on. </a:t>
            </a:r>
          </a:p>
          <a:p>
            <a:endParaRPr lang="en-US" altLang="ko-KR" noProof="0" dirty="0"/>
          </a:p>
        </p:txBody>
      </p:sp>
      <p:sp>
        <p:nvSpPr>
          <p:cNvPr id="37890" name="Rectangle 2"/>
          <p:cNvSpPr>
            <a:spLocks noGrp="1" noChangeArrowheads="1"/>
          </p:cNvSpPr>
          <p:nvPr>
            <p:ph type="title"/>
          </p:nvPr>
        </p:nvSpPr>
        <p:spPr/>
        <p:txBody>
          <a:bodyPr>
            <a:normAutofit/>
          </a:bodyPr>
          <a:lstStyle/>
          <a:p>
            <a:pPr algn="l"/>
            <a:r>
              <a:rPr lang="en-US" altLang="ko-KR" sz="4000" dirty="0"/>
              <a:t>Cost of Capital …</a:t>
            </a:r>
          </a:p>
        </p:txBody>
      </p:sp>
    </p:spTree>
    <p:extLst>
      <p:ext uri="{BB962C8B-B14F-4D97-AF65-F5344CB8AC3E}">
        <p14:creationId xmlns:p14="http://schemas.microsoft.com/office/powerpoint/2010/main" val="68240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sz="quarter" idx="10"/>
          </p:nvPr>
        </p:nvSpPr>
        <p:spPr>
          <a:xfrm>
            <a:off x="1816219" y="1112364"/>
            <a:ext cx="8500346" cy="4028981"/>
          </a:xfrm>
        </p:spPr>
        <p:txBody>
          <a:bodyPr>
            <a:normAutofit/>
          </a:bodyPr>
          <a:lstStyle/>
          <a:p>
            <a:pPr>
              <a:defRPr/>
            </a:pPr>
            <a:r>
              <a:rPr lang="en-US" altLang="ko-KR" sz="3200" dirty="0"/>
              <a:t>It is defined as the </a:t>
            </a:r>
            <a:r>
              <a:rPr lang="en-US" altLang="ko-KR" sz="3200" u="sng" dirty="0">
                <a:solidFill>
                  <a:srgbClr val="CC3300"/>
                </a:solidFill>
                <a:effectLst>
                  <a:outerShdw blurRad="38100" dist="38100" dir="2700000" algn="tl">
                    <a:srgbClr val="000000"/>
                  </a:outerShdw>
                </a:effectLst>
              </a:rPr>
              <a:t>weighted average cost of capital</a:t>
            </a:r>
            <a:r>
              <a:rPr lang="ko-KR" altLang="en-US" sz="3200" dirty="0"/>
              <a:t> </a:t>
            </a:r>
            <a:r>
              <a:rPr lang="en-US" altLang="ko-KR" sz="3200" dirty="0"/>
              <a:t>(</a:t>
            </a:r>
            <a:r>
              <a:rPr lang="en-US" altLang="ko-KR" sz="3200" i="1" dirty="0"/>
              <a:t>k</a:t>
            </a:r>
            <a:r>
              <a:rPr lang="en-US" altLang="ko-KR" sz="3200" i="1" baseline="-25000" dirty="0"/>
              <a:t>0</a:t>
            </a:r>
            <a:r>
              <a:rPr lang="en-US" altLang="ko-KR" sz="3200" dirty="0"/>
              <a:t>) of all long-term sources of finance. The major long-term sources of funds are - </a:t>
            </a:r>
          </a:p>
          <a:p>
            <a:pPr lvl="1">
              <a:defRPr/>
            </a:pPr>
            <a:r>
              <a:rPr lang="en-US" altLang="ko-KR" sz="2800" dirty="0">
                <a:solidFill>
                  <a:schemeClr val="accent2">
                    <a:lumMod val="50000"/>
                  </a:schemeClr>
                </a:solidFill>
              </a:rPr>
              <a:t>Debt, </a:t>
            </a:r>
          </a:p>
          <a:p>
            <a:pPr lvl="1">
              <a:defRPr/>
            </a:pPr>
            <a:r>
              <a:rPr lang="en-US" altLang="ko-KR" sz="2800" dirty="0">
                <a:solidFill>
                  <a:srgbClr val="52626F"/>
                </a:solidFill>
              </a:rPr>
              <a:t>Preference shares, </a:t>
            </a:r>
          </a:p>
          <a:p>
            <a:pPr lvl="1">
              <a:defRPr/>
            </a:pPr>
            <a:r>
              <a:rPr lang="en-US" altLang="ko-KR" sz="2800" dirty="0">
                <a:solidFill>
                  <a:schemeClr val="accent2">
                    <a:lumMod val="50000"/>
                  </a:schemeClr>
                </a:solidFill>
              </a:rPr>
              <a:t>Equity capital, and </a:t>
            </a:r>
          </a:p>
          <a:p>
            <a:pPr lvl="1">
              <a:defRPr/>
            </a:pPr>
            <a:r>
              <a:rPr lang="en-US" altLang="ko-KR" sz="2800" dirty="0">
                <a:solidFill>
                  <a:srgbClr val="52626F"/>
                </a:solidFill>
              </a:rPr>
              <a:t>Retained earnings. </a:t>
            </a:r>
          </a:p>
        </p:txBody>
      </p:sp>
      <p:sp>
        <p:nvSpPr>
          <p:cNvPr id="38914" name="Rectangle 2"/>
          <p:cNvSpPr>
            <a:spLocks noGrp="1" noChangeArrowheads="1"/>
          </p:cNvSpPr>
          <p:nvPr>
            <p:ph type="title"/>
          </p:nvPr>
        </p:nvSpPr>
        <p:spPr/>
        <p:txBody>
          <a:bodyPr/>
          <a:lstStyle/>
          <a:p>
            <a:pPr algn="l"/>
            <a:r>
              <a:rPr lang="en-US" altLang="ko-KR" noProof="0" dirty="0"/>
              <a:t>Cost of Capital …</a:t>
            </a:r>
            <a:r>
              <a:rPr lang="en-US" altLang="ko-KR" sz="2800" dirty="0"/>
              <a:t>Continued</a:t>
            </a:r>
            <a:endParaRPr lang="ko-KR" altLang="en-US" noProof="0" dirty="0"/>
          </a:p>
        </p:txBody>
      </p:sp>
    </p:spTree>
    <p:extLst>
      <p:ext uri="{BB962C8B-B14F-4D97-AF65-F5344CB8AC3E}">
        <p14:creationId xmlns:p14="http://schemas.microsoft.com/office/powerpoint/2010/main" val="3758031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sz="quarter" idx="10"/>
          </p:nvPr>
        </p:nvSpPr>
        <p:spPr>
          <a:xfrm>
            <a:off x="1816219" y="1244338"/>
            <a:ext cx="8500346" cy="3897006"/>
          </a:xfrm>
        </p:spPr>
        <p:txBody>
          <a:bodyPr>
            <a:normAutofit/>
          </a:bodyPr>
          <a:lstStyle/>
          <a:p>
            <a:pPr>
              <a:spcAft>
                <a:spcPct val="80000"/>
              </a:spcAft>
              <a:defRPr/>
            </a:pPr>
            <a:r>
              <a:rPr lang="en-US" altLang="ko-KR" noProof="0" dirty="0"/>
              <a:t>Please note that cost of capital is –</a:t>
            </a:r>
          </a:p>
          <a:p>
            <a:pPr lvl="2">
              <a:spcAft>
                <a:spcPct val="80000"/>
              </a:spcAft>
              <a:buFontTx/>
              <a:buNone/>
              <a:defRPr/>
            </a:pPr>
            <a:r>
              <a:rPr lang="en-US" altLang="ko-KR" sz="4000" b="1" u="sng" dirty="0">
                <a:solidFill>
                  <a:srgbClr val="800000"/>
                </a:solidFill>
                <a:effectLst>
                  <a:outerShdw blurRad="38100" dist="38100" dir="2700000" algn="tl">
                    <a:srgbClr val="000000"/>
                  </a:outerShdw>
                </a:effectLst>
              </a:rPr>
              <a:t>OPPORTUNITY COST!!!!!!</a:t>
            </a:r>
            <a:endParaRPr lang="ko-KR" altLang="en-US" sz="2800" dirty="0"/>
          </a:p>
          <a:p>
            <a:pPr lvl="1" algn="just" eaLnBrk="1" hangingPunct="1">
              <a:buClr>
                <a:schemeClr val="accent2"/>
              </a:buClr>
              <a:buSzPct val="75000"/>
              <a:buFont typeface="Wingdings" pitchFamily="2" charset="2"/>
              <a:buChar char="n"/>
              <a:defRPr/>
            </a:pPr>
            <a:r>
              <a:rPr lang="en-US" altLang="ko-KR" sz="2800" dirty="0"/>
              <a:t>It is </a:t>
            </a:r>
            <a:r>
              <a:rPr lang="en-US" altLang="ko-KR" sz="2800" b="1" u="sng" dirty="0">
                <a:solidFill>
                  <a:srgbClr val="660066"/>
                </a:solidFill>
                <a:effectLst>
                  <a:outerShdw blurRad="38100" dist="38100" dir="2700000" algn="tl">
                    <a:srgbClr val="000000">
                      <a:alpha val="43137"/>
                    </a:srgbClr>
                  </a:outerShdw>
                </a:effectLst>
              </a:rPr>
              <a:t>Expected rate of return that investors could earn elsewhere</a:t>
            </a:r>
            <a:r>
              <a:rPr lang="ko-KR" altLang="en-US" sz="2800" dirty="0"/>
              <a:t> </a:t>
            </a:r>
            <a:r>
              <a:rPr lang="en-US" altLang="ko-KR" sz="2800" dirty="0"/>
              <a:t>on investments </a:t>
            </a:r>
            <a:r>
              <a:rPr lang="en-US" altLang="ko-KR" sz="3200" dirty="0"/>
              <a:t>with</a:t>
            </a:r>
            <a:r>
              <a:rPr lang="ko-KR" altLang="en-US" sz="2800" dirty="0"/>
              <a:t> </a:t>
            </a:r>
            <a:r>
              <a:rPr lang="en-US" altLang="ko-KR" sz="2800" dirty="0"/>
              <a:t>similar characteristics.</a:t>
            </a:r>
            <a:endParaRPr lang="ko-KR" altLang="en-US" sz="2800" dirty="0"/>
          </a:p>
        </p:txBody>
      </p:sp>
      <p:sp>
        <p:nvSpPr>
          <p:cNvPr id="40962" name="Rectangle 2"/>
          <p:cNvSpPr>
            <a:spLocks noGrp="1" noChangeArrowheads="1"/>
          </p:cNvSpPr>
          <p:nvPr>
            <p:ph type="title"/>
          </p:nvPr>
        </p:nvSpPr>
        <p:spPr/>
        <p:txBody>
          <a:bodyPr/>
          <a:lstStyle/>
          <a:p>
            <a:pPr algn="l"/>
            <a:r>
              <a:rPr lang="en-US" altLang="ko-KR" noProof="0" dirty="0"/>
              <a:t>Cost of Capital …</a:t>
            </a:r>
            <a:r>
              <a:rPr lang="en-US" altLang="ko-KR" sz="2800" dirty="0"/>
              <a:t>Continued</a:t>
            </a:r>
            <a:endParaRPr lang="ko-KR" altLang="en-US" noProof="0" dirty="0"/>
          </a:p>
        </p:txBody>
      </p:sp>
    </p:spTree>
    <p:extLst>
      <p:ext uri="{BB962C8B-B14F-4D97-AF65-F5344CB8AC3E}">
        <p14:creationId xmlns:p14="http://schemas.microsoft.com/office/powerpoint/2010/main" val="2836555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1524000" y="1300899"/>
          <a:ext cx="8610600" cy="5511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37" name="AutoShape 25"/>
          <p:cNvSpPr>
            <a:spLocks noChangeArrowheads="1"/>
          </p:cNvSpPr>
          <p:nvPr/>
        </p:nvSpPr>
        <p:spPr bwMode="auto">
          <a:xfrm>
            <a:off x="1905000" y="310299"/>
            <a:ext cx="2590800" cy="685800"/>
          </a:xfrm>
          <a:prstGeom prst="roundRect">
            <a:avLst>
              <a:gd name="adj" fmla="val 16667"/>
            </a:avLst>
          </a:prstGeom>
          <a:solidFill>
            <a:schemeClr val="bg1">
              <a:lumMod val="85000"/>
            </a:schemeClr>
          </a:solidFill>
          <a:ln w="9525">
            <a:solidFill>
              <a:schemeClr val="tx1"/>
            </a:solidFill>
            <a:round/>
            <a:headEnd/>
            <a:tailEnd/>
          </a:ln>
        </p:spPr>
        <p:txBody>
          <a:bodyPr wrap="none" anchor="ctr"/>
          <a:lstStyle/>
          <a:p>
            <a:pPr algn="ctr">
              <a:defRPr/>
            </a:pPr>
            <a:r>
              <a:rPr lang="en-US" sz="2000" b="1">
                <a:ln w="0"/>
                <a:solidFill>
                  <a:prstClr val="black"/>
                </a:solidFill>
                <a:effectLst>
                  <a:outerShdw blurRad="38100" dist="19050" dir="2700000" algn="tl" rotWithShape="0">
                    <a:prstClr val="black">
                      <a:alpha val="40000"/>
                    </a:prstClr>
                  </a:outerShdw>
                </a:effectLst>
                <a:latin typeface="Batang" panose="02030600000101010101" pitchFamily="18" charset="-127"/>
                <a:ea typeface="Batang" panose="02030600000101010101" pitchFamily="18" charset="-127"/>
              </a:rPr>
              <a:t>COST OF CAPITAL </a:t>
            </a:r>
          </a:p>
        </p:txBody>
      </p:sp>
      <p:sp>
        <p:nvSpPr>
          <p:cNvPr id="1038" name="Line 26"/>
          <p:cNvSpPr>
            <a:spLocks noChangeShapeType="1"/>
          </p:cNvSpPr>
          <p:nvPr/>
        </p:nvSpPr>
        <p:spPr bwMode="auto">
          <a:xfrm>
            <a:off x="3733800" y="996099"/>
            <a:ext cx="439132" cy="304800"/>
          </a:xfrm>
          <a:prstGeom prst="line">
            <a:avLst/>
          </a:prstGeom>
          <a:noFill/>
          <a:ln w="38100">
            <a:solidFill>
              <a:srgbClr val="800000"/>
            </a:solidFill>
            <a:round/>
            <a:headEnd/>
            <a:tailEnd type="triangle" w="med" len="med"/>
          </a:ln>
        </p:spPr>
        <p:txBody>
          <a:bodyPr/>
          <a:lstStyle/>
          <a:p>
            <a:pPr>
              <a:defRPr/>
            </a:pPr>
            <a:endParaRPr lang="en-US" sz="1800">
              <a:solidFill>
                <a:prstClr val="black"/>
              </a:solidFill>
              <a:latin typeface="Calibri" panose="020F0502020204030204" pitchFamily="34" charset="0"/>
            </a:endParaRPr>
          </a:p>
        </p:txBody>
      </p:sp>
      <p:sp>
        <p:nvSpPr>
          <p:cNvPr id="1039" name="AutoShape 27"/>
          <p:cNvSpPr>
            <a:spLocks noChangeArrowheads="1"/>
          </p:cNvSpPr>
          <p:nvPr/>
        </p:nvSpPr>
        <p:spPr bwMode="auto">
          <a:xfrm>
            <a:off x="5029200" y="310299"/>
            <a:ext cx="1600200" cy="685800"/>
          </a:xfrm>
          <a:prstGeom prst="roundRect">
            <a:avLst>
              <a:gd name="adj" fmla="val 16667"/>
            </a:avLst>
          </a:prstGeom>
          <a:solidFill>
            <a:schemeClr val="bg1">
              <a:lumMod val="85000"/>
            </a:schemeClr>
          </a:solidFill>
          <a:ln w="9525">
            <a:solidFill>
              <a:schemeClr val="tx1"/>
            </a:solidFill>
            <a:round/>
            <a:headEnd/>
            <a:tailEnd/>
          </a:ln>
        </p:spPr>
        <p:txBody>
          <a:bodyPr wrap="none" anchor="ctr"/>
          <a:lstStyle/>
          <a:p>
            <a:pPr algn="ctr">
              <a:defRPr/>
            </a:pPr>
            <a:r>
              <a:rPr lang="en-US" sz="2000" b="1">
                <a:ln w="0"/>
                <a:solidFill>
                  <a:prstClr val="black"/>
                </a:solidFill>
                <a:effectLst>
                  <a:outerShdw blurRad="38100" dist="19050" dir="2700000" algn="tl" rotWithShape="0">
                    <a:prstClr val="black">
                      <a:alpha val="40000"/>
                    </a:prstClr>
                  </a:outerShdw>
                </a:effectLst>
                <a:latin typeface="Batang" panose="02030600000101010101" pitchFamily="18" charset="-127"/>
                <a:ea typeface="Batang" panose="02030600000101010101" pitchFamily="18" charset="-127"/>
              </a:rPr>
              <a:t>RISK</a:t>
            </a:r>
          </a:p>
        </p:txBody>
      </p:sp>
      <p:sp>
        <p:nvSpPr>
          <p:cNvPr id="1040" name="AutoShape 28"/>
          <p:cNvSpPr>
            <a:spLocks noChangeArrowheads="1"/>
          </p:cNvSpPr>
          <p:nvPr/>
        </p:nvSpPr>
        <p:spPr bwMode="auto">
          <a:xfrm>
            <a:off x="7924800" y="310299"/>
            <a:ext cx="2590800" cy="685800"/>
          </a:xfrm>
          <a:prstGeom prst="roundRect">
            <a:avLst>
              <a:gd name="adj" fmla="val 16667"/>
            </a:avLst>
          </a:prstGeom>
          <a:solidFill>
            <a:schemeClr val="bg1">
              <a:lumMod val="85000"/>
            </a:schemeClr>
          </a:solidFill>
          <a:ln w="9525">
            <a:solidFill>
              <a:schemeClr val="tx1"/>
            </a:solidFill>
            <a:round/>
            <a:headEnd/>
            <a:tailEnd/>
          </a:ln>
        </p:spPr>
        <p:txBody>
          <a:bodyPr wrap="none" anchor="ctr"/>
          <a:lstStyle/>
          <a:p>
            <a:pPr algn="ctr">
              <a:defRPr/>
            </a:pPr>
            <a:r>
              <a:rPr lang="en-US" sz="2000" b="1">
                <a:ln w="0"/>
                <a:solidFill>
                  <a:prstClr val="black"/>
                </a:solidFill>
                <a:effectLst>
                  <a:outerShdw blurRad="38100" dist="19050" dir="2700000" algn="tl" rotWithShape="0">
                    <a:prstClr val="black">
                      <a:alpha val="40000"/>
                    </a:prstClr>
                  </a:outerShdw>
                </a:effectLst>
                <a:latin typeface="Batang" panose="02030600000101010101" pitchFamily="18" charset="-127"/>
                <a:ea typeface="Batang" panose="02030600000101010101" pitchFamily="18" charset="-127"/>
              </a:rPr>
              <a:t>USE OF CAPITAL</a:t>
            </a:r>
          </a:p>
        </p:txBody>
      </p:sp>
      <p:sp>
        <p:nvSpPr>
          <p:cNvPr id="1041" name="Line 29"/>
          <p:cNvSpPr>
            <a:spLocks noChangeShapeType="1"/>
          </p:cNvSpPr>
          <p:nvPr/>
        </p:nvSpPr>
        <p:spPr bwMode="auto">
          <a:xfrm flipH="1">
            <a:off x="4495800" y="615099"/>
            <a:ext cx="533400" cy="0"/>
          </a:xfrm>
          <a:prstGeom prst="line">
            <a:avLst/>
          </a:prstGeom>
          <a:noFill/>
          <a:ln w="38100">
            <a:solidFill>
              <a:srgbClr val="800000"/>
            </a:solidFill>
            <a:round/>
            <a:headEnd/>
            <a:tailEnd type="triangle" w="med" len="med"/>
          </a:ln>
        </p:spPr>
        <p:txBody>
          <a:bodyPr/>
          <a:lstStyle/>
          <a:p>
            <a:pPr>
              <a:defRPr/>
            </a:pPr>
            <a:endParaRPr lang="en-US" sz="2000" b="1">
              <a:ln w="0"/>
              <a:solidFill>
                <a:prstClr val="black"/>
              </a:solidFill>
              <a:effectLst>
                <a:outerShdw blurRad="38100" dist="19050" dir="2700000" algn="tl" rotWithShape="0">
                  <a:prstClr val="black">
                    <a:alpha val="40000"/>
                  </a:prstClr>
                </a:outerShdw>
              </a:effectLst>
              <a:latin typeface="Batang" panose="02030600000101010101" pitchFamily="18" charset="-127"/>
              <a:ea typeface="Batang" panose="02030600000101010101" pitchFamily="18" charset="-127"/>
            </a:endParaRPr>
          </a:p>
        </p:txBody>
      </p:sp>
      <p:sp>
        <p:nvSpPr>
          <p:cNvPr id="1042" name="Line 30"/>
          <p:cNvSpPr>
            <a:spLocks noChangeShapeType="1"/>
          </p:cNvSpPr>
          <p:nvPr/>
        </p:nvSpPr>
        <p:spPr bwMode="auto">
          <a:xfrm flipH="1">
            <a:off x="6629400" y="615099"/>
            <a:ext cx="1295400" cy="0"/>
          </a:xfrm>
          <a:prstGeom prst="line">
            <a:avLst/>
          </a:prstGeom>
          <a:noFill/>
          <a:ln w="38100">
            <a:solidFill>
              <a:srgbClr val="800000"/>
            </a:solidFill>
            <a:round/>
            <a:headEnd/>
            <a:tailEnd type="triangle" w="med" len="med"/>
          </a:ln>
        </p:spPr>
        <p:txBody>
          <a:bodyPr/>
          <a:lstStyle/>
          <a:p>
            <a:pPr>
              <a:defRPr/>
            </a:pPr>
            <a:endParaRPr lang="en-US" sz="2000" b="1">
              <a:ln w="0"/>
              <a:solidFill>
                <a:prstClr val="black"/>
              </a:solidFill>
              <a:effectLst>
                <a:outerShdw blurRad="38100" dist="19050" dir="2700000" algn="tl" rotWithShape="0">
                  <a:prstClr val="black">
                    <a:alpha val="40000"/>
                  </a:prstClr>
                </a:outerShdw>
              </a:effectLst>
              <a:latin typeface="Batang" panose="02030600000101010101" pitchFamily="18" charset="-127"/>
              <a:ea typeface="Batang" panose="02030600000101010101" pitchFamily="18" charset="-127"/>
            </a:endParaRPr>
          </a:p>
        </p:txBody>
      </p:sp>
      <p:sp>
        <p:nvSpPr>
          <p:cNvPr id="18463" name="Oval 31"/>
          <p:cNvSpPr>
            <a:spLocks noChangeArrowheads="1"/>
          </p:cNvSpPr>
          <p:nvPr/>
        </p:nvSpPr>
        <p:spPr bwMode="auto">
          <a:xfrm>
            <a:off x="7977434" y="2997725"/>
            <a:ext cx="2690567" cy="959177"/>
          </a:xfrm>
          <a:prstGeom prst="ellipse">
            <a:avLst/>
          </a:prstGeom>
          <a:solidFill>
            <a:srgbClr val="0070C0"/>
          </a:solidFill>
          <a:ln w="9525">
            <a:solidFill>
              <a:schemeClr val="tx1"/>
            </a:solidFill>
            <a:round/>
            <a:headEnd/>
            <a:tailEnd/>
          </a:ln>
        </p:spPr>
        <p:txBody>
          <a:bodyPr wrap="none" anchor="ctr"/>
          <a:lstStyle/>
          <a:p>
            <a:pPr algn="ctr">
              <a:defRPr/>
            </a:pPr>
            <a:r>
              <a:rPr lang="en-US" sz="2800" b="1">
                <a:solidFill>
                  <a:prstClr val="white"/>
                </a:solidFill>
                <a:latin typeface="Calibri" panose="020F0502020204030204" pitchFamily="34" charset="0"/>
              </a:rPr>
              <a:t>BASIC </a:t>
            </a:r>
          </a:p>
          <a:p>
            <a:pPr algn="ctr">
              <a:defRPr/>
            </a:pPr>
            <a:r>
              <a:rPr lang="en-US" sz="2800" b="1">
                <a:solidFill>
                  <a:prstClr val="white"/>
                </a:solidFill>
                <a:latin typeface="Calibri" panose="020F0502020204030204" pitchFamily="34" charset="0"/>
              </a:rPr>
              <a:t>STRUCTURE </a:t>
            </a:r>
          </a:p>
        </p:txBody>
      </p:sp>
    </p:spTree>
    <p:extLst>
      <p:ext uri="{BB962C8B-B14F-4D97-AF65-F5344CB8AC3E}">
        <p14:creationId xmlns:p14="http://schemas.microsoft.com/office/powerpoint/2010/main" val="1059948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1846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6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4384"/>
            <a:ext cx="7467600" cy="1008112"/>
          </a:xfrm>
        </p:spPr>
        <p:txBody>
          <a:bodyPr/>
          <a:lstStyle/>
          <a:p>
            <a:r>
              <a:rPr lang="en-US" altLang="ko-KR" sz="2000" dirty="0"/>
              <a:t>To appreciate the driving OBJECTIVE behind various financial decisions, let’s have a look at some of the Vision/Mission statements of different companies </a:t>
            </a:r>
            <a:endParaRPr lang="ko-KR" altLang="en-US" sz="2000" dirty="0"/>
          </a:p>
        </p:txBody>
      </p:sp>
      <p:pic>
        <p:nvPicPr>
          <p:cNvPr id="5" name="Picture 4"/>
          <p:cNvPicPr>
            <a:picLocks noChangeAspect="1"/>
          </p:cNvPicPr>
          <p:nvPr/>
        </p:nvPicPr>
        <p:blipFill>
          <a:blip r:embed="rId2"/>
          <a:stretch>
            <a:fillRect/>
          </a:stretch>
        </p:blipFill>
        <p:spPr>
          <a:xfrm rot="21256087">
            <a:off x="1749292" y="1334198"/>
            <a:ext cx="3711841" cy="164874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3"/>
          <a:srcRect b="13442"/>
          <a:stretch/>
        </p:blipFill>
        <p:spPr>
          <a:xfrm rot="21266733">
            <a:off x="1685379" y="3045802"/>
            <a:ext cx="5126234" cy="2572299"/>
          </a:xfrm>
          <a:prstGeom prst="rect">
            <a:avLst/>
          </a:prstGeom>
        </p:spPr>
      </p:pic>
      <p:sp>
        <p:nvSpPr>
          <p:cNvPr id="7" name="TextBox 6"/>
          <p:cNvSpPr txBox="1"/>
          <p:nvPr/>
        </p:nvSpPr>
        <p:spPr>
          <a:xfrm rot="21332596">
            <a:off x="3318322" y="2995048"/>
            <a:ext cx="2362200" cy="307777"/>
          </a:xfrm>
          <a:prstGeom prst="rect">
            <a:avLst/>
          </a:prstGeom>
          <a:noFill/>
        </p:spPr>
        <p:txBody>
          <a:bodyPr wrap="square" rtlCol="0">
            <a:spAutoFit/>
          </a:bodyPr>
          <a:lstStyle/>
          <a:p>
            <a:r>
              <a:rPr lang="en-US" altLang="ko-KR" sz="1400" u="sng" dirty="0" err="1">
                <a:solidFill>
                  <a:schemeClr val="accent4">
                    <a:lumMod val="50000"/>
                  </a:schemeClr>
                </a:solidFill>
                <a:latin typeface="Segoe UI Black" panose="020B0A02040204020203" pitchFamily="34" charset="0"/>
                <a:ea typeface="Segoe UI Black" panose="020B0A02040204020203" pitchFamily="34" charset="0"/>
              </a:rPr>
              <a:t>ONGC</a:t>
            </a:r>
            <a:endParaRPr lang="ko-KR" altLang="en-US" sz="1400" u="sng" dirty="0">
              <a:solidFill>
                <a:schemeClr val="accent4">
                  <a:lumMod val="50000"/>
                </a:schemeClr>
              </a:solidFill>
              <a:latin typeface="Segoe UI Black" panose="020B0A02040204020203" pitchFamily="34" charset="0"/>
            </a:endParaRPr>
          </a:p>
        </p:txBody>
      </p:sp>
      <p:sp>
        <p:nvSpPr>
          <p:cNvPr id="10" name="TextBox 9"/>
          <p:cNvSpPr txBox="1"/>
          <p:nvPr/>
        </p:nvSpPr>
        <p:spPr>
          <a:xfrm rot="491730">
            <a:off x="7663397" y="4564371"/>
            <a:ext cx="2362200" cy="307777"/>
          </a:xfrm>
          <a:prstGeom prst="rect">
            <a:avLst/>
          </a:prstGeom>
          <a:noFill/>
        </p:spPr>
        <p:txBody>
          <a:bodyPr wrap="square" rtlCol="0">
            <a:spAutoFit/>
          </a:bodyPr>
          <a:lstStyle/>
          <a:p>
            <a:r>
              <a:rPr lang="en-US" altLang="ko-KR" sz="1400" b="1" u="sng" dirty="0">
                <a:solidFill>
                  <a:srgbClr val="0070C0"/>
                </a:solidFill>
                <a:latin typeface="Consolas" panose="020B0609020204030204" pitchFamily="49" charset="0"/>
                <a:ea typeface="Segoe UI Black" panose="020B0A02040204020203" pitchFamily="34" charset="0"/>
              </a:rPr>
              <a:t>Tata Steel</a:t>
            </a:r>
            <a:endParaRPr lang="ko-KR" altLang="en-US" sz="1400" b="1" u="sng" dirty="0">
              <a:solidFill>
                <a:srgbClr val="0070C0"/>
              </a:solidFill>
              <a:latin typeface="Consolas" panose="020B0609020204030204" pitchFamily="49" charset="0"/>
            </a:endParaRPr>
          </a:p>
        </p:txBody>
      </p:sp>
      <p:pic>
        <p:nvPicPr>
          <p:cNvPr id="11" name="Picture 10"/>
          <p:cNvPicPr>
            <a:picLocks noChangeAspect="1"/>
          </p:cNvPicPr>
          <p:nvPr/>
        </p:nvPicPr>
        <p:blipFill>
          <a:blip r:embed="rId4"/>
          <a:stretch>
            <a:fillRect/>
          </a:stretch>
        </p:blipFill>
        <p:spPr>
          <a:xfrm>
            <a:off x="7425920" y="1066800"/>
            <a:ext cx="3035033" cy="3330774"/>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rotWithShape="1">
          <a:blip r:embed="rId5"/>
          <a:srcRect l="4423" t="10040" b="1"/>
          <a:stretch/>
        </p:blipFill>
        <p:spPr>
          <a:xfrm>
            <a:off x="3305559" y="5794257"/>
            <a:ext cx="5321138" cy="10668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6"/>
          <a:stretch>
            <a:fillRect/>
          </a:stretch>
        </p:blipFill>
        <p:spPr>
          <a:xfrm rot="538364">
            <a:off x="5996187" y="4515986"/>
            <a:ext cx="4593308" cy="1228725"/>
          </a:xfrm>
          <a:prstGeom prst="rect">
            <a:avLst/>
          </a:prstGeom>
        </p:spPr>
      </p:pic>
    </p:spTree>
    <p:extLst>
      <p:ext uri="{BB962C8B-B14F-4D97-AF65-F5344CB8AC3E}">
        <p14:creationId xmlns:p14="http://schemas.microsoft.com/office/powerpoint/2010/main" val="3351991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5"/>
          <p:cNvSpPr>
            <a:spLocks noGrp="1" noChangeArrowheads="1"/>
          </p:cNvSpPr>
          <p:nvPr>
            <p:ph sz="quarter" idx="10"/>
          </p:nvPr>
        </p:nvSpPr>
        <p:spPr>
          <a:xfrm>
            <a:off x="1816220" y="2065276"/>
            <a:ext cx="8500346" cy="1196398"/>
          </a:xfrm>
          <a:solidFill>
            <a:schemeClr val="folHlink"/>
          </a:solidFill>
          <a:ln>
            <a:solidFill>
              <a:srgbClr val="800000"/>
            </a:solidFill>
          </a:ln>
        </p:spPr>
        <p:txBody>
          <a:bodyPr/>
          <a:lstStyle/>
          <a:p>
            <a:pPr>
              <a:defRPr/>
            </a:pPr>
            <a:r>
              <a:rPr lang="en-US" altLang="ko-KR" sz="3600" dirty="0">
                <a:solidFill>
                  <a:schemeClr val="bg1"/>
                </a:solidFill>
                <a:effectLst>
                  <a:outerShdw blurRad="38100" dist="38100" dir="2700000" algn="tl">
                    <a:srgbClr val="C0C0C0"/>
                  </a:outerShdw>
                </a:effectLst>
              </a:rPr>
              <a:t>WEIGHTED AVERAGE COST OF CAPITAL </a:t>
            </a:r>
            <a:r>
              <a:rPr lang="en-US" altLang="ko-KR" sz="3600" dirty="0">
                <a:solidFill>
                  <a:schemeClr val="tx1"/>
                </a:solidFill>
                <a:effectLst>
                  <a:outerShdw blurRad="38100" dist="38100" dir="2700000" algn="tl">
                    <a:srgbClr val="C0C0C0"/>
                  </a:outerShdw>
                </a:effectLst>
              </a:rPr>
              <a:t>(</a:t>
            </a:r>
            <a:r>
              <a:rPr lang="en-US" altLang="ko-KR" sz="3600" b="1" dirty="0" err="1">
                <a:solidFill>
                  <a:schemeClr val="tx1"/>
                </a:solidFill>
                <a:effectLst>
                  <a:outerShdw blurRad="38100" dist="38100" dir="2700000" algn="tl">
                    <a:srgbClr val="C0C0C0"/>
                  </a:outerShdw>
                </a:effectLst>
              </a:rPr>
              <a:t>WACC</a:t>
            </a:r>
            <a:r>
              <a:rPr lang="en-US" altLang="ko-KR" sz="3600" dirty="0">
                <a:solidFill>
                  <a:schemeClr val="tx1"/>
                </a:solidFill>
                <a:effectLst>
                  <a:outerShdw blurRad="38100" dist="38100" dir="2700000" algn="tl">
                    <a:srgbClr val="C0C0C0"/>
                  </a:outerShdw>
                </a:effectLst>
              </a:rPr>
              <a:t>)</a:t>
            </a:r>
            <a:endParaRPr lang="ko-KR" altLang="en-US" sz="3600" dirty="0">
              <a:solidFill>
                <a:schemeClr val="tx1"/>
              </a:solidFill>
              <a:effectLst>
                <a:outerShdw blurRad="38100" dist="38100" dir="2700000" algn="tl">
                  <a:srgbClr val="C0C0C0"/>
                </a:outerShdw>
              </a:effectLst>
            </a:endParaRPr>
          </a:p>
        </p:txBody>
      </p:sp>
      <p:sp>
        <p:nvSpPr>
          <p:cNvPr id="22532" name="Rectangle 4"/>
          <p:cNvSpPr>
            <a:spLocks noGrp="1" noChangeArrowheads="1"/>
          </p:cNvSpPr>
          <p:nvPr>
            <p:ph type="title"/>
          </p:nvPr>
        </p:nvSpPr>
        <p:spPr>
          <a:noFill/>
        </p:spPr>
        <p:txBody>
          <a:bodyPr/>
          <a:lstStyle/>
          <a:p>
            <a:pPr algn="l">
              <a:defRPr/>
            </a:pPr>
            <a:r>
              <a:rPr lang="en-US" altLang="ko-KR" noProof="0" dirty="0"/>
              <a:t>Cost of Capital means…</a:t>
            </a:r>
          </a:p>
        </p:txBody>
      </p:sp>
    </p:spTree>
    <p:extLst>
      <p:ext uri="{BB962C8B-B14F-4D97-AF65-F5344CB8AC3E}">
        <p14:creationId xmlns:p14="http://schemas.microsoft.com/office/powerpoint/2010/main" val="2281937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sz="quarter" idx="10"/>
          </p:nvPr>
        </p:nvSpPr>
        <p:spPr>
          <a:xfrm>
            <a:off x="1816219" y="1388767"/>
            <a:ext cx="8500346" cy="3098393"/>
          </a:xfrm>
        </p:spPr>
        <p:txBody>
          <a:bodyPr/>
          <a:lstStyle/>
          <a:p>
            <a:pPr>
              <a:lnSpc>
                <a:spcPct val="140000"/>
              </a:lnSpc>
              <a:defRPr/>
            </a:pPr>
            <a:r>
              <a:rPr lang="en-US" altLang="ko-KR" sz="3200" dirty="0"/>
              <a:t>If a firm uses all possible sources of financing, the cost of capital must include the cost of each, </a:t>
            </a:r>
            <a:r>
              <a:rPr lang="en-US" altLang="ko-KR" sz="3600" i="1" u="sng" dirty="0">
                <a:solidFill>
                  <a:srgbClr val="800000"/>
                </a:solidFill>
                <a:effectLst>
                  <a:outerShdw blurRad="38100" dist="38100" dir="2700000" algn="tl">
                    <a:srgbClr val="000000"/>
                  </a:outerShdw>
                </a:effectLst>
              </a:rPr>
              <a:t>weighted to proportion of each in the firm’s capital structure</a:t>
            </a:r>
            <a:r>
              <a:rPr lang="en-US" altLang="ko-KR" sz="3200" dirty="0"/>
              <a:t>.</a:t>
            </a:r>
            <a:endParaRPr lang="ko-KR" altLang="en-US" sz="3200" dirty="0"/>
          </a:p>
        </p:txBody>
      </p:sp>
      <p:sp>
        <p:nvSpPr>
          <p:cNvPr id="44034" name="Rectangle 2"/>
          <p:cNvSpPr>
            <a:spLocks noGrp="1" noChangeArrowheads="1"/>
          </p:cNvSpPr>
          <p:nvPr>
            <p:ph type="title"/>
          </p:nvPr>
        </p:nvSpPr>
        <p:spPr/>
        <p:txBody>
          <a:bodyPr/>
          <a:lstStyle/>
          <a:p>
            <a:r>
              <a:rPr lang="en-US" altLang="ko-KR" b="1" noProof="0" dirty="0">
                <a:solidFill>
                  <a:srgbClr val="660066"/>
                </a:solidFill>
              </a:rPr>
              <a:t>WEIGHTED AVERAGE COST OF CAPITAL </a:t>
            </a:r>
            <a:r>
              <a:rPr lang="en-US" altLang="ko-KR" noProof="0" dirty="0">
                <a:solidFill>
                  <a:srgbClr val="660066"/>
                </a:solidFill>
              </a:rPr>
              <a:t>(</a:t>
            </a:r>
            <a:r>
              <a:rPr lang="en-US" altLang="ko-KR" b="1" noProof="0" dirty="0" err="1">
                <a:solidFill>
                  <a:srgbClr val="000099"/>
                </a:solidFill>
              </a:rPr>
              <a:t>WACC</a:t>
            </a:r>
            <a:r>
              <a:rPr lang="en-US" altLang="ko-KR" noProof="0" dirty="0">
                <a:solidFill>
                  <a:srgbClr val="660066"/>
                </a:solidFill>
              </a:rPr>
              <a:t>)</a:t>
            </a:r>
            <a:endParaRPr lang="ko-KR" altLang="en-US" noProof="0" dirty="0">
              <a:solidFill>
                <a:srgbClr val="660066"/>
              </a:solidFill>
            </a:endParaRPr>
          </a:p>
        </p:txBody>
      </p:sp>
    </p:spTree>
    <p:extLst>
      <p:ext uri="{BB962C8B-B14F-4D97-AF65-F5344CB8AC3E}">
        <p14:creationId xmlns:p14="http://schemas.microsoft.com/office/powerpoint/2010/main" val="512525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2" name="Rectangle 3"/>
          <p:cNvSpPr>
            <a:spLocks noGrp="1" noChangeArrowheads="1"/>
          </p:cNvSpPr>
          <p:nvPr>
            <p:ph sz="quarter" idx="10"/>
          </p:nvPr>
        </p:nvSpPr>
        <p:spPr>
          <a:xfrm>
            <a:off x="1816220" y="1386545"/>
            <a:ext cx="8500346" cy="3519128"/>
          </a:xfrm>
        </p:spPr>
        <p:txBody>
          <a:bodyPr vert="horz" lIns="91440" tIns="45720" rIns="91440" bIns="45720" rtlCol="0">
            <a:normAutofit/>
          </a:bodyPr>
          <a:lstStyle/>
          <a:p>
            <a:pPr marL="469900" indent="-469900"/>
            <a:r>
              <a:rPr lang="en-US" altLang="ko-KR" noProof="0" dirty="0"/>
              <a:t>Assuming that a firm is using only Debt and Equity, the weighted average cost of capital (</a:t>
            </a:r>
            <a:r>
              <a:rPr lang="en-US" altLang="ko-KR" noProof="0" dirty="0" err="1"/>
              <a:t>WACC</a:t>
            </a:r>
            <a:r>
              <a:rPr lang="en-US" altLang="ko-KR" noProof="0" dirty="0"/>
              <a:t>) is capital structure-weighted average of the after-tax cost of debt and equity</a:t>
            </a:r>
          </a:p>
          <a:p>
            <a:pPr marL="469900" indent="-469900">
              <a:buNone/>
            </a:pPr>
            <a:endParaRPr lang="en-US" altLang="ko-KR" noProof="0" dirty="0"/>
          </a:p>
        </p:txBody>
      </p:sp>
      <p:sp>
        <p:nvSpPr>
          <p:cNvPr id="2051" name="Rectangle 2"/>
          <p:cNvSpPr>
            <a:spLocks noGrp="1" noChangeArrowheads="1"/>
          </p:cNvSpPr>
          <p:nvPr>
            <p:ph type="title"/>
          </p:nvPr>
        </p:nvSpPr>
        <p:spPr>
          <a:xfrm>
            <a:off x="1816221" y="63204"/>
            <a:ext cx="8794363" cy="1068013"/>
          </a:xfrm>
        </p:spPr>
        <p:txBody>
          <a:bodyPr vert="horz" lIns="91440" tIns="45720" rIns="91440" bIns="45720" rtlCol="0" anchor="b">
            <a:normAutofit/>
          </a:bodyPr>
          <a:lstStyle/>
          <a:p>
            <a:pPr algn="l" eaLnBrk="1" hangingPunct="1"/>
            <a:r>
              <a:rPr lang="en-US" altLang="ko-KR" b="1" noProof="0" dirty="0"/>
              <a:t>Weighted Average Cost of Capital</a:t>
            </a:r>
          </a:p>
        </p:txBody>
      </p:sp>
      <p:graphicFrame>
        <p:nvGraphicFramePr>
          <p:cNvPr id="2050" name="Object 4"/>
          <p:cNvGraphicFramePr>
            <a:graphicFrameLocks noChangeAspect="1"/>
          </p:cNvGraphicFramePr>
          <p:nvPr/>
        </p:nvGraphicFramePr>
        <p:xfrm>
          <a:off x="2791434" y="3450996"/>
          <a:ext cx="6224587" cy="1066800"/>
        </p:xfrm>
        <a:graphic>
          <a:graphicData uri="http://schemas.openxmlformats.org/presentationml/2006/ole">
            <mc:AlternateContent xmlns:mc="http://schemas.openxmlformats.org/markup-compatibility/2006">
              <mc:Choice xmlns:v="urn:schemas-microsoft-com:vml" Requires="v">
                <p:oleObj name="Equation" r:id="rId3" imgW="2527200" imgH="431640" progId="Equation.DSMT4">
                  <p:embed/>
                </p:oleObj>
              </mc:Choice>
              <mc:Fallback>
                <p:oleObj name="Equation" r:id="rId3" imgW="2527200" imgH="431640" progId="Equation.DSMT4">
                  <p:embed/>
                  <p:pic>
                    <p:nvPicPr>
                      <p:cNvPr id="2050" name="Object 4"/>
                      <p:cNvPicPr>
                        <a:picLocks noChangeAspect="1" noChangeArrowheads="1"/>
                      </p:cNvPicPr>
                      <p:nvPr/>
                    </p:nvPicPr>
                    <p:blipFill>
                      <a:blip r:embed="rId4"/>
                      <a:srcRect/>
                      <a:stretch>
                        <a:fillRect/>
                      </a:stretch>
                    </p:blipFill>
                    <p:spPr bwMode="auto">
                      <a:xfrm>
                        <a:off x="2791434" y="3450996"/>
                        <a:ext cx="6224587" cy="1066800"/>
                      </a:xfrm>
                      <a:prstGeom prst="rect">
                        <a:avLst/>
                      </a:prstGeom>
                      <a:solidFill>
                        <a:schemeClr val="folHlink"/>
                      </a:solidFill>
                      <a:ln w="9525">
                        <a:solidFill>
                          <a:srgbClr val="800000"/>
                        </a:solidFill>
                        <a:miter lim="800000"/>
                        <a:headEnd/>
                        <a:tailEnd/>
                      </a:ln>
                    </p:spPr>
                  </p:pic>
                </p:oleObj>
              </mc:Fallback>
            </mc:AlternateContent>
          </a:graphicData>
        </a:graphic>
      </p:graphicFrame>
    </p:spTree>
    <p:extLst>
      <p:ext uri="{BB962C8B-B14F-4D97-AF65-F5344CB8AC3E}">
        <p14:creationId xmlns:p14="http://schemas.microsoft.com/office/powerpoint/2010/main" val="11775792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2051"/>
                                        </p:tgtEl>
                                        <p:attrNameLst>
                                          <p:attrName>style.visibility</p:attrName>
                                        </p:attrNameLst>
                                      </p:cBhvr>
                                      <p:to>
                                        <p:strVal val="visible"/>
                                      </p:to>
                                    </p:set>
                                    <p:anim to="" calcmode="lin" valueType="num">
                                      <p:cBhvr>
                                        <p:cTn id="7" dur="1" fill="hold"/>
                                        <p:tgtEl>
                                          <p:spTgt spid="2051"/>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2052">
                                            <p:txEl>
                                              <p:pRg st="0" end="0"/>
                                            </p:txEl>
                                          </p:spTgt>
                                        </p:tgtEl>
                                        <p:attrNameLst>
                                          <p:attrName>style.visibility</p:attrName>
                                        </p:attrNameLst>
                                      </p:cBhvr>
                                      <p:to>
                                        <p:strVal val="visible"/>
                                      </p:to>
                                    </p:set>
                                    <p:anim to="" calcmode="lin" valueType="num">
                                      <p:cBhvr>
                                        <p:cTn id="11" dur="1" fill="hold"/>
                                        <p:tgtEl>
                                          <p:spTgt spid="2052">
                                            <p:txEl>
                                              <p:pRg st="0" end="0"/>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2" grpId="0" build="p"/>
      <p:bldP spid="205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sz="quarter" idx="10"/>
          </p:nvPr>
        </p:nvSpPr>
        <p:spPr>
          <a:xfrm>
            <a:off x="1816219" y="1622216"/>
            <a:ext cx="8500346" cy="1730584"/>
          </a:xfrm>
        </p:spPr>
        <p:txBody>
          <a:bodyPr>
            <a:normAutofit lnSpcReduction="10000"/>
          </a:bodyPr>
          <a:lstStyle/>
          <a:p>
            <a:pPr>
              <a:lnSpc>
                <a:spcPct val="140000"/>
              </a:lnSpc>
            </a:pPr>
            <a:r>
              <a:rPr lang="en-US" altLang="ko-KR" sz="3200" dirty="0"/>
              <a:t>Cost of debt is always calculated in terms of–</a:t>
            </a:r>
          </a:p>
          <a:p>
            <a:pPr algn="ctr">
              <a:lnSpc>
                <a:spcPct val="140000"/>
              </a:lnSpc>
              <a:buFontTx/>
              <a:buNone/>
            </a:pPr>
            <a:r>
              <a:rPr lang="en-US" altLang="ko-KR" sz="4000" dirty="0">
                <a:solidFill>
                  <a:srgbClr val="800000"/>
                </a:solidFill>
              </a:rPr>
              <a:t>PREVAILING INTEREST RATE</a:t>
            </a:r>
            <a:endParaRPr lang="ko-KR" altLang="en-US" sz="4000" dirty="0">
              <a:solidFill>
                <a:srgbClr val="800000"/>
              </a:solidFill>
            </a:endParaRPr>
          </a:p>
        </p:txBody>
      </p:sp>
      <p:sp>
        <p:nvSpPr>
          <p:cNvPr id="57346" name="Rectangle 2"/>
          <p:cNvSpPr>
            <a:spLocks noGrp="1" noChangeArrowheads="1"/>
          </p:cNvSpPr>
          <p:nvPr>
            <p:ph type="title"/>
          </p:nvPr>
        </p:nvSpPr>
        <p:spPr/>
        <p:txBody>
          <a:bodyPr/>
          <a:lstStyle/>
          <a:p>
            <a:pPr algn="l"/>
            <a:r>
              <a:rPr lang="en-US" altLang="ko-KR" noProof="0" dirty="0"/>
              <a:t>COST OF DEBT/BORROWED FUNDS</a:t>
            </a:r>
          </a:p>
        </p:txBody>
      </p:sp>
      <p:sp>
        <p:nvSpPr>
          <p:cNvPr id="4" name="Rectangle 3"/>
          <p:cNvSpPr txBox="1">
            <a:spLocks noChangeArrowheads="1"/>
          </p:cNvSpPr>
          <p:nvPr/>
        </p:nvSpPr>
        <p:spPr>
          <a:xfrm>
            <a:off x="1816219" y="3586250"/>
            <a:ext cx="8500346" cy="1730584"/>
          </a:xfrm>
          <a:prstGeom prst="rect">
            <a:avLst/>
          </a:prstGeom>
          <a:solidFill>
            <a:schemeClr val="bg2"/>
          </a:solidFill>
        </p:spPr>
        <p:txBody>
          <a:bodyPr vert="horz" lIns="91440" tIns="45720" rIns="91440" bIns="45720" rtlCol="0">
            <a:normAutofit lnSpcReduction="10000"/>
          </a:bodyPr>
          <a:lstStyle>
            <a:lvl1pPr marL="228600" indent="-228600" algn="just" defTabSz="914400" rtl="0" eaLnBrk="1" latinLnBrk="1"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just" defTabSz="914400" rtl="0" eaLnBrk="1" latinLnBrk="1" hangingPunct="1">
              <a:lnSpc>
                <a:spcPct val="90000"/>
              </a:lnSpc>
              <a:spcBef>
                <a:spcPts val="500"/>
              </a:spcBef>
              <a:buFont typeface="Arial" panose="020B0604020202020204" pitchFamily="34" charset="0"/>
              <a:buChar char="•"/>
              <a:defRPr sz="2400" kern="1200">
                <a:solidFill>
                  <a:schemeClr val="accent4">
                    <a:lumMod val="50000"/>
                  </a:schemeClr>
                </a:solidFill>
                <a:latin typeface="+mn-lt"/>
                <a:ea typeface="+mn-ea"/>
                <a:cs typeface="+mn-cs"/>
              </a:defRPr>
            </a:lvl2pPr>
            <a:lvl3pPr marL="1143000" indent="-228600" algn="just"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40000"/>
              </a:lnSpc>
              <a:spcAft>
                <a:spcPts val="0"/>
              </a:spcAft>
            </a:pPr>
            <a:r>
              <a:rPr lang="en-US" altLang="ko-KR" sz="3200" dirty="0"/>
              <a:t>Cost of borrowed funds is –</a:t>
            </a:r>
          </a:p>
          <a:p>
            <a:pPr algn="ctr" fontAlgn="auto">
              <a:lnSpc>
                <a:spcPct val="140000"/>
              </a:lnSpc>
              <a:spcAft>
                <a:spcPts val="0"/>
              </a:spcAft>
              <a:buNone/>
            </a:pPr>
            <a:r>
              <a:rPr lang="en-US" altLang="ko-KR" sz="4000" dirty="0">
                <a:solidFill>
                  <a:srgbClr val="800000"/>
                </a:solidFill>
              </a:rPr>
              <a:t>THE INTEREST RATE TO BE PAID</a:t>
            </a:r>
            <a:endParaRPr lang="ko-KR" altLang="en-US" sz="4000" dirty="0">
              <a:solidFill>
                <a:srgbClr val="800000"/>
              </a:solidFill>
            </a:endParaRPr>
          </a:p>
        </p:txBody>
      </p:sp>
      <p:sp>
        <p:nvSpPr>
          <p:cNvPr id="5" name="Rectangle 3"/>
          <p:cNvSpPr txBox="1">
            <a:spLocks noChangeArrowheads="1"/>
          </p:cNvSpPr>
          <p:nvPr/>
        </p:nvSpPr>
        <p:spPr>
          <a:xfrm>
            <a:off x="1822315" y="5638800"/>
            <a:ext cx="8500346" cy="1080728"/>
          </a:xfrm>
          <a:prstGeom prst="rect">
            <a:avLst/>
          </a:prstGeom>
        </p:spPr>
        <p:txBody>
          <a:bodyPr vert="horz" lIns="91440" tIns="45720" rIns="91440" bIns="45720" rtlCol="0">
            <a:normAutofit/>
          </a:bodyPr>
          <a:lstStyle>
            <a:lvl1pPr marL="228600" indent="-228600" algn="just" defTabSz="914400" rtl="0" eaLnBrk="1" latinLnBrk="1"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just" defTabSz="914400" rtl="0" eaLnBrk="1" latinLnBrk="1" hangingPunct="1">
              <a:lnSpc>
                <a:spcPct val="90000"/>
              </a:lnSpc>
              <a:spcBef>
                <a:spcPts val="500"/>
              </a:spcBef>
              <a:buFont typeface="Arial" panose="020B0604020202020204" pitchFamily="34" charset="0"/>
              <a:buChar char="•"/>
              <a:defRPr sz="2400" kern="1200">
                <a:solidFill>
                  <a:schemeClr val="accent4">
                    <a:lumMod val="50000"/>
                  </a:schemeClr>
                </a:solidFill>
                <a:latin typeface="+mn-lt"/>
                <a:ea typeface="+mn-ea"/>
                <a:cs typeface="+mn-cs"/>
              </a:defRPr>
            </a:lvl2pPr>
            <a:lvl3pPr marL="1143000" indent="-228600" algn="just"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ko-KR" dirty="0"/>
              <a:t>After tax cost will be: </a:t>
            </a:r>
            <a:r>
              <a:rPr lang="en-US" altLang="ko-KR" dirty="0">
                <a:solidFill>
                  <a:srgbClr val="C00000"/>
                </a:solidFill>
              </a:rPr>
              <a:t>Interest Rate (1-t)</a:t>
            </a:r>
            <a:r>
              <a:rPr lang="en-US" altLang="ko-KR" dirty="0"/>
              <a:t> where ‘t‘ is the tax rate.</a:t>
            </a:r>
          </a:p>
        </p:txBody>
      </p:sp>
    </p:spTree>
    <p:extLst>
      <p:ext uri="{BB962C8B-B14F-4D97-AF65-F5344CB8AC3E}">
        <p14:creationId xmlns:p14="http://schemas.microsoft.com/office/powerpoint/2010/main" val="3452440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125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sz="quarter" idx="10"/>
          </p:nvPr>
        </p:nvSpPr>
        <p:spPr>
          <a:xfrm>
            <a:off x="1816219" y="1622216"/>
            <a:ext cx="8500346" cy="1730584"/>
          </a:xfrm>
        </p:spPr>
        <p:txBody>
          <a:bodyPr>
            <a:normAutofit fontScale="85000" lnSpcReduction="10000"/>
          </a:bodyPr>
          <a:lstStyle/>
          <a:p>
            <a:pPr>
              <a:lnSpc>
                <a:spcPct val="140000"/>
              </a:lnSpc>
            </a:pPr>
            <a:r>
              <a:rPr lang="en-US" altLang="ko-KR" sz="3200" dirty="0"/>
              <a:t>Cost of preference shares is always calculated in terms of–</a:t>
            </a:r>
          </a:p>
          <a:p>
            <a:pPr algn="ctr">
              <a:lnSpc>
                <a:spcPct val="140000"/>
              </a:lnSpc>
              <a:buFontTx/>
              <a:buNone/>
            </a:pPr>
            <a:r>
              <a:rPr lang="en-US" altLang="ko-KR" sz="4000" dirty="0">
                <a:solidFill>
                  <a:srgbClr val="800000"/>
                </a:solidFill>
              </a:rPr>
              <a:t>The Dividend paid on them </a:t>
            </a:r>
            <a:endParaRPr lang="ko-KR" altLang="en-US" sz="4000" dirty="0">
              <a:solidFill>
                <a:srgbClr val="800000"/>
              </a:solidFill>
            </a:endParaRPr>
          </a:p>
        </p:txBody>
      </p:sp>
      <p:sp>
        <p:nvSpPr>
          <p:cNvPr id="57346" name="Rectangle 2"/>
          <p:cNvSpPr>
            <a:spLocks noGrp="1" noChangeArrowheads="1"/>
          </p:cNvSpPr>
          <p:nvPr>
            <p:ph type="title"/>
          </p:nvPr>
        </p:nvSpPr>
        <p:spPr/>
        <p:txBody>
          <a:bodyPr/>
          <a:lstStyle/>
          <a:p>
            <a:pPr algn="l"/>
            <a:r>
              <a:rPr lang="en-US" altLang="ko-KR" noProof="0" dirty="0"/>
              <a:t>COST OF </a:t>
            </a:r>
            <a:r>
              <a:rPr lang="en-US" altLang="ko-KR" dirty="0"/>
              <a:t>PREFERENCE SHARES</a:t>
            </a:r>
            <a:endParaRPr lang="en-US" altLang="ko-KR" noProof="0" dirty="0"/>
          </a:p>
        </p:txBody>
      </p:sp>
    </p:spTree>
    <p:extLst>
      <p:ext uri="{BB962C8B-B14F-4D97-AF65-F5344CB8AC3E}">
        <p14:creationId xmlns:p14="http://schemas.microsoft.com/office/powerpoint/2010/main" val="2586103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sz="quarter" idx="10"/>
          </p:nvPr>
        </p:nvSpPr>
        <p:spPr>
          <a:xfrm>
            <a:off x="1816220" y="1179156"/>
            <a:ext cx="8500346" cy="4383444"/>
          </a:xfrm>
        </p:spPr>
        <p:txBody>
          <a:bodyPr>
            <a:normAutofit/>
          </a:bodyPr>
          <a:lstStyle/>
          <a:p>
            <a:pPr algn="just">
              <a:lnSpc>
                <a:spcPct val="110000"/>
              </a:lnSpc>
            </a:pPr>
            <a:r>
              <a:rPr lang="en-US" altLang="ko-KR" noProof="0" dirty="0"/>
              <a:t>Cost of equity is determined by using VALUATION APPROACH to equity because there is a negative relation between the VALUE and COST of Equity – </a:t>
            </a:r>
            <a:r>
              <a:rPr lang="en-US" altLang="ko-KR" b="1" i="1" u="sng" noProof="0" dirty="0">
                <a:solidFill>
                  <a:schemeClr val="accent2">
                    <a:lumMod val="50000"/>
                  </a:schemeClr>
                </a:solidFill>
              </a:rPr>
              <a:t>higher the cost of equity, lower the value of equity</a:t>
            </a:r>
            <a:r>
              <a:rPr lang="en-US" altLang="ko-KR" i="1" noProof="0" dirty="0"/>
              <a:t>!</a:t>
            </a:r>
          </a:p>
          <a:p>
            <a:pPr algn="just">
              <a:lnSpc>
                <a:spcPct val="110000"/>
              </a:lnSpc>
            </a:pPr>
            <a:endParaRPr lang="en-US" altLang="ko-KR" i="1" noProof="0" dirty="0"/>
          </a:p>
          <a:p>
            <a:pPr algn="just">
              <a:lnSpc>
                <a:spcPct val="110000"/>
              </a:lnSpc>
            </a:pPr>
            <a:r>
              <a:rPr lang="en-US" altLang="ko-KR" noProof="0" dirty="0"/>
              <a:t>If we know the value of equity and the relevant parameters of valuation, then one can easily determine the cost of equity.</a:t>
            </a:r>
          </a:p>
        </p:txBody>
      </p:sp>
      <p:sp>
        <p:nvSpPr>
          <p:cNvPr id="63490" name="Rectangle 2"/>
          <p:cNvSpPr>
            <a:spLocks noGrp="1" noChangeArrowheads="1"/>
          </p:cNvSpPr>
          <p:nvPr>
            <p:ph type="title"/>
          </p:nvPr>
        </p:nvSpPr>
        <p:spPr/>
        <p:txBody>
          <a:bodyPr/>
          <a:lstStyle/>
          <a:p>
            <a:r>
              <a:rPr lang="en-US" altLang="ko-KR" noProof="0" dirty="0"/>
              <a:t>COST OF EQUITY</a:t>
            </a:r>
          </a:p>
        </p:txBody>
      </p:sp>
    </p:spTree>
    <p:extLst>
      <p:ext uri="{BB962C8B-B14F-4D97-AF65-F5344CB8AC3E}">
        <p14:creationId xmlns:p14="http://schemas.microsoft.com/office/powerpoint/2010/main" val="3727555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sz="quarter" idx="10"/>
          </p:nvPr>
        </p:nvSpPr>
        <p:spPr>
          <a:xfrm>
            <a:off x="2514600" y="2438400"/>
            <a:ext cx="7543800" cy="2116434"/>
          </a:xfrm>
          <a:ln w="28575">
            <a:solidFill>
              <a:schemeClr val="tx1"/>
            </a:solidFill>
          </a:ln>
        </p:spPr>
        <p:txBody>
          <a:bodyPr>
            <a:noAutofit/>
          </a:bodyPr>
          <a:lstStyle/>
          <a:p>
            <a:pPr eaLnBrk="1" hangingPunct="1">
              <a:spcBef>
                <a:spcPct val="25000"/>
              </a:spcBef>
              <a:spcAft>
                <a:spcPct val="30000"/>
              </a:spcAft>
            </a:pPr>
            <a:r>
              <a:rPr lang="en-US" altLang="ko-KR" sz="3600" dirty="0"/>
              <a:t>One of the tool to determine the cost of equity is -</a:t>
            </a:r>
            <a:endParaRPr lang="en-US" altLang="ko-KR" sz="3600" dirty="0">
              <a:solidFill>
                <a:srgbClr val="663300"/>
              </a:solidFill>
            </a:endParaRPr>
          </a:p>
          <a:p>
            <a:pPr lvl="1">
              <a:spcBef>
                <a:spcPct val="25000"/>
              </a:spcBef>
              <a:spcAft>
                <a:spcPct val="30000"/>
              </a:spcAft>
              <a:buFont typeface="Wingdings" panose="05000000000000000000" pitchFamily="2" charset="2"/>
              <a:buChar char="§"/>
            </a:pPr>
            <a:r>
              <a:rPr lang="en-US" altLang="ko-KR" sz="3200" dirty="0">
                <a:solidFill>
                  <a:srgbClr val="003300"/>
                </a:solidFill>
              </a:rPr>
              <a:t>Capital Asset Pricing Model (</a:t>
            </a:r>
            <a:r>
              <a:rPr lang="en-US" altLang="ko-KR" sz="3200" dirty="0" err="1">
                <a:solidFill>
                  <a:srgbClr val="003300"/>
                </a:solidFill>
              </a:rPr>
              <a:t>CAPM</a:t>
            </a:r>
            <a:r>
              <a:rPr lang="en-US" altLang="ko-KR" sz="3200" dirty="0">
                <a:solidFill>
                  <a:srgbClr val="003300"/>
                </a:solidFill>
              </a:rPr>
              <a:t>)</a:t>
            </a:r>
          </a:p>
        </p:txBody>
      </p:sp>
      <p:sp>
        <p:nvSpPr>
          <p:cNvPr id="64514" name="Rectangle 2"/>
          <p:cNvSpPr>
            <a:spLocks noGrp="1" noChangeArrowheads="1"/>
          </p:cNvSpPr>
          <p:nvPr>
            <p:ph type="title"/>
          </p:nvPr>
        </p:nvSpPr>
        <p:spPr/>
        <p:txBody>
          <a:bodyPr/>
          <a:lstStyle/>
          <a:p>
            <a:pPr eaLnBrk="1" hangingPunct="1"/>
            <a:r>
              <a:rPr lang="en-US" altLang="ko-KR" sz="3200" b="1" dirty="0">
                <a:latin typeface="Bookman Old Style" pitchFamily="18" charset="0"/>
              </a:rPr>
              <a:t>HOW TO DETERMINE THE VALUE OF SHARE ………??????</a:t>
            </a:r>
            <a:endParaRPr lang="ko-KR" altLang="en-US" sz="3200" b="1" dirty="0">
              <a:latin typeface="Bookman Old Style" pitchFamily="18" charset="0"/>
            </a:endParaRPr>
          </a:p>
        </p:txBody>
      </p:sp>
    </p:spTree>
    <p:extLst>
      <p:ext uri="{BB962C8B-B14F-4D97-AF65-F5344CB8AC3E}">
        <p14:creationId xmlns:p14="http://schemas.microsoft.com/office/powerpoint/2010/main" val="2181335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p:cNvSpPr>
            <a:spLocks noGrp="1" noChangeArrowheads="1"/>
          </p:cNvSpPr>
          <p:nvPr>
            <p:ph type="title" idx="4294967295"/>
          </p:nvPr>
        </p:nvSpPr>
        <p:spPr>
          <a:xfrm>
            <a:off x="0" y="365125"/>
            <a:ext cx="8210550" cy="1325563"/>
          </a:xfrm>
        </p:spPr>
        <p:txBody>
          <a:bodyPr>
            <a:normAutofit/>
          </a:bodyPr>
          <a:lstStyle/>
          <a:p>
            <a:pPr eaLnBrk="1" hangingPunct="1"/>
            <a:r>
              <a:rPr lang="en-US" altLang="ko-KR" noProof="0" dirty="0"/>
              <a:t>Capital Asset Pricing Model</a:t>
            </a:r>
          </a:p>
        </p:txBody>
      </p:sp>
      <p:sp>
        <p:nvSpPr>
          <p:cNvPr id="384003" name="Rectangle 3"/>
          <p:cNvSpPr>
            <a:spLocks noGrp="1" noChangeArrowheads="1"/>
          </p:cNvSpPr>
          <p:nvPr>
            <p:ph type="body" idx="4294967295"/>
          </p:nvPr>
        </p:nvSpPr>
        <p:spPr>
          <a:xfrm>
            <a:off x="0" y="1825625"/>
            <a:ext cx="10515600" cy="4351338"/>
          </a:xfrm>
          <a:noFill/>
        </p:spPr>
        <p:txBody>
          <a:bodyPr/>
          <a:lstStyle/>
          <a:p>
            <a:pPr eaLnBrk="1" hangingPunct="1">
              <a:lnSpc>
                <a:spcPct val="120000"/>
              </a:lnSpc>
            </a:pPr>
            <a:r>
              <a:rPr lang="en-US" altLang="ko-KR" sz="3900" dirty="0">
                <a:ln w="0"/>
                <a:effectLst>
                  <a:outerShdw blurRad="38100" dist="19050" dir="2700000" algn="tl" rotWithShape="0">
                    <a:schemeClr val="dk1">
                      <a:alpha val="40000"/>
                    </a:schemeClr>
                  </a:outerShdw>
                </a:effectLst>
              </a:rPr>
              <a:t>Using </a:t>
            </a:r>
            <a:r>
              <a:rPr lang="en-US" altLang="ko-KR" sz="3900" dirty="0" err="1">
                <a:ln w="0"/>
                <a:effectLst>
                  <a:outerShdw blurRad="38100" dist="19050" dir="2700000" algn="tl" rotWithShape="0">
                    <a:schemeClr val="dk1">
                      <a:alpha val="40000"/>
                    </a:schemeClr>
                  </a:outerShdw>
                </a:effectLst>
              </a:rPr>
              <a:t>CAPM</a:t>
            </a:r>
            <a:r>
              <a:rPr lang="en-US" altLang="ko-KR" sz="3900" dirty="0">
                <a:ln w="0"/>
                <a:effectLst>
                  <a:outerShdw blurRad="38100" dist="19050" dir="2700000" algn="tl" rotWithShape="0">
                    <a:schemeClr val="dk1">
                      <a:alpha val="40000"/>
                    </a:schemeClr>
                  </a:outerShdw>
                </a:effectLst>
              </a:rPr>
              <a:t>, one can determine cost of an equity.</a:t>
            </a:r>
          </a:p>
        </p:txBody>
      </p:sp>
      <p:graphicFrame>
        <p:nvGraphicFramePr>
          <p:cNvPr id="384004" name="Object 4"/>
          <p:cNvGraphicFramePr>
            <a:graphicFrameLocks noChangeAspect="1"/>
          </p:cNvGraphicFramePr>
          <p:nvPr>
            <p:extLst>
              <p:ext uri="{D42A27DB-BD31-4B8C-83A1-F6EECF244321}">
                <p14:modId xmlns:p14="http://schemas.microsoft.com/office/powerpoint/2010/main" val="4044490863"/>
              </p:ext>
            </p:extLst>
          </p:nvPr>
        </p:nvGraphicFramePr>
        <p:xfrm>
          <a:off x="3429000" y="3581400"/>
          <a:ext cx="4953000" cy="749300"/>
        </p:xfrm>
        <a:graphic>
          <a:graphicData uri="http://schemas.openxmlformats.org/presentationml/2006/ole">
            <mc:AlternateContent xmlns:mc="http://schemas.openxmlformats.org/markup-compatibility/2006">
              <mc:Choice xmlns:v="urn:schemas-microsoft-com:vml" Requires="v">
                <p:oleObj name="Equation" r:id="rId2" imgW="1422360" imgH="215640" progId="Equation.3">
                  <p:embed/>
                </p:oleObj>
              </mc:Choice>
              <mc:Fallback>
                <p:oleObj name="Equation" r:id="rId2" imgW="1422360" imgH="215640" progId="Equation.3">
                  <p:embed/>
                  <p:pic>
                    <p:nvPicPr>
                      <p:cNvPr id="38400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581400"/>
                        <a:ext cx="4953000" cy="749300"/>
                      </a:xfrm>
                      <a:prstGeom prst="rect">
                        <a:avLst/>
                      </a:prstGeom>
                      <a:solidFill>
                        <a:schemeClr val="bg1"/>
                      </a:solidFill>
                      <a:ln w="28575">
                        <a:solidFill>
                          <a:srgbClr val="663300"/>
                        </a:solidFill>
                        <a:miter lim="800000"/>
                        <a:headEnd/>
                        <a:tailEnd/>
                      </a:ln>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1752600" y="4800600"/>
                <a:ext cx="8763000" cy="1890774"/>
              </a:xfrm>
              <a:prstGeom prst="rect">
                <a:avLst/>
              </a:prstGeom>
              <a:solidFill>
                <a:schemeClr val="bg1">
                  <a:lumMod val="95000"/>
                </a:schemeClr>
              </a:solidFill>
              <a:ln>
                <a:solidFill>
                  <a:schemeClr val="tx1"/>
                </a:solidFill>
              </a:ln>
            </p:spPr>
            <p:txBody>
              <a:bodyPr wrap="square" rtlCol="0">
                <a:spAutoFit/>
              </a:bodyPr>
              <a:lstStyle/>
              <a:p>
                <a:r>
                  <a:rPr lang="en-US" altLang="ko-KR" dirty="0"/>
                  <a:t>Beta is a measure of systematic risk of a security. It represents sensitivity of a security return with market return. We calculate beta as –		 </a:t>
                </a:r>
                <a14:m>
                  <m:oMath xmlns:m="http://schemas.openxmlformats.org/officeDocument/2006/math">
                    <m:r>
                      <a:rPr lang="en-US" altLang="ko-KR" i="1">
                        <a:solidFill>
                          <a:srgbClr val="C00000"/>
                        </a:solidFill>
                        <a:latin typeface="Cambria Math" panose="02040503050406030204" pitchFamily="18" charset="0"/>
                      </a:rPr>
                      <m:t>𝐶𝑜𝑟𝑟𝑒𝑙𝑎𝑡𝑖𝑜𝑛</m:t>
                    </m:r>
                    <m:r>
                      <a:rPr lang="en-US" altLang="ko-KR" i="1">
                        <a:solidFill>
                          <a:srgbClr val="C00000"/>
                        </a:solidFill>
                        <a:latin typeface="Cambria Math" panose="02040503050406030204" pitchFamily="18" charset="0"/>
                      </a:rPr>
                      <m:t> </m:t>
                    </m:r>
                    <m:r>
                      <a:rPr lang="en-US" altLang="ko-KR" i="1">
                        <a:solidFill>
                          <a:srgbClr val="C00000"/>
                        </a:solidFill>
                        <a:latin typeface="Cambria Math" panose="02040503050406030204" pitchFamily="18" charset="0"/>
                      </a:rPr>
                      <m:t>𝐶𝑜𝑒𝑓𝑓𝑖𝑐𝑖𝑒𝑛𝑡</m:t>
                    </m:r>
                    <m:r>
                      <a:rPr lang="en-US" altLang="ko-KR" i="1">
                        <a:solidFill>
                          <a:srgbClr val="C00000"/>
                        </a:solidFill>
                        <a:latin typeface="Cambria Math" panose="02040503050406030204" pitchFamily="18" charset="0"/>
                      </a:rPr>
                      <m:t> </m:t>
                    </m:r>
                    <m:r>
                      <a:rPr lang="en-US" altLang="ko-KR" i="1">
                        <a:solidFill>
                          <a:srgbClr val="C00000"/>
                        </a:solidFill>
                        <a:latin typeface="Cambria Math" panose="02040503050406030204" pitchFamily="18" charset="0"/>
                      </a:rPr>
                      <m:t>𝑏𝑒𝑡𝑤𝑒𝑒𝑛</m:t>
                    </m:r>
                    <m:r>
                      <a:rPr lang="en-US" altLang="ko-KR" i="1">
                        <a:solidFill>
                          <a:srgbClr val="C00000"/>
                        </a:solidFill>
                        <a:latin typeface="Cambria Math" panose="02040503050406030204" pitchFamily="18" charset="0"/>
                      </a:rPr>
                      <m:t> </m:t>
                    </m:r>
                  </m:oMath>
                </a14:m>
                <a:endParaRPr lang="en-US" altLang="ko-KR"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ko-KR" i="1">
                          <a:solidFill>
                            <a:srgbClr val="C00000"/>
                          </a:solidFill>
                          <a:latin typeface="Cambria Math" panose="02040503050406030204" pitchFamily="18" charset="0"/>
                        </a:rPr>
                        <m:t>𝑆𝑒𝑐𝑢𝑟𝑖𝑡𝑦</m:t>
                      </m:r>
                      <m:r>
                        <a:rPr lang="en-US" altLang="ko-KR" i="1">
                          <a:solidFill>
                            <a:srgbClr val="C00000"/>
                          </a:solidFill>
                          <a:latin typeface="Cambria Math" panose="02040503050406030204" pitchFamily="18" charset="0"/>
                        </a:rPr>
                        <m:t> </m:t>
                      </m:r>
                      <m:r>
                        <a:rPr lang="en-US" altLang="ko-KR" i="1">
                          <a:solidFill>
                            <a:srgbClr val="C00000"/>
                          </a:solidFill>
                          <a:latin typeface="Cambria Math" panose="02040503050406030204" pitchFamily="18" charset="0"/>
                        </a:rPr>
                        <m:t>𝑅𝑒𝑡𝑢𝑟𝑛</m:t>
                      </m:r>
                      <m:r>
                        <a:rPr lang="en-US" altLang="ko-KR" i="1">
                          <a:solidFill>
                            <a:srgbClr val="C00000"/>
                          </a:solidFill>
                          <a:latin typeface="Cambria Math" panose="02040503050406030204" pitchFamily="18" charset="0"/>
                        </a:rPr>
                        <m:t> </m:t>
                      </m:r>
                      <m:r>
                        <a:rPr lang="en-US" altLang="ko-KR" i="1">
                          <a:solidFill>
                            <a:srgbClr val="C00000"/>
                          </a:solidFill>
                          <a:latin typeface="Cambria Math" panose="02040503050406030204" pitchFamily="18" charset="0"/>
                        </a:rPr>
                        <m:t>𝑎𝑛𝑑</m:t>
                      </m:r>
                      <m:r>
                        <a:rPr lang="en-US" altLang="ko-KR" i="1">
                          <a:solidFill>
                            <a:srgbClr val="C00000"/>
                          </a:solidFill>
                          <a:latin typeface="Cambria Math" panose="02040503050406030204" pitchFamily="18" charset="0"/>
                        </a:rPr>
                        <m:t> </m:t>
                      </m:r>
                      <m:r>
                        <a:rPr lang="en-US" altLang="ko-KR" i="1">
                          <a:solidFill>
                            <a:srgbClr val="C00000"/>
                          </a:solidFill>
                          <a:latin typeface="Cambria Math" panose="02040503050406030204" pitchFamily="18" charset="0"/>
                        </a:rPr>
                        <m:t>𝑀𝑎𝑟𝑘𝑒𝑡</m:t>
                      </m:r>
                      <m:r>
                        <a:rPr lang="en-US" altLang="ko-KR" i="1">
                          <a:solidFill>
                            <a:srgbClr val="C00000"/>
                          </a:solidFill>
                          <a:latin typeface="Cambria Math" panose="02040503050406030204" pitchFamily="18" charset="0"/>
                        </a:rPr>
                        <m:t> </m:t>
                      </m:r>
                      <m:r>
                        <a:rPr lang="en-US" altLang="ko-KR" i="1">
                          <a:solidFill>
                            <a:srgbClr val="C00000"/>
                          </a:solidFill>
                          <a:latin typeface="Cambria Math" panose="02040503050406030204" pitchFamily="18" charset="0"/>
                        </a:rPr>
                        <m:t>𝑅𝑒𝑡𝑢𝑟𝑛</m:t>
                      </m:r>
                      <m:r>
                        <a:rPr lang="en-US" altLang="ko-KR" i="1">
                          <a:solidFill>
                            <a:srgbClr val="C00000"/>
                          </a:solidFill>
                          <a:latin typeface="Cambria Math" panose="02040503050406030204" pitchFamily="18" charset="0"/>
                        </a:rPr>
                        <m:t> × </m:t>
                      </m:r>
                      <m:f>
                        <m:fPr>
                          <m:ctrlPr>
                            <a:rPr lang="en-US" altLang="ko-KR" i="1">
                              <a:solidFill>
                                <a:srgbClr val="C00000"/>
                              </a:solidFill>
                              <a:latin typeface="Cambria Math" panose="02040503050406030204" pitchFamily="18" charset="0"/>
                              <a:ea typeface="Cambria Math" panose="02040503050406030204" pitchFamily="18" charset="0"/>
                            </a:rPr>
                          </m:ctrlPr>
                        </m:fPr>
                        <m:num>
                          <m:sSub>
                            <m:sSubPr>
                              <m:ctrlPr>
                                <a:rPr lang="en-US" altLang="ko-KR" i="1">
                                  <a:solidFill>
                                    <a:srgbClr val="C00000"/>
                                  </a:solidFill>
                                  <a:latin typeface="Cambria Math" panose="02040503050406030204" pitchFamily="18" charset="0"/>
                                  <a:ea typeface="Cambria Math" panose="02040503050406030204" pitchFamily="18" charset="0"/>
                                </a:rPr>
                              </m:ctrlPr>
                            </m:sSubPr>
                            <m:e>
                              <m:r>
                                <a:rPr lang="ko-KR" altLang="en-US" i="1">
                                  <a:solidFill>
                                    <a:srgbClr val="C00000"/>
                                  </a:solidFill>
                                  <a:latin typeface="Cambria Math" panose="02040503050406030204" pitchFamily="18" charset="0"/>
                                  <a:ea typeface="Cambria Math" panose="02040503050406030204" pitchFamily="18" charset="0"/>
                                </a:rPr>
                                <m:t>𝜎</m:t>
                              </m:r>
                            </m:e>
                            <m:sub>
                              <m:r>
                                <a:rPr lang="en-US" altLang="ko-KR" i="1">
                                  <a:solidFill>
                                    <a:srgbClr val="C00000"/>
                                  </a:solidFill>
                                  <a:latin typeface="Cambria Math" panose="02040503050406030204" pitchFamily="18" charset="0"/>
                                  <a:ea typeface="Cambria Math" panose="02040503050406030204" pitchFamily="18" charset="0"/>
                                </a:rPr>
                                <m:t>𝑖</m:t>
                              </m:r>
                            </m:sub>
                          </m:sSub>
                        </m:num>
                        <m:den>
                          <m:sSub>
                            <m:sSubPr>
                              <m:ctrlPr>
                                <a:rPr lang="en-US" altLang="ko-KR" i="1">
                                  <a:solidFill>
                                    <a:srgbClr val="C00000"/>
                                  </a:solidFill>
                                  <a:latin typeface="Cambria Math" panose="02040503050406030204" pitchFamily="18" charset="0"/>
                                  <a:ea typeface="Cambria Math" panose="02040503050406030204" pitchFamily="18" charset="0"/>
                                </a:rPr>
                              </m:ctrlPr>
                            </m:sSubPr>
                            <m:e>
                              <m:r>
                                <a:rPr lang="ko-KR" altLang="en-US" i="1">
                                  <a:solidFill>
                                    <a:srgbClr val="C00000"/>
                                  </a:solidFill>
                                  <a:latin typeface="Cambria Math" panose="02040503050406030204" pitchFamily="18" charset="0"/>
                                  <a:ea typeface="Cambria Math" panose="02040503050406030204" pitchFamily="18" charset="0"/>
                                </a:rPr>
                                <m:t>𝜎</m:t>
                              </m:r>
                            </m:e>
                            <m:sub>
                              <m:r>
                                <a:rPr lang="en-US" altLang="ko-KR" i="1">
                                  <a:solidFill>
                                    <a:srgbClr val="C00000"/>
                                  </a:solidFill>
                                  <a:latin typeface="Cambria Math" panose="02040503050406030204" pitchFamily="18" charset="0"/>
                                  <a:ea typeface="Cambria Math" panose="02040503050406030204" pitchFamily="18" charset="0"/>
                                </a:rPr>
                                <m:t>𝑀</m:t>
                              </m:r>
                            </m:sub>
                          </m:sSub>
                        </m:den>
                      </m:f>
                    </m:oMath>
                  </m:oMathPara>
                </a14:m>
                <a:endParaRPr lang="ko-KR"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28600" y="4800600"/>
                <a:ext cx="8763000" cy="1890774"/>
              </a:xfrm>
              <a:prstGeom prst="rect">
                <a:avLst/>
              </a:prstGeom>
              <a:blipFill>
                <a:blip r:embed="rId5"/>
                <a:stretch>
                  <a:fillRect l="-1042" t="-2244"/>
                </a:stretch>
              </a:blipFill>
              <a:ln>
                <a:solidFill>
                  <a:schemeClr val="tx1"/>
                </a:solidFill>
              </a:ln>
            </p:spPr>
            <p:txBody>
              <a:bodyPr/>
              <a:lstStyle/>
              <a:p>
                <a:r>
                  <a:rPr lang="ko-KR" altLang="en-US">
                    <a:noFill/>
                  </a:rPr>
                  <a:t> </a:t>
                </a:r>
              </a:p>
            </p:txBody>
          </p:sp>
        </mc:Fallback>
      </mc:AlternateContent>
    </p:spTree>
    <p:extLst>
      <p:ext uri="{BB962C8B-B14F-4D97-AF65-F5344CB8AC3E}">
        <p14:creationId xmlns:p14="http://schemas.microsoft.com/office/powerpoint/2010/main" val="555614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384002"/>
                                        </p:tgtEl>
                                        <p:attrNameLst>
                                          <p:attrName>style.visibility</p:attrName>
                                        </p:attrNameLst>
                                      </p:cBhvr>
                                      <p:to>
                                        <p:strVal val="visible"/>
                                      </p:to>
                                    </p:set>
                                    <p:anim to="" calcmode="lin" valueType="num">
                                      <p:cBhvr>
                                        <p:cTn id="7" dur="1" fill="hold"/>
                                        <p:tgtEl>
                                          <p:spTgt spid="384002"/>
                                        </p:tgtEl>
                                        <p:attrNameLst>
                                          <p:attrName/>
                                        </p:attrNameLst>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384003">
                                            <p:txEl>
                                              <p:pRg st="0" end="0"/>
                                            </p:txEl>
                                          </p:spTgt>
                                        </p:tgtEl>
                                        <p:attrNameLst>
                                          <p:attrName>style.visibility</p:attrName>
                                        </p:attrNameLst>
                                      </p:cBhvr>
                                      <p:to>
                                        <p:strVal val="visible"/>
                                      </p:to>
                                    </p:set>
                                    <p:anim to="" calcmode="lin" valueType="num">
                                      <p:cBhvr>
                                        <p:cTn id="11" dur="1" fill="hold"/>
                                        <p:tgtEl>
                                          <p:spTgt spid="384003">
                                            <p:txEl>
                                              <p:pRg st="0" end="0"/>
                                            </p:txEl>
                                          </p:spTgt>
                                        </p:tgtEl>
                                        <p:attrNameLst>
                                          <p:attrName/>
                                        </p:attrNameLst>
                                      </p:cBhvr>
                                    </p:anim>
                                  </p:childTnLst>
                                </p:cTn>
                              </p:par>
                            </p:childTnLst>
                          </p:cTn>
                        </p:par>
                        <p:par>
                          <p:cTn id="12" fill="hold">
                            <p:stCondLst>
                              <p:cond delay="0"/>
                            </p:stCondLst>
                            <p:childTnLst>
                              <p:par>
                                <p:cTn id="13" presetID="18" presetClass="entr" presetSubtype="6" fill="hold" nodeType="afterEffect">
                                  <p:stCondLst>
                                    <p:cond delay="0"/>
                                  </p:stCondLst>
                                  <p:childTnLst>
                                    <p:set>
                                      <p:cBhvr>
                                        <p:cTn id="14" dur="1" fill="hold">
                                          <p:stCondLst>
                                            <p:cond delay="0"/>
                                          </p:stCondLst>
                                        </p:cTn>
                                        <p:tgtEl>
                                          <p:spTgt spid="384004"/>
                                        </p:tgtEl>
                                        <p:attrNameLst>
                                          <p:attrName>style.visibility</p:attrName>
                                        </p:attrNameLst>
                                      </p:cBhvr>
                                      <p:to>
                                        <p:strVal val="visible"/>
                                      </p:to>
                                    </p:set>
                                    <p:animEffect transition="in" filter="strips(downRight)">
                                      <p:cBhvr>
                                        <p:cTn id="15" dur="1000"/>
                                        <p:tgtEl>
                                          <p:spTgt spid="384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p:bldP spid="384003" grpId="0" build="p" bldLvl="5"/>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ko-KR" sz="3600" dirty="0"/>
              <a:t>COST OF EQUITY USING </a:t>
            </a:r>
            <a:r>
              <a:rPr lang="en-US" altLang="ko-KR" sz="3600" dirty="0" err="1"/>
              <a:t>CAPM</a:t>
            </a:r>
            <a:r>
              <a:rPr lang="en-US" altLang="ko-KR" sz="3600" dirty="0"/>
              <a:t>…EXAMPLE</a:t>
            </a:r>
            <a:endParaRPr lang="ko-KR" altLang="en-US" sz="3600" dirty="0"/>
          </a:p>
        </p:txBody>
      </p:sp>
      <p:sp>
        <p:nvSpPr>
          <p:cNvPr id="4" name="Content Placeholder 3"/>
          <p:cNvSpPr>
            <a:spLocks noGrp="1"/>
          </p:cNvSpPr>
          <p:nvPr>
            <p:ph idx="1"/>
          </p:nvPr>
        </p:nvSpPr>
        <p:spPr>
          <a:xfrm>
            <a:off x="2215403" y="1458073"/>
            <a:ext cx="7886700" cy="2836022"/>
          </a:xfrm>
        </p:spPr>
        <p:txBody>
          <a:bodyPr>
            <a:normAutofit/>
          </a:bodyPr>
          <a:lstStyle/>
          <a:p>
            <a:pPr>
              <a:lnSpc>
                <a:spcPct val="150000"/>
              </a:lnSpc>
            </a:pPr>
            <a:r>
              <a:rPr lang="en-US" altLang="ko-KR" sz="2400" dirty="0">
                <a:solidFill>
                  <a:srgbClr val="002060"/>
                </a:solidFill>
              </a:rPr>
              <a:t>Assume that in a market, </a:t>
            </a:r>
            <a:r>
              <a:rPr lang="en-US" altLang="ko-KR" sz="2400" dirty="0" err="1">
                <a:solidFill>
                  <a:srgbClr val="002060"/>
                </a:solidFill>
              </a:rPr>
              <a:t>CAPM</a:t>
            </a:r>
            <a:r>
              <a:rPr lang="ko-KR" altLang="en-US" sz="2400" dirty="0">
                <a:solidFill>
                  <a:srgbClr val="002060"/>
                </a:solidFill>
              </a:rPr>
              <a:t> </a:t>
            </a:r>
            <a:r>
              <a:rPr lang="en-US" altLang="ko-KR" sz="2400" dirty="0">
                <a:solidFill>
                  <a:srgbClr val="002060"/>
                </a:solidFill>
              </a:rPr>
              <a:t>works. If the risk free rate is 7.60%, the return on the market benchmark is 14.50% and the beta is 1.25, then you are required to determine the cost of equity.</a:t>
            </a:r>
          </a:p>
          <a:p>
            <a:pPr>
              <a:lnSpc>
                <a:spcPct val="150000"/>
              </a:lnSpc>
            </a:pPr>
            <a:endParaRPr lang="ko-KR" altLang="en-US" sz="2400" dirty="0">
              <a:solidFill>
                <a:srgbClr val="002060"/>
              </a:solidFill>
            </a:endParaRPr>
          </a:p>
        </p:txBody>
      </p:sp>
    </p:spTree>
    <p:extLst>
      <p:ext uri="{BB962C8B-B14F-4D97-AF65-F5344CB8AC3E}">
        <p14:creationId xmlns:p14="http://schemas.microsoft.com/office/powerpoint/2010/main" val="37858046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Cost of Retained Earnings…</a:t>
            </a:r>
            <a:endParaRPr lang="ko-KR" altLang="en-US" dirty="0"/>
          </a:p>
        </p:txBody>
      </p:sp>
      <p:sp>
        <p:nvSpPr>
          <p:cNvPr id="3" name="Content Placeholder 2"/>
          <p:cNvSpPr>
            <a:spLocks noGrp="1"/>
          </p:cNvSpPr>
          <p:nvPr>
            <p:ph idx="1"/>
          </p:nvPr>
        </p:nvSpPr>
        <p:spPr>
          <a:xfrm>
            <a:off x="2152650" y="1825626"/>
            <a:ext cx="7886700" cy="2136775"/>
          </a:xfrm>
          <a:solidFill>
            <a:schemeClr val="bg1">
              <a:lumMod val="95000"/>
            </a:schemeClr>
          </a:solidFill>
        </p:spPr>
        <p:txBody>
          <a:bodyPr>
            <a:normAutofit/>
          </a:bodyPr>
          <a:lstStyle/>
          <a:p>
            <a:pPr>
              <a:lnSpc>
                <a:spcPct val="150000"/>
              </a:lnSpc>
            </a:pPr>
            <a:r>
              <a:rPr lang="en-US" altLang="ko-KR" dirty="0"/>
              <a:t>Cost of retained earnings is calculated by taking the cost of equity; that is to say, the cost of retained earnings is equal to the cost of equity.</a:t>
            </a:r>
            <a:endParaRPr lang="ko-KR" altLang="en-US" dirty="0"/>
          </a:p>
        </p:txBody>
      </p:sp>
    </p:spTree>
    <p:extLst>
      <p:ext uri="{BB962C8B-B14F-4D97-AF65-F5344CB8AC3E}">
        <p14:creationId xmlns:p14="http://schemas.microsoft.com/office/powerpoint/2010/main" val="836723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NRSTYLE" val="Indezine_SM2_Title"/>
</p:tagLst>
</file>

<file path=ppt/tags/tag2.xml><?xml version="1.0" encoding="utf-8"?>
<p:tagLst xmlns:a="http://schemas.openxmlformats.org/drawingml/2006/main" xmlns:r="http://schemas.openxmlformats.org/officeDocument/2006/relationships" xmlns:p="http://schemas.openxmlformats.org/presentationml/2006/main">
  <p:tag name="RNRSTYLE" val="Indezine_SM2_Text"/>
</p:tagLst>
</file>

<file path=ppt/tags/tag3.xml><?xml version="1.0" encoding="utf-8"?>
<p:tagLst xmlns:a="http://schemas.openxmlformats.org/drawingml/2006/main" xmlns:r="http://schemas.openxmlformats.org/officeDocument/2006/relationships" xmlns:p="http://schemas.openxmlformats.org/presentationml/2006/main">
  <p:tag name="VBPICTUREIDS" val="2154,305,400"/>
  <p:tag name="VBLAYOUTID" val="112115"/>
  <p:tag name="VBANIMATE" val="1"/>
</p:tagLst>
</file>

<file path=ppt/tags/tag4.xml><?xml version="1.0" encoding="utf-8"?>
<p:tagLst xmlns:a="http://schemas.openxmlformats.org/drawingml/2006/main" xmlns:r="http://schemas.openxmlformats.org/officeDocument/2006/relationships" xmlns:p="http://schemas.openxmlformats.org/presentationml/2006/main">
  <p:tag name="VBPICTUREIDS" val="10243,400,300"/>
  <p:tag name="VBLAYOUTID" val="112116"/>
  <p:tag name="VBANIMATE" val="1"/>
</p:tagLst>
</file>

<file path=ppt/tags/tag5.xml><?xml version="1.0" encoding="utf-8"?>
<p:tagLst xmlns:a="http://schemas.openxmlformats.org/drawingml/2006/main" xmlns:r="http://schemas.openxmlformats.org/officeDocument/2006/relationships" xmlns:p="http://schemas.openxmlformats.org/presentationml/2006/main">
  <p:tag name="VBPICTUREIDS" val="10175,596,600"/>
  <p:tag name="VBLAYOUTID" val="112112"/>
  <p:tag name="VBANIMATE" val="1"/>
</p:tagLst>
</file>

<file path=ppt/tags/tag6.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7.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28282"/>
      </a:lt2>
      <a:accent1>
        <a:srgbClr val="A14D1D"/>
      </a:accent1>
      <a:accent2>
        <a:srgbClr val="85416B"/>
      </a:accent2>
      <a:accent3>
        <a:srgbClr val="FFFFFF"/>
      </a:accent3>
      <a:accent4>
        <a:srgbClr val="000000"/>
      </a:accent4>
      <a:accent5>
        <a:srgbClr val="CDB2AB"/>
      </a:accent5>
      <a:accent6>
        <a:srgbClr val="783A60"/>
      </a:accent6>
      <a:hlink>
        <a:srgbClr val="862D2D"/>
      </a:hlink>
      <a:folHlink>
        <a:srgbClr val="735427"/>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Mod val="20000"/>
            <a:lumOff val="80000"/>
          </a:schemeClr>
        </a:solidFill>
        <a:ln w="28575">
          <a:solidFill>
            <a:srgbClr val="C00000"/>
          </a:solidFill>
        </a:ln>
      </a:spPr>
      <a:bodyPr wrap="square" lIns="91440" tIns="45720" rIns="91440" bIns="45720" rtlCol="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lgn="ctr">
          <a:defRPr b="1" cap="none" spc="50" dirty="0" smtClean="0">
            <a:ln w="11430"/>
            <a:solidFill>
              <a:srgbClr val="FF0000"/>
            </a:solidFill>
            <a:effectLst>
              <a:outerShdw blurRad="76200" dist="50800" dir="5400000" algn="tl" rotWithShape="0">
                <a:srgbClr val="000000">
                  <a:alpha val="65000"/>
                </a:srgbClr>
              </a:outerShdw>
            </a:effectLst>
            <a:latin typeface="Segoe Print" pitchFamily="2" charset="0"/>
          </a:defRPr>
        </a:defPPr>
      </a:lstStyle>
    </a:spDef>
  </a:objectDefaults>
  <a:extraClrSchemeLst>
    <a:extraClrScheme>
      <a:clrScheme name="1_Default Design 1">
        <a:dk1>
          <a:srgbClr val="000000"/>
        </a:dk1>
        <a:lt1>
          <a:srgbClr val="FFFFFF"/>
        </a:lt1>
        <a:dk2>
          <a:srgbClr val="000000"/>
        </a:dk2>
        <a:lt2>
          <a:srgbClr val="828282"/>
        </a:lt2>
        <a:accent1>
          <a:srgbClr val="A62121"/>
        </a:accent1>
        <a:accent2>
          <a:srgbClr val="99001E"/>
        </a:accent2>
        <a:accent3>
          <a:srgbClr val="FFFFFF"/>
        </a:accent3>
        <a:accent4>
          <a:srgbClr val="000000"/>
        </a:accent4>
        <a:accent5>
          <a:srgbClr val="D0ABAB"/>
        </a:accent5>
        <a:accent6>
          <a:srgbClr val="8A001A"/>
        </a:accent6>
        <a:hlink>
          <a:srgbClr val="8C0000"/>
        </a:hlink>
        <a:folHlink>
          <a:srgbClr val="800F28"/>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28282"/>
        </a:lt2>
        <a:accent1>
          <a:srgbClr val="A14D1D"/>
        </a:accent1>
        <a:accent2>
          <a:srgbClr val="85416B"/>
        </a:accent2>
        <a:accent3>
          <a:srgbClr val="FFFFFF"/>
        </a:accent3>
        <a:accent4>
          <a:srgbClr val="000000"/>
        </a:accent4>
        <a:accent5>
          <a:srgbClr val="CDB2AB"/>
        </a:accent5>
        <a:accent6>
          <a:srgbClr val="783A60"/>
        </a:accent6>
        <a:hlink>
          <a:srgbClr val="862D2D"/>
        </a:hlink>
        <a:folHlink>
          <a:srgbClr val="735427"/>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28282"/>
        </a:lt2>
        <a:accent1>
          <a:srgbClr val="396C80"/>
        </a:accent1>
        <a:accent2>
          <a:srgbClr val="943E3E"/>
        </a:accent2>
        <a:accent3>
          <a:srgbClr val="FFFFFF"/>
        </a:accent3>
        <a:accent4>
          <a:srgbClr val="000000"/>
        </a:accent4>
        <a:accent5>
          <a:srgbClr val="AEBAC0"/>
        </a:accent5>
        <a:accent6>
          <a:srgbClr val="863737"/>
        </a:accent6>
        <a:hlink>
          <a:srgbClr val="3A3474"/>
        </a:hlink>
        <a:folHlink>
          <a:srgbClr val="485420"/>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828282"/>
        </a:lt2>
        <a:accent1>
          <a:srgbClr val="806F2B"/>
        </a:accent1>
        <a:accent2>
          <a:srgbClr val="3C7331"/>
        </a:accent2>
        <a:accent3>
          <a:srgbClr val="FFFFFF"/>
        </a:accent3>
        <a:accent4>
          <a:srgbClr val="000000"/>
        </a:accent4>
        <a:accent5>
          <a:srgbClr val="C0BBAC"/>
        </a:accent5>
        <a:accent6>
          <a:srgbClr val="35682B"/>
        </a:accent6>
        <a:hlink>
          <a:srgbClr val="862D2D"/>
        </a:hlink>
        <a:folHlink>
          <a:srgbClr val="40398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28282"/>
        </a:lt2>
        <a:accent1>
          <a:srgbClr val="CC8500"/>
        </a:accent1>
        <a:accent2>
          <a:srgbClr val="C2940A"/>
        </a:accent2>
        <a:accent3>
          <a:srgbClr val="FFFFFF"/>
        </a:accent3>
        <a:accent4>
          <a:srgbClr val="000000"/>
        </a:accent4>
        <a:accent5>
          <a:srgbClr val="E2C2AA"/>
        </a:accent5>
        <a:accent6>
          <a:srgbClr val="B08608"/>
        </a:accent6>
        <a:hlink>
          <a:srgbClr val="A66C00"/>
        </a:hlink>
        <a:folHlink>
          <a:srgbClr val="99730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28282"/>
        </a:lt2>
        <a:accent1>
          <a:srgbClr val="B29800"/>
        </a:accent1>
        <a:accent2>
          <a:srgbClr val="C97C3C"/>
        </a:accent2>
        <a:accent3>
          <a:srgbClr val="FFFFFF"/>
        </a:accent3>
        <a:accent4>
          <a:srgbClr val="000000"/>
        </a:accent4>
        <a:accent5>
          <a:srgbClr val="D5CAAA"/>
        </a:accent5>
        <a:accent6>
          <a:srgbClr val="B67035"/>
        </a:accent6>
        <a:hlink>
          <a:srgbClr val="A66C00"/>
        </a:hlink>
        <a:folHlink>
          <a:srgbClr val="BF4F43"/>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28282"/>
        </a:lt2>
        <a:accent1>
          <a:srgbClr val="2B9FD9"/>
        </a:accent1>
        <a:accent2>
          <a:srgbClr val="CC8500"/>
        </a:accent2>
        <a:accent3>
          <a:srgbClr val="FFFFFF"/>
        </a:accent3>
        <a:accent4>
          <a:srgbClr val="000000"/>
        </a:accent4>
        <a:accent5>
          <a:srgbClr val="ACCDE9"/>
        </a:accent5>
        <a:accent6>
          <a:srgbClr val="B97800"/>
        </a:accent6>
        <a:hlink>
          <a:srgbClr val="8A73BF"/>
        </a:hlink>
        <a:folHlink>
          <a:srgbClr val="2E994E"/>
        </a:folHlink>
      </a:clrScheme>
      <a:clrMap bg1="lt1" tx1="dk1" bg2="lt2" tx2="dk2" accent1="accent1" accent2="accent2" accent3="accent3" accent4="accent4" accent5="accent5" accent6="accent6" hlink="hlink" folHlink="folHlink"/>
    </a:extraClrScheme>
    <a:extraClrScheme>
      <a:clrScheme name="1_Default Design 8">
        <a:dk1>
          <a:srgbClr val="000000"/>
        </a:dk1>
        <a:lt1>
          <a:srgbClr val="FFFFFF"/>
        </a:lt1>
        <a:dk2>
          <a:srgbClr val="000000"/>
        </a:dk2>
        <a:lt2>
          <a:srgbClr val="828282"/>
        </a:lt2>
        <a:accent1>
          <a:srgbClr val="7AB236"/>
        </a:accent1>
        <a:accent2>
          <a:srgbClr val="CC527E"/>
        </a:accent2>
        <a:accent3>
          <a:srgbClr val="FFFFFF"/>
        </a:accent3>
        <a:accent4>
          <a:srgbClr val="000000"/>
        </a:accent4>
        <a:accent5>
          <a:srgbClr val="BED5AE"/>
        </a:accent5>
        <a:accent6>
          <a:srgbClr val="B94972"/>
        </a:accent6>
        <a:hlink>
          <a:srgbClr val="4D6BBF"/>
        </a:hlink>
        <a:folHlink>
          <a:srgbClr val="A66C00"/>
        </a:folHlink>
      </a:clrScheme>
      <a:clrMap bg1="lt1" tx1="dk1" bg2="lt2" tx2="dk2" accent1="accent1" accent2="accent2" accent3="accent3" accent4="accent4" accent5="accent5" accent6="accent6" hlink="hlink" folHlink="folHlink"/>
    </a:extraClrScheme>
    <a:extraClrScheme>
      <a:clrScheme name="1_Default Design 9">
        <a:dk1>
          <a:srgbClr val="000000"/>
        </a:dk1>
        <a:lt1>
          <a:srgbClr val="FFFFFF"/>
        </a:lt1>
        <a:dk2>
          <a:srgbClr val="000000"/>
        </a:dk2>
        <a:lt2>
          <a:srgbClr val="B2B2B2"/>
        </a:lt2>
        <a:accent1>
          <a:srgbClr val="009905"/>
        </a:accent1>
        <a:accent2>
          <a:srgbClr val="4D8C00"/>
        </a:accent2>
        <a:accent3>
          <a:srgbClr val="FFFFFF"/>
        </a:accent3>
        <a:accent4>
          <a:srgbClr val="000000"/>
        </a:accent4>
        <a:accent5>
          <a:srgbClr val="AACAAA"/>
        </a:accent5>
        <a:accent6>
          <a:srgbClr val="457E00"/>
        </a:accent6>
        <a:hlink>
          <a:srgbClr val="008004"/>
        </a:hlink>
        <a:folHlink>
          <a:srgbClr val="3F7300"/>
        </a:folHlink>
      </a:clrScheme>
      <a:clrMap bg1="lt1" tx1="dk1" bg2="lt2" tx2="dk2" accent1="accent1" accent2="accent2" accent3="accent3" accent4="accent4" accent5="accent5" accent6="accent6" hlink="hlink" folHlink="folHlink"/>
    </a:extraClrScheme>
    <a:extraClrScheme>
      <a:clrScheme name="1_Default Design 10">
        <a:dk1>
          <a:srgbClr val="000000"/>
        </a:dk1>
        <a:lt1>
          <a:srgbClr val="FFFFFF"/>
        </a:lt1>
        <a:dk2>
          <a:srgbClr val="000000"/>
        </a:dk2>
        <a:lt2>
          <a:srgbClr val="B2B2B2"/>
        </a:lt2>
        <a:accent1>
          <a:srgbClr val="00678C"/>
        </a:accent1>
        <a:accent2>
          <a:srgbClr val="5E8000"/>
        </a:accent2>
        <a:accent3>
          <a:srgbClr val="FFFFFF"/>
        </a:accent3>
        <a:accent4>
          <a:srgbClr val="000000"/>
        </a:accent4>
        <a:accent5>
          <a:srgbClr val="AAB8C5"/>
        </a:accent5>
        <a:accent6>
          <a:srgbClr val="547300"/>
        </a:accent6>
        <a:hlink>
          <a:srgbClr val="006E04"/>
        </a:hlink>
        <a:folHlink>
          <a:srgbClr val="666600"/>
        </a:folHlink>
      </a:clrScheme>
      <a:clrMap bg1="lt1" tx1="dk1" bg2="lt2" tx2="dk2" accent1="accent1" accent2="accent2" accent3="accent3" accent4="accent4" accent5="accent5" accent6="accent6" hlink="hlink" folHlink="folHlink"/>
    </a:extraClrScheme>
    <a:extraClrScheme>
      <a:clrScheme name="1_Default Design 11">
        <a:dk1>
          <a:srgbClr val="000000"/>
        </a:dk1>
        <a:lt1>
          <a:srgbClr val="FFFFFF"/>
        </a:lt1>
        <a:dk2>
          <a:srgbClr val="000000"/>
        </a:dk2>
        <a:lt2>
          <a:srgbClr val="B2B2B2"/>
        </a:lt2>
        <a:accent1>
          <a:srgbClr val="A65821"/>
        </a:accent1>
        <a:accent2>
          <a:srgbClr val="008004"/>
        </a:accent2>
        <a:accent3>
          <a:srgbClr val="FFFFFF"/>
        </a:accent3>
        <a:accent4>
          <a:srgbClr val="000000"/>
        </a:accent4>
        <a:accent5>
          <a:srgbClr val="D0B4AB"/>
        </a:accent5>
        <a:accent6>
          <a:srgbClr val="007303"/>
        </a:accent6>
        <a:hlink>
          <a:srgbClr val="8C2A60"/>
        </a:hlink>
        <a:folHlink>
          <a:srgbClr val="673380"/>
        </a:folHlink>
      </a:clrScheme>
      <a:clrMap bg1="lt1" tx1="dk1" bg2="lt2" tx2="dk2" accent1="accent1" accent2="accent2" accent3="accent3" accent4="accent4" accent5="accent5" accent6="accent6" hlink="hlink" folHlink="folHlink"/>
    </a:extraClrScheme>
    <a:extraClrScheme>
      <a:clrScheme name="1_Default Design 12">
        <a:dk1>
          <a:srgbClr val="000000"/>
        </a:dk1>
        <a:lt1>
          <a:srgbClr val="FFFFFF"/>
        </a:lt1>
        <a:dk2>
          <a:srgbClr val="000000"/>
        </a:dk2>
        <a:lt2>
          <a:srgbClr val="B2B2B2"/>
        </a:lt2>
        <a:accent1>
          <a:srgbClr val="B2403E"/>
        </a:accent1>
        <a:accent2>
          <a:srgbClr val="2D8064"/>
        </a:accent2>
        <a:accent3>
          <a:srgbClr val="FFFFFF"/>
        </a:accent3>
        <a:accent4>
          <a:srgbClr val="000000"/>
        </a:accent4>
        <a:accent5>
          <a:srgbClr val="D5AFAF"/>
        </a:accent5>
        <a:accent6>
          <a:srgbClr val="28735A"/>
        </a:accent6>
        <a:hlink>
          <a:srgbClr val="4D3F8C"/>
        </a:hlink>
        <a:folHlink>
          <a:srgbClr val="006E04"/>
        </a:folHlink>
      </a:clrScheme>
      <a:clrMap bg1="lt1" tx1="dk1" bg2="lt2" tx2="dk2" accent1="accent1" accent2="accent2" accent3="accent3" accent4="accent4" accent5="accent5" accent6="accent6" hlink="hlink" folHlink="folHlink"/>
    </a:extraClrScheme>
    <a:extraClrScheme>
      <a:clrScheme name="1_Default Design 13">
        <a:dk1>
          <a:srgbClr val="000000"/>
        </a:dk1>
        <a:lt1>
          <a:srgbClr val="FFFFFF"/>
        </a:lt1>
        <a:dk2>
          <a:srgbClr val="000000"/>
        </a:dk2>
        <a:lt2>
          <a:srgbClr val="828282"/>
        </a:lt2>
        <a:accent1>
          <a:srgbClr val="0052C0"/>
        </a:accent1>
        <a:accent2>
          <a:srgbClr val="3239BF"/>
        </a:accent2>
        <a:accent3>
          <a:srgbClr val="FFFFFF"/>
        </a:accent3>
        <a:accent4>
          <a:srgbClr val="000000"/>
        </a:accent4>
        <a:accent5>
          <a:srgbClr val="AAB3DC"/>
        </a:accent5>
        <a:accent6>
          <a:srgbClr val="2C33AD"/>
        </a:accent6>
        <a:hlink>
          <a:srgbClr val="004299"/>
        </a:hlink>
        <a:folHlink>
          <a:srgbClr val="282D99"/>
        </a:folHlink>
      </a:clrScheme>
      <a:clrMap bg1="lt1" tx1="dk1" bg2="lt2" tx2="dk2" accent1="accent1" accent2="accent2" accent3="accent3" accent4="accent4" accent5="accent5" accent6="accent6" hlink="hlink" folHlink="folHlink"/>
    </a:extraClrScheme>
    <a:extraClrScheme>
      <a:clrScheme name="1_Default Design 14">
        <a:dk1>
          <a:srgbClr val="000000"/>
        </a:dk1>
        <a:lt1>
          <a:srgbClr val="FFFFFF"/>
        </a:lt1>
        <a:dk2>
          <a:srgbClr val="000000"/>
        </a:dk2>
        <a:lt2>
          <a:srgbClr val="828282"/>
        </a:lt2>
        <a:accent1>
          <a:srgbClr val="6759B2"/>
        </a:accent1>
        <a:accent2>
          <a:srgbClr val="00708C"/>
        </a:accent2>
        <a:accent3>
          <a:srgbClr val="FFFFFF"/>
        </a:accent3>
        <a:accent4>
          <a:srgbClr val="000000"/>
        </a:accent4>
        <a:accent5>
          <a:srgbClr val="B8B5D5"/>
        </a:accent5>
        <a:accent6>
          <a:srgbClr val="00657E"/>
        </a:accent6>
        <a:hlink>
          <a:srgbClr val="0048A6"/>
        </a:hlink>
        <a:folHlink>
          <a:srgbClr val="742E99"/>
        </a:folHlink>
      </a:clrScheme>
      <a:clrMap bg1="lt1" tx1="dk1" bg2="lt2" tx2="dk2" accent1="accent1" accent2="accent2" accent3="accent3" accent4="accent4" accent5="accent5" accent6="accent6" hlink="hlink" folHlink="folHlink"/>
    </a:extraClrScheme>
    <a:extraClrScheme>
      <a:clrScheme name="1_Default Design 15">
        <a:dk1>
          <a:srgbClr val="000000"/>
        </a:dk1>
        <a:lt1>
          <a:srgbClr val="FFFFFF"/>
        </a:lt1>
        <a:dk2>
          <a:srgbClr val="000000"/>
        </a:dk2>
        <a:lt2>
          <a:srgbClr val="828282"/>
        </a:lt2>
        <a:accent1>
          <a:srgbClr val="A68500"/>
        </a:accent1>
        <a:accent2>
          <a:srgbClr val="2462B2"/>
        </a:accent2>
        <a:accent3>
          <a:srgbClr val="FFFFFF"/>
        </a:accent3>
        <a:accent4>
          <a:srgbClr val="000000"/>
        </a:accent4>
        <a:accent5>
          <a:srgbClr val="D0C2AA"/>
        </a:accent5>
        <a:accent6>
          <a:srgbClr val="2058A1"/>
        </a:accent6>
        <a:hlink>
          <a:srgbClr val="546E00"/>
        </a:hlink>
        <a:folHlink>
          <a:srgbClr val="803100"/>
        </a:folHlink>
      </a:clrScheme>
      <a:clrMap bg1="lt1" tx1="dk1" bg2="lt2" tx2="dk2" accent1="accent1" accent2="accent2" accent3="accent3" accent4="accent4" accent5="accent5" accent6="accent6" hlink="hlink" folHlink="folHlink"/>
    </a:extraClrScheme>
    <a:extraClrScheme>
      <a:clrScheme name="1_Default Design 16">
        <a:dk1>
          <a:srgbClr val="000000"/>
        </a:dk1>
        <a:lt1>
          <a:srgbClr val="FFFFFF"/>
        </a:lt1>
        <a:dk2>
          <a:srgbClr val="000000"/>
        </a:dk2>
        <a:lt2>
          <a:srgbClr val="828282"/>
        </a:lt2>
        <a:accent1>
          <a:srgbClr val="628000"/>
        </a:accent1>
        <a:accent2>
          <a:srgbClr val="8C5200"/>
        </a:accent2>
        <a:accent3>
          <a:srgbClr val="FFFFFF"/>
        </a:accent3>
        <a:accent4>
          <a:srgbClr val="000000"/>
        </a:accent4>
        <a:accent5>
          <a:srgbClr val="B7C0AA"/>
        </a:accent5>
        <a:accent6>
          <a:srgbClr val="7E4900"/>
        </a:accent6>
        <a:hlink>
          <a:srgbClr val="911D65"/>
        </a:hlink>
        <a:folHlink>
          <a:srgbClr val="00459E"/>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03">
  <a:themeElements>
    <a:clrScheme name="Custom 5">
      <a:dk1>
        <a:srgbClr val="000000"/>
      </a:dk1>
      <a:lt1>
        <a:srgbClr val="FFFFFF"/>
      </a:lt1>
      <a:dk2>
        <a:srgbClr val="968C6D"/>
      </a:dk2>
      <a:lt2>
        <a:srgbClr val="FFFFFF"/>
      </a:lt2>
      <a:accent1>
        <a:srgbClr val="968C6D"/>
      </a:accent1>
      <a:accent2>
        <a:srgbClr val="766E56"/>
      </a:accent2>
      <a:accent3>
        <a:srgbClr val="602320"/>
      </a:accent3>
      <a:accent4>
        <a:srgbClr val="E27588"/>
      </a:accent4>
      <a:accent5>
        <a:srgbClr val="A32020"/>
      </a:accent5>
      <a:accent6>
        <a:srgbClr val="E0301E"/>
      </a:accent6>
      <a:hlink>
        <a:srgbClr val="0000FF"/>
      </a:hlink>
      <a:folHlink>
        <a:srgbClr val="0000FF"/>
      </a:folHlink>
    </a:clrScheme>
    <a:fontScheme name="Custom 3">
      <a:majorFont>
        <a:latin typeface="Arial Rounded MT Bold"/>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PP_SBUSI_TXT_The_Bos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P_SBUSI_TXT_The_Bos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P_SBUSI_TXT_The_Bos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P_SBUSI_TXT_The_Bos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P_SBUSI_TXT_The_Bos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P_SBUSI_TXT_The_Bos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P_SBUSI_TXT_The_Bos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P_SBUSI_TXT_The_Bos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P_SBUSI_TXT_The_Bos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P_SBUSI_TXT_The_Bos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P_SBUSI_TXT_The_Bos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P_SBUSI_TXT_The_Bos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EY regular presentation 2015 v1">
  <a:themeElements>
    <a:clrScheme name="EY light print">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4.xml><?xml version="1.0" encoding="utf-8"?>
<a:theme xmlns:a="http://schemas.openxmlformats.org/drawingml/2006/main" name="5_Custom Design">
  <a:themeElements>
    <a:clrScheme name="5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Custom Design">
      <a:majorFont>
        <a:latin typeface="Tahoma"/>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5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Custom Design">
  <a:themeElements>
    <a:clrScheme name="5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Custom Design">
      <a:majorFont>
        <a:latin typeface="Tahoma"/>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Tahoma" pitchFamily="34" charset="0"/>
          </a:defRPr>
        </a:defPPr>
      </a:lstStyle>
    </a:lnDef>
  </a:objectDefaults>
  <a:extraClrSchemeLst>
    <a:extraClrScheme>
      <a:clrScheme name="5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3954</TotalTime>
  <Words>5388</Words>
  <Application>Microsoft Office PowerPoint</Application>
  <PresentationFormat>Widescreen</PresentationFormat>
  <Paragraphs>671</Paragraphs>
  <Slides>101</Slides>
  <Notes>13</Notes>
  <HiddenSlides>0</HiddenSlides>
  <MMClips>0</MMClips>
  <ScaleCrop>false</ScaleCrop>
  <HeadingPairs>
    <vt:vector size="8" baseType="variant">
      <vt:variant>
        <vt:lpstr>Fonts Used</vt:lpstr>
      </vt:variant>
      <vt:variant>
        <vt:i4>33</vt:i4>
      </vt:variant>
      <vt:variant>
        <vt:lpstr>Theme</vt:lpstr>
      </vt:variant>
      <vt:variant>
        <vt:i4>10</vt:i4>
      </vt:variant>
      <vt:variant>
        <vt:lpstr>Embedded OLE Servers</vt:lpstr>
      </vt:variant>
      <vt:variant>
        <vt:i4>3</vt:i4>
      </vt:variant>
      <vt:variant>
        <vt:lpstr>Slide Titles</vt:lpstr>
      </vt:variant>
      <vt:variant>
        <vt:i4>101</vt:i4>
      </vt:variant>
    </vt:vector>
  </HeadingPairs>
  <TitlesOfParts>
    <vt:vector size="147" baseType="lpstr">
      <vt:lpstr>Segoe UI Symbol</vt:lpstr>
      <vt:lpstr>Arial Narrow</vt:lpstr>
      <vt:lpstr>Wingdings</vt:lpstr>
      <vt:lpstr>Arial Black</vt:lpstr>
      <vt:lpstr>Segoe UI Black</vt:lpstr>
      <vt:lpstr>Palatino Linotype</vt:lpstr>
      <vt:lpstr>Batang</vt:lpstr>
      <vt:lpstr>Arial</vt:lpstr>
      <vt:lpstr>MS LineDraw</vt:lpstr>
      <vt:lpstr>Calibri Light</vt:lpstr>
      <vt:lpstr>Arial Rounded MT Bold</vt:lpstr>
      <vt:lpstr>Bookman Old Style</vt:lpstr>
      <vt:lpstr>Book Antiqua</vt:lpstr>
      <vt:lpstr>Vaud</vt:lpstr>
      <vt:lpstr>Georgia</vt:lpstr>
      <vt:lpstr>Times New Roman</vt:lpstr>
      <vt:lpstr>Dosis Light</vt:lpstr>
      <vt:lpstr>Consolas</vt:lpstr>
      <vt:lpstr>Segoe Print</vt:lpstr>
      <vt:lpstr>Helvetica</vt:lpstr>
      <vt:lpstr>Century Schoolbook</vt:lpstr>
      <vt:lpstr>Rockwell</vt:lpstr>
      <vt:lpstr>Monotype Sorts</vt:lpstr>
      <vt:lpstr>Titillium Web Light</vt:lpstr>
      <vt:lpstr>Cambria Math</vt:lpstr>
      <vt:lpstr>Comic Sans MS</vt:lpstr>
      <vt:lpstr>Garamond</vt:lpstr>
      <vt:lpstr>Cambria</vt:lpstr>
      <vt:lpstr>Wingdings 2</vt:lpstr>
      <vt:lpstr>Verdana</vt:lpstr>
      <vt:lpstr>Tahoma</vt:lpstr>
      <vt:lpstr>Calibri</vt:lpstr>
      <vt:lpstr>Dosis</vt:lpstr>
      <vt:lpstr>1_Default Design</vt:lpstr>
      <vt:lpstr>Simple 03</vt:lpstr>
      <vt:lpstr>EY regular presentation 2015 v1</vt:lpstr>
      <vt:lpstr>5_Custom Design</vt:lpstr>
      <vt:lpstr>6_Custom Design</vt:lpstr>
      <vt:lpstr>Mowbray template</vt:lpstr>
      <vt:lpstr>Office Theme</vt:lpstr>
      <vt:lpstr>Custom Design</vt:lpstr>
      <vt:lpstr>1_Office Theme</vt:lpstr>
      <vt:lpstr>3_Office Theme</vt:lpstr>
      <vt:lpstr>Clip</vt:lpstr>
      <vt:lpstr>Worksheet</vt:lpstr>
      <vt:lpstr>Equation</vt:lpstr>
      <vt:lpstr>PowerPoint Presentation</vt:lpstr>
      <vt:lpstr>And, the challenge is to understand the intricacies of Finance… </vt:lpstr>
      <vt:lpstr>PowerPoint Presentation</vt:lpstr>
      <vt:lpstr>PowerPoint Presentation</vt:lpstr>
      <vt:lpstr>Have you ever wondered what decisions of a firm determine the structure of a balance sheet?</vt:lpstr>
      <vt:lpstr>PowerPoint Presentation</vt:lpstr>
      <vt:lpstr>Main financial decisions impacting the Balance Sheet of a company …</vt:lpstr>
      <vt:lpstr>What is the driving OBJECTIVE of the firm behind these financial decisions?</vt:lpstr>
      <vt:lpstr>To appreciate the driving OBJECTIVE behind various financial decisions, let’s have a look at some of the Vision/Mission statements of different companies </vt:lpstr>
      <vt:lpstr>PowerPoint Presentation</vt:lpstr>
      <vt:lpstr>PowerPoint Presentation</vt:lpstr>
      <vt:lpstr>FINANCE …???</vt:lpstr>
      <vt:lpstr>BASIC PRINCIPLES of Finance…</vt:lpstr>
      <vt:lpstr>Basic Principles of Finance </vt:lpstr>
      <vt:lpstr>Money has time value/opportunity cost.</vt:lpstr>
      <vt:lpstr>VALUE OF MONEY ……!!!</vt:lpstr>
      <vt:lpstr>INTEREST MAY BE...</vt:lpstr>
      <vt:lpstr>COMPOUNDING  </vt:lpstr>
      <vt:lpstr>PowerPoint Presentation</vt:lpstr>
      <vt:lpstr>PowerPoint Presentation</vt:lpstr>
      <vt:lpstr>PowerPoint Presentation</vt:lpstr>
      <vt:lpstr>Every financial decision involves a trade-off between RISK and RETURN.</vt:lpstr>
      <vt:lpstr>RETURN IS …</vt:lpstr>
      <vt:lpstr>RETURN...</vt:lpstr>
      <vt:lpstr>Should we calculate RETURN …</vt:lpstr>
      <vt:lpstr>LET’S NOW UNDERSTAND -   WHAT IS RISK?</vt:lpstr>
      <vt:lpstr>RISK IS ……… </vt:lpstr>
      <vt:lpstr>RISK IS UNDERSTOOD AS A NEGATIVE PARAMETER… HAVING DIFFERENT SHADES!!!</vt:lpstr>
      <vt:lpstr>RISK IS USUALLY MEASURED AS ...</vt:lpstr>
      <vt:lpstr>Types of Risk…</vt:lpstr>
      <vt:lpstr>RELATION BETWEEN RETURN AND RISK </vt:lpstr>
      <vt:lpstr>In the Ultimate Analysis, the structure of Finance is…</vt:lpstr>
      <vt:lpstr>What next…?</vt:lpstr>
      <vt:lpstr>Time to think and start talking about …FINANCE!!!</vt:lpstr>
      <vt:lpstr>CAPITAL BUDGETING DECISIONS – LONG-TERM INVESTMENT DECISIONS</vt:lpstr>
      <vt:lpstr>PowerPoint Presentation</vt:lpstr>
      <vt:lpstr>VALUE CREATION MODEL</vt:lpstr>
      <vt:lpstr>THEREFORE, </vt:lpstr>
      <vt:lpstr>A Case Study …</vt:lpstr>
      <vt:lpstr>CAPITAL BUDGETING DECISIONS</vt:lpstr>
      <vt:lpstr>CAPITAL BUDGETING DECISIONS…</vt:lpstr>
      <vt:lpstr>Where do we see the IMPACT of Capital Budgeting Decisions???</vt:lpstr>
      <vt:lpstr>Capital Budgeting Process</vt:lpstr>
      <vt:lpstr>Proper Evaluation of Capital Budgeting Decisions requires…</vt:lpstr>
      <vt:lpstr>First, estimation of the initial cash outlays…</vt:lpstr>
      <vt:lpstr>Please Note that …</vt:lpstr>
      <vt:lpstr>Please remember the basic Principles of cash flows estimation</vt:lpstr>
      <vt:lpstr>Estimation of relevant cash outlays for a capital expenditure  </vt:lpstr>
      <vt:lpstr>Some guiding rules to determine relevant cash flows</vt:lpstr>
      <vt:lpstr>Second, estimation of the cash flows subsequently…</vt:lpstr>
      <vt:lpstr>In this challenge, we have to estimate cash flows…</vt:lpstr>
      <vt:lpstr>Estimation of relevant cash flows subsequently - some guiding principles…  </vt:lpstr>
      <vt:lpstr>Estimation of Terminal Cash Flows - Some guiding principles</vt:lpstr>
      <vt:lpstr>Third, proper selection criteria …</vt:lpstr>
      <vt:lpstr>TECHNIQUES OF EVALUATING CAPITAL BUDGETING DECISIONS </vt:lpstr>
      <vt:lpstr>EXAMPLE – Question  ESTIMATING PAY BACK PERIOD </vt:lpstr>
      <vt:lpstr>EXAMPLE – Answer  ESTIMATING PAY BACK PERIOD </vt:lpstr>
      <vt:lpstr>Net present value (NPV) </vt:lpstr>
      <vt:lpstr>EXAMPLE – Question  ESTIMATING NPV </vt:lpstr>
      <vt:lpstr>EXAMPLE – Answer  ESTIMATING NPV </vt:lpstr>
      <vt:lpstr>PowerPoint Presentation</vt:lpstr>
      <vt:lpstr>Internal rate of return (IRR) </vt:lpstr>
      <vt:lpstr>EXAMPLE – Question  ESTIMATING IRR </vt:lpstr>
      <vt:lpstr>EXAMPLE – Answer  ESTIMATING IRR </vt:lpstr>
      <vt:lpstr>NPV   Vs. IRR</vt:lpstr>
      <vt:lpstr>Now, let’s move to a case…</vt:lpstr>
      <vt:lpstr>Suggest which projects should be selected if there is a budget of Rs. 100 crores.</vt:lpstr>
      <vt:lpstr>Use PROFITABILITY INDEX.</vt:lpstr>
      <vt:lpstr>What next…?</vt:lpstr>
      <vt:lpstr>PowerPoint Presentation</vt:lpstr>
      <vt:lpstr>Please recall the following about risk...</vt:lpstr>
      <vt:lpstr>HOW TO GO ABOUT RISK ANALYSIS?</vt:lpstr>
      <vt:lpstr>PowerPoint Presentation</vt:lpstr>
      <vt:lpstr>PowerPoint Presentation</vt:lpstr>
      <vt:lpstr>PAY BACK PERIOD…</vt:lpstr>
      <vt:lpstr>RISK ADJUSTED METHODS</vt:lpstr>
      <vt:lpstr>SENSITIVITY ANALYSIS</vt:lpstr>
      <vt:lpstr>Other Methods…</vt:lpstr>
      <vt:lpstr>Having discussed about risk, the next challenge is how to MANAGE RISK?</vt:lpstr>
      <vt:lpstr>Learning mitigating the risk…</vt:lpstr>
      <vt:lpstr>By now, you must be feeling good about Finance!!!</vt:lpstr>
      <vt:lpstr>While we were discussing capital budgeting decisions, are you not wondering how the companies are determining their discount rate?</vt:lpstr>
      <vt:lpstr>Cost of Capital…</vt:lpstr>
      <vt:lpstr>Now, let’s start with our Agenda…</vt:lpstr>
      <vt:lpstr>Please note that …</vt:lpstr>
      <vt:lpstr>Cost of Capital …</vt:lpstr>
      <vt:lpstr>Cost of Capital …Continued</vt:lpstr>
      <vt:lpstr>Cost of Capital …Continued</vt:lpstr>
      <vt:lpstr>PowerPoint Presentation</vt:lpstr>
      <vt:lpstr>Cost of Capital means…</vt:lpstr>
      <vt:lpstr>WEIGHTED AVERAGE COST OF CAPITAL (WACC)</vt:lpstr>
      <vt:lpstr>Weighted Average Cost of Capital</vt:lpstr>
      <vt:lpstr>COST OF DEBT/BORROWED FUNDS</vt:lpstr>
      <vt:lpstr>COST OF PREFERENCE SHARES</vt:lpstr>
      <vt:lpstr>COST OF EQUITY</vt:lpstr>
      <vt:lpstr>HOW TO DETERMINE THE VALUE OF SHARE ………??????</vt:lpstr>
      <vt:lpstr>Capital Asset Pricing Model</vt:lpstr>
      <vt:lpstr>COST OF EQUITY USING CAPM…EXAMPLE</vt:lpstr>
      <vt:lpstr>Cost of Retained Earnings…</vt:lpstr>
      <vt:lpstr>Friends, in this session, we try to learn…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mdi mdi</dc:creator>
  <cp:lastModifiedBy>Kumar Sundram</cp:lastModifiedBy>
  <cp:revision>178</cp:revision>
  <dcterms:created xsi:type="dcterms:W3CDTF">2002-06-28T07:42:03Z</dcterms:created>
  <dcterms:modified xsi:type="dcterms:W3CDTF">2023-01-14T15:04:17Z</dcterms:modified>
</cp:coreProperties>
</file>